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46.jpg" ContentType="image/jp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614" r:id="rId2"/>
    <p:sldId id="2615" r:id="rId3"/>
    <p:sldId id="523" r:id="rId4"/>
    <p:sldId id="2576" r:id="rId5"/>
    <p:sldId id="2530" r:id="rId6"/>
    <p:sldId id="263" r:id="rId7"/>
    <p:sldId id="515" r:id="rId8"/>
    <p:sldId id="261" r:id="rId9"/>
    <p:sldId id="2563" r:id="rId10"/>
    <p:sldId id="529" r:id="rId11"/>
    <p:sldId id="456" r:id="rId12"/>
    <p:sldId id="2578" r:id="rId13"/>
    <p:sldId id="2616" r:id="rId14"/>
    <p:sldId id="2600" r:id="rId15"/>
    <p:sldId id="2601" r:id="rId16"/>
    <p:sldId id="2602" r:id="rId17"/>
    <p:sldId id="2603" r:id="rId18"/>
    <p:sldId id="2604" r:id="rId19"/>
    <p:sldId id="2605" r:id="rId20"/>
    <p:sldId id="2606" r:id="rId21"/>
    <p:sldId id="2607" r:id="rId22"/>
    <p:sldId id="2617" r:id="rId23"/>
    <p:sldId id="258" r:id="rId24"/>
    <p:sldId id="327" r:id="rId25"/>
    <p:sldId id="2618" r:id="rId26"/>
    <p:sldId id="278" r:id="rId27"/>
    <p:sldId id="279" r:id="rId28"/>
    <p:sldId id="259" r:id="rId29"/>
    <p:sldId id="290" r:id="rId30"/>
    <p:sldId id="280" r:id="rId31"/>
    <p:sldId id="260" r:id="rId32"/>
    <p:sldId id="2620" r:id="rId33"/>
    <p:sldId id="2621" r:id="rId34"/>
    <p:sldId id="288" r:id="rId35"/>
    <p:sldId id="2586" r:id="rId36"/>
    <p:sldId id="2587" r:id="rId37"/>
    <p:sldId id="534" r:id="rId38"/>
    <p:sldId id="536" r:id="rId39"/>
    <p:sldId id="2622" r:id="rId40"/>
    <p:sldId id="266" r:id="rId41"/>
    <p:sldId id="2623" r:id="rId42"/>
    <p:sldId id="267" r:id="rId43"/>
    <p:sldId id="538" r:id="rId44"/>
    <p:sldId id="539" r:id="rId45"/>
    <p:sldId id="2590" r:id="rId46"/>
    <p:sldId id="1283" r:id="rId47"/>
    <p:sldId id="353" r:id="rId48"/>
    <p:sldId id="355" r:id="rId49"/>
    <p:sldId id="354" r:id="rId50"/>
    <p:sldId id="297" r:id="rId51"/>
    <p:sldId id="269" r:id="rId52"/>
    <p:sldId id="2608" r:id="rId53"/>
    <p:sldId id="2609" r:id="rId54"/>
    <p:sldId id="2626" r:id="rId55"/>
    <p:sldId id="2582" r:id="rId56"/>
  </p:sldIdLst>
  <p:sldSz cx="10693400" cy="7562850"/>
  <p:notesSz cx="10020300" cy="6888163"/>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4F8"/>
    <a:srgbClr val="FAC3BC"/>
    <a:srgbClr val="F271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63" autoAdjust="0"/>
    <p:restoredTop sz="69267" autoAdjust="0"/>
  </p:normalViewPr>
  <p:slideViewPr>
    <p:cSldViewPr>
      <p:cViewPr varScale="1">
        <p:scale>
          <a:sx n="43" d="100"/>
          <a:sy n="43" d="100"/>
        </p:scale>
        <p:origin x="198" y="42"/>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9" d="100"/>
          <a:sy n="69" d="100"/>
        </p:scale>
        <p:origin x="187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SPMD-HiroshiCHUREI\Downloads\&#20307;&#32946;&#12539;&#12473;&#12509;&#12540;&#12484;&#27963;&#21205;&#12398;&#20107;&#25925;&#32113;&#35336;&#65288;&#27515;&#20129;&#12539;&#38556;&#23475;&#65307;&#65322;&#65331;&#65315;&#25552;&#20379;&#65289;%20(1).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PMD-HiroshiCHUREI\Downloads\&#20307;&#32946;&#12539;&#12473;&#12509;&#12540;&#12484;&#27963;&#21205;&#12398;&#20107;&#25925;&#32113;&#35336;&#65288;&#27515;&#20129;&#12539;&#38556;&#23475;&#65307;&#65322;&#65331;&#65315;&#25552;&#20379;&#65289;%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'F:\Ｒ6年度セミナー\統計資料\R6\[提供データ①②令和4年度madeに発生した体育活動中における事故（死亡、障害見舞金）.xlsx]障害1'!$B$23</c:f>
              <c:strCache>
                <c:ptCount val="1"/>
                <c:pt idx="0">
                  <c:v>眼の障害</c:v>
                </c:pt>
              </c:strCache>
            </c:strRef>
          </c:tx>
          <c:spPr>
            <a:pattFill prst="smGrid">
              <a:fgClr>
                <a:schemeClr val="accent1"/>
              </a:fgClr>
              <a:bgClr>
                <a:schemeClr val="bg1"/>
              </a:bgClr>
            </a:pattFill>
          </c:spPr>
          <c:invertIfNegative val="0"/>
          <c:cat>
            <c:strRef>
              <c:f>[1]障害1!$C$22:$L$22</c:f>
              <c:strCache>
                <c:ptCount val="10"/>
                <c:pt idx="0">
                  <c:v>H25</c:v>
                </c:pt>
                <c:pt idx="1">
                  <c:v>H26</c:v>
                </c:pt>
                <c:pt idx="2">
                  <c:v>H27</c:v>
                </c:pt>
                <c:pt idx="3">
                  <c:v>H28</c:v>
                </c:pt>
                <c:pt idx="4">
                  <c:v>H29</c:v>
                </c:pt>
                <c:pt idx="5">
                  <c:v>H30</c:v>
                </c:pt>
                <c:pt idx="6">
                  <c:v>R1</c:v>
                </c:pt>
                <c:pt idx="7">
                  <c:v>R2</c:v>
                </c:pt>
                <c:pt idx="8">
                  <c:v>R3</c:v>
                </c:pt>
                <c:pt idx="9">
                  <c:v>R4</c:v>
                </c:pt>
              </c:strCache>
            </c:strRef>
          </c:cat>
          <c:val>
            <c:numRef>
              <c:f>[1]障害1!$C$23:$L$23</c:f>
              <c:numCache>
                <c:formatCode>General</c:formatCode>
                <c:ptCount val="10"/>
                <c:pt idx="0">
                  <c:v>59</c:v>
                </c:pt>
                <c:pt idx="1">
                  <c:v>65</c:v>
                </c:pt>
                <c:pt idx="2">
                  <c:v>55</c:v>
                </c:pt>
                <c:pt idx="3">
                  <c:v>62</c:v>
                </c:pt>
                <c:pt idx="4">
                  <c:v>37</c:v>
                </c:pt>
                <c:pt idx="5">
                  <c:v>48</c:v>
                </c:pt>
                <c:pt idx="6">
                  <c:v>25</c:v>
                </c:pt>
                <c:pt idx="7">
                  <c:v>29</c:v>
                </c:pt>
                <c:pt idx="8">
                  <c:v>13</c:v>
                </c:pt>
                <c:pt idx="9">
                  <c:v>6</c:v>
                </c:pt>
              </c:numCache>
            </c:numRef>
          </c:val>
          <c:extLst>
            <c:ext xmlns:c16="http://schemas.microsoft.com/office/drawing/2014/chart" uri="{C3380CC4-5D6E-409C-BE32-E72D297353CC}">
              <c16:uniqueId val="{00000000-1178-4338-BF14-D0FA17B20555}"/>
            </c:ext>
          </c:extLst>
        </c:ser>
        <c:ser>
          <c:idx val="1"/>
          <c:order val="1"/>
          <c:tx>
            <c:strRef>
              <c:f>'F:\Ｒ6年度セミナー\統計資料\R6\[提供データ①②令和4年度madeに発生した体育活動中における事故（死亡、障害見舞金）.xlsx]障害1'!$B$24</c:f>
              <c:strCache>
                <c:ptCount val="1"/>
                <c:pt idx="0">
                  <c:v>歯牙障害</c:v>
                </c:pt>
              </c:strCache>
            </c:strRef>
          </c:tx>
          <c:spPr>
            <a:pattFill prst="pct80">
              <a:fgClr>
                <a:schemeClr val="accent1"/>
              </a:fgClr>
              <a:bgClr>
                <a:schemeClr val="bg1"/>
              </a:bgClr>
            </a:pattFill>
          </c:spPr>
          <c:invertIfNegative val="0"/>
          <c:cat>
            <c:strRef>
              <c:f>[1]障害1!$C$22:$L$22</c:f>
              <c:strCache>
                <c:ptCount val="10"/>
                <c:pt idx="0">
                  <c:v>H25</c:v>
                </c:pt>
                <c:pt idx="1">
                  <c:v>H26</c:v>
                </c:pt>
                <c:pt idx="2">
                  <c:v>H27</c:v>
                </c:pt>
                <c:pt idx="3">
                  <c:v>H28</c:v>
                </c:pt>
                <c:pt idx="4">
                  <c:v>H29</c:v>
                </c:pt>
                <c:pt idx="5">
                  <c:v>H30</c:v>
                </c:pt>
                <c:pt idx="6">
                  <c:v>R1</c:v>
                </c:pt>
                <c:pt idx="7">
                  <c:v>R2</c:v>
                </c:pt>
                <c:pt idx="8">
                  <c:v>R3</c:v>
                </c:pt>
                <c:pt idx="9">
                  <c:v>R4</c:v>
                </c:pt>
              </c:strCache>
            </c:strRef>
          </c:cat>
          <c:val>
            <c:numRef>
              <c:f>[1]障害1!$C$24:$L$24</c:f>
              <c:numCache>
                <c:formatCode>General</c:formatCode>
                <c:ptCount val="10"/>
                <c:pt idx="0">
                  <c:v>52</c:v>
                </c:pt>
                <c:pt idx="1">
                  <c:v>53</c:v>
                </c:pt>
                <c:pt idx="2">
                  <c:v>40</c:v>
                </c:pt>
                <c:pt idx="3">
                  <c:v>45</c:v>
                </c:pt>
                <c:pt idx="4">
                  <c:v>31</c:v>
                </c:pt>
                <c:pt idx="5">
                  <c:v>37</c:v>
                </c:pt>
                <c:pt idx="6">
                  <c:v>17</c:v>
                </c:pt>
                <c:pt idx="7">
                  <c:v>23</c:v>
                </c:pt>
                <c:pt idx="8">
                  <c:v>24</c:v>
                </c:pt>
                <c:pt idx="9">
                  <c:v>0</c:v>
                </c:pt>
              </c:numCache>
            </c:numRef>
          </c:val>
          <c:extLst>
            <c:ext xmlns:c16="http://schemas.microsoft.com/office/drawing/2014/chart" uri="{C3380CC4-5D6E-409C-BE32-E72D297353CC}">
              <c16:uniqueId val="{00000001-1178-4338-BF14-D0FA17B20555}"/>
            </c:ext>
          </c:extLst>
        </c:ser>
        <c:ser>
          <c:idx val="2"/>
          <c:order val="2"/>
          <c:tx>
            <c:strRef>
              <c:f>'F:\Ｒ6年度セミナー\統計資料\R6\[提供データ①②令和4年度madeに発生した体育活動中における事故（死亡、障害見舞金）.xlsx]障害1'!$B$25</c:f>
              <c:strCache>
                <c:ptCount val="1"/>
                <c:pt idx="0">
                  <c:v>醜状障害</c:v>
                </c:pt>
              </c:strCache>
            </c:strRef>
          </c:tx>
          <c:spPr>
            <a:pattFill prst="ltDnDiag">
              <a:fgClr>
                <a:schemeClr val="accent1"/>
              </a:fgClr>
              <a:bgClr>
                <a:schemeClr val="bg1"/>
              </a:bgClr>
            </a:pattFill>
          </c:spPr>
          <c:invertIfNegative val="0"/>
          <c:cat>
            <c:strRef>
              <c:f>[1]障害1!$C$22:$L$22</c:f>
              <c:strCache>
                <c:ptCount val="10"/>
                <c:pt idx="0">
                  <c:v>H25</c:v>
                </c:pt>
                <c:pt idx="1">
                  <c:v>H26</c:v>
                </c:pt>
                <c:pt idx="2">
                  <c:v>H27</c:v>
                </c:pt>
                <c:pt idx="3">
                  <c:v>H28</c:v>
                </c:pt>
                <c:pt idx="4">
                  <c:v>H29</c:v>
                </c:pt>
                <c:pt idx="5">
                  <c:v>H30</c:v>
                </c:pt>
                <c:pt idx="6">
                  <c:v>R1</c:v>
                </c:pt>
                <c:pt idx="7">
                  <c:v>R2</c:v>
                </c:pt>
                <c:pt idx="8">
                  <c:v>R3</c:v>
                </c:pt>
                <c:pt idx="9">
                  <c:v>R4</c:v>
                </c:pt>
              </c:strCache>
            </c:strRef>
          </c:cat>
          <c:val>
            <c:numRef>
              <c:f>[1]障害1!$C$25:$L$25</c:f>
              <c:numCache>
                <c:formatCode>General</c:formatCode>
                <c:ptCount val="10"/>
                <c:pt idx="0">
                  <c:v>31</c:v>
                </c:pt>
                <c:pt idx="1">
                  <c:v>29</c:v>
                </c:pt>
                <c:pt idx="2">
                  <c:v>32</c:v>
                </c:pt>
                <c:pt idx="3">
                  <c:v>37</c:v>
                </c:pt>
                <c:pt idx="4">
                  <c:v>25</c:v>
                </c:pt>
                <c:pt idx="5">
                  <c:v>21</c:v>
                </c:pt>
                <c:pt idx="6">
                  <c:v>22</c:v>
                </c:pt>
                <c:pt idx="7">
                  <c:v>6</c:v>
                </c:pt>
                <c:pt idx="8">
                  <c:v>13</c:v>
                </c:pt>
                <c:pt idx="9">
                  <c:v>2</c:v>
                </c:pt>
              </c:numCache>
            </c:numRef>
          </c:val>
          <c:extLst>
            <c:ext xmlns:c16="http://schemas.microsoft.com/office/drawing/2014/chart" uri="{C3380CC4-5D6E-409C-BE32-E72D297353CC}">
              <c16:uniqueId val="{00000002-1178-4338-BF14-D0FA17B20555}"/>
            </c:ext>
          </c:extLst>
        </c:ser>
        <c:ser>
          <c:idx val="4"/>
          <c:order val="3"/>
          <c:tx>
            <c:strRef>
              <c:f>'F:\Ｒ6年度セミナー\統計資料\R6\[提供データ①②令和4年度madeに発生した体育活動中における事故（死亡、障害見舞金）.xlsx]障害1'!$B$26</c:f>
              <c:strCache>
                <c:ptCount val="1"/>
                <c:pt idx="0">
                  <c:v>上肢下肢障害</c:v>
                </c:pt>
              </c:strCache>
            </c:strRef>
          </c:tx>
          <c:invertIfNegative val="0"/>
          <c:cat>
            <c:strRef>
              <c:f>[1]障害1!$C$22:$L$22</c:f>
              <c:strCache>
                <c:ptCount val="10"/>
                <c:pt idx="0">
                  <c:v>H25</c:v>
                </c:pt>
                <c:pt idx="1">
                  <c:v>H26</c:v>
                </c:pt>
                <c:pt idx="2">
                  <c:v>H27</c:v>
                </c:pt>
                <c:pt idx="3">
                  <c:v>H28</c:v>
                </c:pt>
                <c:pt idx="4">
                  <c:v>H29</c:v>
                </c:pt>
                <c:pt idx="5">
                  <c:v>H30</c:v>
                </c:pt>
                <c:pt idx="6">
                  <c:v>R1</c:v>
                </c:pt>
                <c:pt idx="7">
                  <c:v>R2</c:v>
                </c:pt>
                <c:pt idx="8">
                  <c:v>R3</c:v>
                </c:pt>
                <c:pt idx="9">
                  <c:v>R4</c:v>
                </c:pt>
              </c:strCache>
            </c:strRef>
          </c:cat>
          <c:val>
            <c:numRef>
              <c:f>[1]障害1!$C$26:$L$26</c:f>
              <c:numCache>
                <c:formatCode>General</c:formatCode>
                <c:ptCount val="10"/>
                <c:pt idx="0">
                  <c:v>22</c:v>
                </c:pt>
                <c:pt idx="1">
                  <c:v>20</c:v>
                </c:pt>
                <c:pt idx="2">
                  <c:v>18</c:v>
                </c:pt>
                <c:pt idx="3">
                  <c:v>19</c:v>
                </c:pt>
                <c:pt idx="4">
                  <c:v>29</c:v>
                </c:pt>
                <c:pt idx="5">
                  <c:v>22</c:v>
                </c:pt>
                <c:pt idx="6">
                  <c:v>19</c:v>
                </c:pt>
                <c:pt idx="7">
                  <c:v>9</c:v>
                </c:pt>
                <c:pt idx="8">
                  <c:v>7</c:v>
                </c:pt>
                <c:pt idx="9">
                  <c:v>0</c:v>
                </c:pt>
              </c:numCache>
            </c:numRef>
          </c:val>
          <c:extLst>
            <c:ext xmlns:c16="http://schemas.microsoft.com/office/drawing/2014/chart" uri="{C3380CC4-5D6E-409C-BE32-E72D297353CC}">
              <c16:uniqueId val="{00000003-1178-4338-BF14-D0FA17B20555}"/>
            </c:ext>
          </c:extLst>
        </c:ser>
        <c:ser>
          <c:idx val="3"/>
          <c:order val="4"/>
          <c:tx>
            <c:strRef>
              <c:f>'F:\Ｒ6年度セミナー\統計資料\R6\[提供データ①②令和4年度madeに発生した体育活動中における事故（死亡、障害見舞金）.xlsx]障害1'!$B$27</c:f>
              <c:strCache>
                <c:ptCount val="1"/>
                <c:pt idx="0">
                  <c:v>精神・神経障害</c:v>
                </c:pt>
              </c:strCache>
            </c:strRef>
          </c:tx>
          <c:invertIfNegative val="0"/>
          <c:cat>
            <c:strRef>
              <c:f>[1]障害1!$C$22:$L$22</c:f>
              <c:strCache>
                <c:ptCount val="10"/>
                <c:pt idx="0">
                  <c:v>H25</c:v>
                </c:pt>
                <c:pt idx="1">
                  <c:v>H26</c:v>
                </c:pt>
                <c:pt idx="2">
                  <c:v>H27</c:v>
                </c:pt>
                <c:pt idx="3">
                  <c:v>H28</c:v>
                </c:pt>
                <c:pt idx="4">
                  <c:v>H29</c:v>
                </c:pt>
                <c:pt idx="5">
                  <c:v>H30</c:v>
                </c:pt>
                <c:pt idx="6">
                  <c:v>R1</c:v>
                </c:pt>
                <c:pt idx="7">
                  <c:v>R2</c:v>
                </c:pt>
                <c:pt idx="8">
                  <c:v>R3</c:v>
                </c:pt>
                <c:pt idx="9">
                  <c:v>R4</c:v>
                </c:pt>
              </c:strCache>
            </c:strRef>
          </c:cat>
          <c:val>
            <c:numRef>
              <c:f>[1]障害1!$C$27:$L$27</c:f>
              <c:numCache>
                <c:formatCode>General</c:formatCode>
                <c:ptCount val="10"/>
                <c:pt idx="0">
                  <c:v>29</c:v>
                </c:pt>
                <c:pt idx="1">
                  <c:v>27</c:v>
                </c:pt>
                <c:pt idx="2">
                  <c:v>24</c:v>
                </c:pt>
                <c:pt idx="3">
                  <c:v>23</c:v>
                </c:pt>
                <c:pt idx="4">
                  <c:v>23</c:v>
                </c:pt>
                <c:pt idx="5">
                  <c:v>21</c:v>
                </c:pt>
                <c:pt idx="6">
                  <c:v>18</c:v>
                </c:pt>
                <c:pt idx="7">
                  <c:v>7</c:v>
                </c:pt>
                <c:pt idx="8">
                  <c:v>0</c:v>
                </c:pt>
                <c:pt idx="9">
                  <c:v>0</c:v>
                </c:pt>
              </c:numCache>
            </c:numRef>
          </c:val>
          <c:extLst>
            <c:ext xmlns:c16="http://schemas.microsoft.com/office/drawing/2014/chart" uri="{C3380CC4-5D6E-409C-BE32-E72D297353CC}">
              <c16:uniqueId val="{00000004-1178-4338-BF14-D0FA17B20555}"/>
            </c:ext>
          </c:extLst>
        </c:ser>
        <c:ser>
          <c:idx val="6"/>
          <c:order val="5"/>
          <c:tx>
            <c:strRef>
              <c:f>'F:\Ｒ6年度セミナー\統計資料\R6\[提供データ①②令和4年度madeに発生した体育活動中における事故（死亡、障害見舞金）.xlsx]障害1'!$B$28</c:f>
              <c:strCache>
                <c:ptCount val="1"/>
                <c:pt idx="0">
                  <c:v>心機能障害</c:v>
                </c:pt>
              </c:strCache>
            </c:strRef>
          </c:tx>
          <c:invertIfNegative val="0"/>
          <c:cat>
            <c:strRef>
              <c:f>[1]障害1!$C$22:$L$22</c:f>
              <c:strCache>
                <c:ptCount val="10"/>
                <c:pt idx="0">
                  <c:v>H25</c:v>
                </c:pt>
                <c:pt idx="1">
                  <c:v>H26</c:v>
                </c:pt>
                <c:pt idx="2">
                  <c:v>H27</c:v>
                </c:pt>
                <c:pt idx="3">
                  <c:v>H28</c:v>
                </c:pt>
                <c:pt idx="4">
                  <c:v>H29</c:v>
                </c:pt>
                <c:pt idx="5">
                  <c:v>H30</c:v>
                </c:pt>
                <c:pt idx="6">
                  <c:v>R1</c:v>
                </c:pt>
                <c:pt idx="7">
                  <c:v>R2</c:v>
                </c:pt>
                <c:pt idx="8">
                  <c:v>R3</c:v>
                </c:pt>
                <c:pt idx="9">
                  <c:v>R4</c:v>
                </c:pt>
              </c:strCache>
            </c:strRef>
          </c:cat>
          <c:val>
            <c:numRef>
              <c:f>[1]障害1!$C$28:$L$28</c:f>
              <c:numCache>
                <c:formatCode>General</c:formatCode>
                <c:ptCount val="10"/>
                <c:pt idx="0">
                  <c:v>13</c:v>
                </c:pt>
                <c:pt idx="1">
                  <c:v>5</c:v>
                </c:pt>
                <c:pt idx="2">
                  <c:v>12</c:v>
                </c:pt>
                <c:pt idx="3">
                  <c:v>14</c:v>
                </c:pt>
                <c:pt idx="4">
                  <c:v>9</c:v>
                </c:pt>
                <c:pt idx="5">
                  <c:v>14</c:v>
                </c:pt>
                <c:pt idx="6">
                  <c:v>10</c:v>
                </c:pt>
                <c:pt idx="7">
                  <c:v>4</c:v>
                </c:pt>
                <c:pt idx="8">
                  <c:v>1</c:v>
                </c:pt>
                <c:pt idx="9">
                  <c:v>1</c:v>
                </c:pt>
              </c:numCache>
            </c:numRef>
          </c:val>
          <c:extLst>
            <c:ext xmlns:c16="http://schemas.microsoft.com/office/drawing/2014/chart" uri="{C3380CC4-5D6E-409C-BE32-E72D297353CC}">
              <c16:uniqueId val="{00000005-1178-4338-BF14-D0FA17B20555}"/>
            </c:ext>
          </c:extLst>
        </c:ser>
        <c:ser>
          <c:idx val="5"/>
          <c:order val="6"/>
          <c:tx>
            <c:strRef>
              <c:f>'F:\Ｒ6年度セミナー\統計資料\R6\[提供データ①②令和4年度madeに発生した体育活動中における事故（死亡、障害見舞金）.xlsx]障害1'!$B$29</c:f>
              <c:strCache>
                <c:ptCount val="1"/>
                <c:pt idx="0">
                  <c:v>胸腹部臓器障害</c:v>
                </c:pt>
              </c:strCache>
            </c:strRef>
          </c:tx>
          <c:invertIfNegative val="0"/>
          <c:cat>
            <c:strRef>
              <c:f>[1]障害1!$C$22:$L$22</c:f>
              <c:strCache>
                <c:ptCount val="10"/>
                <c:pt idx="0">
                  <c:v>H25</c:v>
                </c:pt>
                <c:pt idx="1">
                  <c:v>H26</c:v>
                </c:pt>
                <c:pt idx="2">
                  <c:v>H27</c:v>
                </c:pt>
                <c:pt idx="3">
                  <c:v>H28</c:v>
                </c:pt>
                <c:pt idx="4">
                  <c:v>H29</c:v>
                </c:pt>
                <c:pt idx="5">
                  <c:v>H30</c:v>
                </c:pt>
                <c:pt idx="6">
                  <c:v>R1</c:v>
                </c:pt>
                <c:pt idx="7">
                  <c:v>R2</c:v>
                </c:pt>
                <c:pt idx="8">
                  <c:v>R3</c:v>
                </c:pt>
                <c:pt idx="9">
                  <c:v>R4</c:v>
                </c:pt>
              </c:strCache>
            </c:strRef>
          </c:cat>
          <c:val>
            <c:numRef>
              <c:f>[1]障害1!$C$29:$L$29</c:f>
              <c:numCache>
                <c:formatCode>General</c:formatCode>
                <c:ptCount val="10"/>
                <c:pt idx="0">
                  <c:v>7</c:v>
                </c:pt>
                <c:pt idx="1">
                  <c:v>9</c:v>
                </c:pt>
                <c:pt idx="2">
                  <c:v>8</c:v>
                </c:pt>
                <c:pt idx="3">
                  <c:v>7</c:v>
                </c:pt>
                <c:pt idx="4">
                  <c:v>13</c:v>
                </c:pt>
                <c:pt idx="5">
                  <c:v>8</c:v>
                </c:pt>
                <c:pt idx="6">
                  <c:v>10</c:v>
                </c:pt>
                <c:pt idx="7">
                  <c:v>10</c:v>
                </c:pt>
                <c:pt idx="8">
                  <c:v>5</c:v>
                </c:pt>
                <c:pt idx="9">
                  <c:v>2</c:v>
                </c:pt>
              </c:numCache>
            </c:numRef>
          </c:val>
          <c:extLst>
            <c:ext xmlns:c16="http://schemas.microsoft.com/office/drawing/2014/chart" uri="{C3380CC4-5D6E-409C-BE32-E72D297353CC}">
              <c16:uniqueId val="{00000006-1178-4338-BF14-D0FA17B20555}"/>
            </c:ext>
          </c:extLst>
        </c:ser>
        <c:ser>
          <c:idx val="7"/>
          <c:order val="7"/>
          <c:tx>
            <c:strRef>
              <c:f>'F:\Ｒ6年度セミナー\統計資料\R6\[提供データ①②令和4年度madeに発生した体育活動中における事故（死亡、障害見舞金）.xlsx]障害1'!$B$30</c:f>
              <c:strCache>
                <c:ptCount val="1"/>
                <c:pt idx="0">
                  <c:v>その他</c:v>
                </c:pt>
              </c:strCache>
            </c:strRef>
          </c:tx>
          <c:invertIfNegative val="0"/>
          <c:cat>
            <c:strRef>
              <c:f>[1]障害1!$C$22:$L$22</c:f>
              <c:strCache>
                <c:ptCount val="10"/>
                <c:pt idx="0">
                  <c:v>H25</c:v>
                </c:pt>
                <c:pt idx="1">
                  <c:v>H26</c:v>
                </c:pt>
                <c:pt idx="2">
                  <c:v>H27</c:v>
                </c:pt>
                <c:pt idx="3">
                  <c:v>H28</c:v>
                </c:pt>
                <c:pt idx="4">
                  <c:v>H29</c:v>
                </c:pt>
                <c:pt idx="5">
                  <c:v>H30</c:v>
                </c:pt>
                <c:pt idx="6">
                  <c:v>R1</c:v>
                </c:pt>
                <c:pt idx="7">
                  <c:v>R2</c:v>
                </c:pt>
                <c:pt idx="8">
                  <c:v>R3</c:v>
                </c:pt>
                <c:pt idx="9">
                  <c:v>R4</c:v>
                </c:pt>
              </c:strCache>
            </c:strRef>
          </c:cat>
          <c:val>
            <c:numRef>
              <c:f>[1]障害1!$C$30:$L$30</c:f>
              <c:numCache>
                <c:formatCode>General</c:formatCode>
                <c:ptCount val="10"/>
                <c:pt idx="0">
                  <c:v>13</c:v>
                </c:pt>
                <c:pt idx="1">
                  <c:v>9</c:v>
                </c:pt>
                <c:pt idx="2">
                  <c:v>17</c:v>
                </c:pt>
                <c:pt idx="3">
                  <c:v>7</c:v>
                </c:pt>
                <c:pt idx="4">
                  <c:v>11</c:v>
                </c:pt>
                <c:pt idx="5">
                  <c:v>13</c:v>
                </c:pt>
                <c:pt idx="6">
                  <c:v>12</c:v>
                </c:pt>
                <c:pt idx="7">
                  <c:v>6</c:v>
                </c:pt>
                <c:pt idx="8">
                  <c:v>2</c:v>
                </c:pt>
                <c:pt idx="9">
                  <c:v>0</c:v>
                </c:pt>
              </c:numCache>
            </c:numRef>
          </c:val>
          <c:extLst>
            <c:ext xmlns:c16="http://schemas.microsoft.com/office/drawing/2014/chart" uri="{C3380CC4-5D6E-409C-BE32-E72D297353CC}">
              <c16:uniqueId val="{00000007-1178-4338-BF14-D0FA17B20555}"/>
            </c:ext>
          </c:extLst>
        </c:ser>
        <c:dLbls>
          <c:showLegendKey val="0"/>
          <c:showVal val="0"/>
          <c:showCatName val="0"/>
          <c:showSerName val="0"/>
          <c:showPercent val="0"/>
          <c:showBubbleSize val="0"/>
        </c:dLbls>
        <c:gapWidth val="150"/>
        <c:overlap val="100"/>
        <c:axId val="112046464"/>
        <c:axId val="112048000"/>
      </c:barChart>
      <c:catAx>
        <c:axId val="112046464"/>
        <c:scaling>
          <c:orientation val="minMax"/>
        </c:scaling>
        <c:delete val="0"/>
        <c:axPos val="b"/>
        <c:numFmt formatCode="General" sourceLinked="0"/>
        <c:majorTickMark val="out"/>
        <c:minorTickMark val="none"/>
        <c:tickLblPos val="nextTo"/>
        <c:crossAx val="112048000"/>
        <c:crosses val="autoZero"/>
        <c:auto val="1"/>
        <c:lblAlgn val="ctr"/>
        <c:lblOffset val="100"/>
        <c:noMultiLvlLbl val="0"/>
      </c:catAx>
      <c:valAx>
        <c:axId val="112048000"/>
        <c:scaling>
          <c:orientation val="minMax"/>
          <c:max val="250"/>
        </c:scaling>
        <c:delete val="0"/>
        <c:axPos val="l"/>
        <c:majorGridlines/>
        <c:numFmt formatCode="General" sourceLinked="1"/>
        <c:majorTickMark val="out"/>
        <c:minorTickMark val="none"/>
        <c:tickLblPos val="nextTo"/>
        <c:crossAx val="112046464"/>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0419221312751"/>
          <c:y val="3.5450976411528751E-2"/>
          <c:w val="0.79156937398635452"/>
          <c:h val="0.89255296166261455"/>
        </c:manualLayout>
      </c:layout>
      <c:barChart>
        <c:barDir val="bar"/>
        <c:grouping val="stacked"/>
        <c:varyColors val="0"/>
        <c:ser>
          <c:idx val="0"/>
          <c:order val="0"/>
          <c:tx>
            <c:strRef>
              <c:f>Sheet2!$A$75</c:f>
              <c:strCache>
                <c:ptCount val="1"/>
                <c:pt idx="0">
                  <c:v>ボール等当たる</c:v>
                </c:pt>
              </c:strCache>
            </c:strRef>
          </c:tx>
          <c:spPr>
            <a:solidFill>
              <a:schemeClr val="accent1"/>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Sheet2!$B$75:$N$75</c:f>
              <c:numCache>
                <c:formatCode>#,##0_);[Red]\(#,##0\)</c:formatCode>
                <c:ptCount val="13"/>
                <c:pt idx="0">
                  <c:v>22</c:v>
                </c:pt>
                <c:pt idx="1">
                  <c:v>0</c:v>
                </c:pt>
                <c:pt idx="2">
                  <c:v>16</c:v>
                </c:pt>
                <c:pt idx="3">
                  <c:v>0</c:v>
                </c:pt>
                <c:pt idx="4">
                  <c:v>2</c:v>
                </c:pt>
                <c:pt idx="5">
                  <c:v>32</c:v>
                </c:pt>
                <c:pt idx="6">
                  <c:v>18</c:v>
                </c:pt>
                <c:pt idx="7">
                  <c:v>34</c:v>
                </c:pt>
                <c:pt idx="8">
                  <c:v>3</c:v>
                </c:pt>
                <c:pt idx="9">
                  <c:v>0</c:v>
                </c:pt>
                <c:pt idx="10">
                  <c:v>27</c:v>
                </c:pt>
                <c:pt idx="11">
                  <c:v>69</c:v>
                </c:pt>
                <c:pt idx="12">
                  <c:v>317</c:v>
                </c:pt>
              </c:numCache>
            </c:numRef>
          </c:val>
          <c:extLst>
            <c:ext xmlns:c16="http://schemas.microsoft.com/office/drawing/2014/chart" uri="{C3380CC4-5D6E-409C-BE32-E72D297353CC}">
              <c16:uniqueId val="{00000000-1387-498E-A983-87518A68061F}"/>
            </c:ext>
          </c:extLst>
        </c:ser>
        <c:ser>
          <c:idx val="1"/>
          <c:order val="1"/>
          <c:tx>
            <c:strRef>
              <c:f>Sheet2!$A$76</c:f>
              <c:strCache>
                <c:ptCount val="1"/>
                <c:pt idx="0">
                  <c:v>他者と接触</c:v>
                </c:pt>
              </c:strCache>
            </c:strRef>
          </c:tx>
          <c:spPr>
            <a:solidFill>
              <a:schemeClr val="accent2"/>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Sheet2!$B$76:$N$76</c:f>
              <c:numCache>
                <c:formatCode>#,##0_);[Red]\(#,##0\)</c:formatCode>
                <c:ptCount val="13"/>
                <c:pt idx="0">
                  <c:v>58</c:v>
                </c:pt>
                <c:pt idx="1">
                  <c:v>1</c:v>
                </c:pt>
                <c:pt idx="2">
                  <c:v>1</c:v>
                </c:pt>
                <c:pt idx="3">
                  <c:v>14</c:v>
                </c:pt>
                <c:pt idx="4">
                  <c:v>34</c:v>
                </c:pt>
                <c:pt idx="5">
                  <c:v>0</c:v>
                </c:pt>
                <c:pt idx="6">
                  <c:v>11</c:v>
                </c:pt>
                <c:pt idx="7">
                  <c:v>7</c:v>
                </c:pt>
                <c:pt idx="8">
                  <c:v>4</c:v>
                </c:pt>
                <c:pt idx="9">
                  <c:v>6</c:v>
                </c:pt>
                <c:pt idx="10">
                  <c:v>68</c:v>
                </c:pt>
                <c:pt idx="11">
                  <c:v>68</c:v>
                </c:pt>
                <c:pt idx="12">
                  <c:v>14</c:v>
                </c:pt>
              </c:numCache>
            </c:numRef>
          </c:val>
          <c:extLst>
            <c:ext xmlns:c16="http://schemas.microsoft.com/office/drawing/2014/chart" uri="{C3380CC4-5D6E-409C-BE32-E72D297353CC}">
              <c16:uniqueId val="{00000001-1387-498E-A983-87518A68061F}"/>
            </c:ext>
          </c:extLst>
        </c:ser>
        <c:ser>
          <c:idx val="2"/>
          <c:order val="2"/>
          <c:tx>
            <c:strRef>
              <c:f>Sheet2!$A$77</c:f>
              <c:strCache>
                <c:ptCount val="1"/>
                <c:pt idx="0">
                  <c:v>転倒・落下</c:v>
                </c:pt>
              </c:strCache>
            </c:strRef>
          </c:tx>
          <c:spPr>
            <a:solidFill>
              <a:schemeClr val="accent3"/>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Sheet2!$B$77:$N$77</c:f>
              <c:numCache>
                <c:formatCode>#,##0_);[Red]\(#,##0\)</c:formatCode>
                <c:ptCount val="13"/>
                <c:pt idx="0">
                  <c:v>57</c:v>
                </c:pt>
                <c:pt idx="1">
                  <c:v>6</c:v>
                </c:pt>
                <c:pt idx="2">
                  <c:v>3</c:v>
                </c:pt>
                <c:pt idx="3">
                  <c:v>1</c:v>
                </c:pt>
                <c:pt idx="4">
                  <c:v>1</c:v>
                </c:pt>
                <c:pt idx="5">
                  <c:v>4</c:v>
                </c:pt>
                <c:pt idx="6">
                  <c:v>13</c:v>
                </c:pt>
                <c:pt idx="7">
                  <c:v>0</c:v>
                </c:pt>
                <c:pt idx="8">
                  <c:v>21</c:v>
                </c:pt>
                <c:pt idx="9">
                  <c:v>50</c:v>
                </c:pt>
                <c:pt idx="10">
                  <c:v>16</c:v>
                </c:pt>
                <c:pt idx="11">
                  <c:v>19</c:v>
                </c:pt>
                <c:pt idx="12">
                  <c:v>10</c:v>
                </c:pt>
              </c:numCache>
            </c:numRef>
          </c:val>
          <c:extLst>
            <c:ext xmlns:c16="http://schemas.microsoft.com/office/drawing/2014/chart" uri="{C3380CC4-5D6E-409C-BE32-E72D297353CC}">
              <c16:uniqueId val="{00000002-1387-498E-A983-87518A68061F}"/>
            </c:ext>
          </c:extLst>
        </c:ser>
        <c:ser>
          <c:idx val="3"/>
          <c:order val="3"/>
          <c:tx>
            <c:strRef>
              <c:f>Sheet2!$A$78</c:f>
              <c:strCache>
                <c:ptCount val="1"/>
                <c:pt idx="0">
                  <c:v>走る・跳ぶ等</c:v>
                </c:pt>
              </c:strCache>
            </c:strRef>
          </c:tx>
          <c:spPr>
            <a:solidFill>
              <a:schemeClr val="accent4"/>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Sheet2!$B$78:$N$78</c:f>
              <c:numCache>
                <c:formatCode>#,##0_);[Red]\(#,##0\)</c:formatCode>
                <c:ptCount val="13"/>
                <c:pt idx="0">
                  <c:v>18</c:v>
                </c:pt>
                <c:pt idx="1">
                  <c:v>1</c:v>
                </c:pt>
                <c:pt idx="2">
                  <c:v>2</c:v>
                </c:pt>
                <c:pt idx="3">
                  <c:v>0</c:v>
                </c:pt>
                <c:pt idx="4">
                  <c:v>0</c:v>
                </c:pt>
                <c:pt idx="5">
                  <c:v>3</c:v>
                </c:pt>
                <c:pt idx="6">
                  <c:v>2</c:v>
                </c:pt>
                <c:pt idx="7">
                  <c:v>4</c:v>
                </c:pt>
                <c:pt idx="8">
                  <c:v>47</c:v>
                </c:pt>
                <c:pt idx="9">
                  <c:v>1</c:v>
                </c:pt>
                <c:pt idx="10">
                  <c:v>10</c:v>
                </c:pt>
                <c:pt idx="11">
                  <c:v>17</c:v>
                </c:pt>
                <c:pt idx="12">
                  <c:v>10</c:v>
                </c:pt>
              </c:numCache>
            </c:numRef>
          </c:val>
          <c:extLst>
            <c:ext xmlns:c16="http://schemas.microsoft.com/office/drawing/2014/chart" uri="{C3380CC4-5D6E-409C-BE32-E72D297353CC}">
              <c16:uniqueId val="{00000003-1387-498E-A983-87518A68061F}"/>
            </c:ext>
          </c:extLst>
        </c:ser>
        <c:ser>
          <c:idx val="4"/>
          <c:order val="4"/>
          <c:tx>
            <c:strRef>
              <c:f>Sheet2!$A$79</c:f>
              <c:strCache>
                <c:ptCount val="1"/>
                <c:pt idx="0">
                  <c:v>バット等当たる</c:v>
                </c:pt>
              </c:strCache>
            </c:strRef>
          </c:tx>
          <c:spPr>
            <a:solidFill>
              <a:schemeClr val="accent5"/>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Sheet2!$B$79:$N$79</c:f>
              <c:numCache>
                <c:formatCode>#,##0_);[Red]\(#,##0\)</c:formatCode>
                <c:ptCount val="13"/>
                <c:pt idx="0">
                  <c:v>21</c:v>
                </c:pt>
                <c:pt idx="1">
                  <c:v>0</c:v>
                </c:pt>
                <c:pt idx="2">
                  <c:v>5</c:v>
                </c:pt>
                <c:pt idx="3">
                  <c:v>1</c:v>
                </c:pt>
                <c:pt idx="4">
                  <c:v>1</c:v>
                </c:pt>
                <c:pt idx="5">
                  <c:v>7</c:v>
                </c:pt>
                <c:pt idx="6">
                  <c:v>1</c:v>
                </c:pt>
                <c:pt idx="7">
                  <c:v>32</c:v>
                </c:pt>
                <c:pt idx="8">
                  <c:v>5</c:v>
                </c:pt>
                <c:pt idx="9">
                  <c:v>0</c:v>
                </c:pt>
                <c:pt idx="10">
                  <c:v>1</c:v>
                </c:pt>
                <c:pt idx="11">
                  <c:v>0</c:v>
                </c:pt>
                <c:pt idx="12">
                  <c:v>20</c:v>
                </c:pt>
              </c:numCache>
            </c:numRef>
          </c:val>
          <c:extLst>
            <c:ext xmlns:c16="http://schemas.microsoft.com/office/drawing/2014/chart" uri="{C3380CC4-5D6E-409C-BE32-E72D297353CC}">
              <c16:uniqueId val="{00000004-1387-498E-A983-87518A68061F}"/>
            </c:ext>
          </c:extLst>
        </c:ser>
        <c:ser>
          <c:idx val="5"/>
          <c:order val="5"/>
          <c:tx>
            <c:strRef>
              <c:f>Sheet2!$A$80</c:f>
              <c:strCache>
                <c:ptCount val="1"/>
                <c:pt idx="0">
                  <c:v>施設・設備と接触</c:v>
                </c:pt>
              </c:strCache>
            </c:strRef>
          </c:tx>
          <c:spPr>
            <a:solidFill>
              <a:schemeClr val="accent6"/>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Sheet2!$B$80:$N$80</c:f>
              <c:numCache>
                <c:formatCode>#,##0_);[Red]\(#,##0\)</c:formatCode>
                <c:ptCount val="13"/>
                <c:pt idx="0">
                  <c:v>20</c:v>
                </c:pt>
                <c:pt idx="1">
                  <c:v>0</c:v>
                </c:pt>
                <c:pt idx="2">
                  <c:v>8</c:v>
                </c:pt>
                <c:pt idx="3">
                  <c:v>1</c:v>
                </c:pt>
                <c:pt idx="4">
                  <c:v>0</c:v>
                </c:pt>
                <c:pt idx="5">
                  <c:v>0</c:v>
                </c:pt>
                <c:pt idx="6">
                  <c:v>19</c:v>
                </c:pt>
                <c:pt idx="7">
                  <c:v>2</c:v>
                </c:pt>
                <c:pt idx="8">
                  <c:v>3</c:v>
                </c:pt>
                <c:pt idx="9">
                  <c:v>7</c:v>
                </c:pt>
                <c:pt idx="10">
                  <c:v>18</c:v>
                </c:pt>
                <c:pt idx="11">
                  <c:v>10</c:v>
                </c:pt>
                <c:pt idx="12">
                  <c:v>16</c:v>
                </c:pt>
              </c:numCache>
            </c:numRef>
          </c:val>
          <c:extLst>
            <c:ext xmlns:c16="http://schemas.microsoft.com/office/drawing/2014/chart" uri="{C3380CC4-5D6E-409C-BE32-E72D297353CC}">
              <c16:uniqueId val="{00000005-1387-498E-A983-87518A68061F}"/>
            </c:ext>
          </c:extLst>
        </c:ser>
        <c:ser>
          <c:idx val="6"/>
          <c:order val="6"/>
          <c:tx>
            <c:strRef>
              <c:f>Sheet2!$A$81</c:f>
              <c:strCache>
                <c:ptCount val="1"/>
                <c:pt idx="0">
                  <c:v>投げられる・打たれる等</c:v>
                </c:pt>
              </c:strCache>
            </c:strRef>
          </c:tx>
          <c:spPr>
            <a:solidFill>
              <a:schemeClr val="accent1">
                <a:lumMod val="60000"/>
              </a:schemeClr>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Sheet2!$B$81:$N$81</c:f>
              <c:numCache>
                <c:formatCode>#,##0_);[Red]\(#,##0\)</c:formatCode>
                <c:ptCount val="13"/>
                <c:pt idx="0">
                  <c:v>5</c:v>
                </c:pt>
                <c:pt idx="1">
                  <c:v>0</c:v>
                </c:pt>
                <c:pt idx="2">
                  <c:v>0</c:v>
                </c:pt>
                <c:pt idx="3">
                  <c:v>30</c:v>
                </c:pt>
                <c:pt idx="4">
                  <c:v>0</c:v>
                </c:pt>
                <c:pt idx="5">
                  <c:v>0</c:v>
                </c:pt>
                <c:pt idx="6">
                  <c:v>0</c:v>
                </c:pt>
                <c:pt idx="7">
                  <c:v>0</c:v>
                </c:pt>
                <c:pt idx="8">
                  <c:v>0</c:v>
                </c:pt>
                <c:pt idx="9">
                  <c:v>0</c:v>
                </c:pt>
                <c:pt idx="10">
                  <c:v>1</c:v>
                </c:pt>
                <c:pt idx="11">
                  <c:v>2</c:v>
                </c:pt>
                <c:pt idx="12">
                  <c:v>0</c:v>
                </c:pt>
              </c:numCache>
            </c:numRef>
          </c:val>
          <c:extLst>
            <c:ext xmlns:c16="http://schemas.microsoft.com/office/drawing/2014/chart" uri="{C3380CC4-5D6E-409C-BE32-E72D297353CC}">
              <c16:uniqueId val="{00000006-1387-498E-A983-87518A68061F}"/>
            </c:ext>
          </c:extLst>
        </c:ser>
        <c:ser>
          <c:idx val="7"/>
          <c:order val="7"/>
          <c:tx>
            <c:strRef>
              <c:f>Sheet2!$A$82</c:f>
              <c:strCache>
                <c:ptCount val="1"/>
                <c:pt idx="0">
                  <c:v>回転に失敗</c:v>
                </c:pt>
              </c:strCache>
            </c:strRef>
          </c:tx>
          <c:spPr>
            <a:solidFill>
              <a:schemeClr val="accent2">
                <a:lumMod val="60000"/>
              </a:schemeClr>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Sheet2!$B$82:$N$82</c:f>
              <c:numCache>
                <c:formatCode>#,##0_);[Red]\(#,##0\)</c:formatCode>
                <c:ptCount val="13"/>
                <c:pt idx="0">
                  <c:v>5</c:v>
                </c:pt>
                <c:pt idx="1">
                  <c:v>0</c:v>
                </c:pt>
                <c:pt idx="2">
                  <c:v>0</c:v>
                </c:pt>
                <c:pt idx="3">
                  <c:v>0</c:v>
                </c:pt>
                <c:pt idx="4">
                  <c:v>0</c:v>
                </c:pt>
                <c:pt idx="5">
                  <c:v>0</c:v>
                </c:pt>
                <c:pt idx="6">
                  <c:v>0</c:v>
                </c:pt>
                <c:pt idx="7">
                  <c:v>0</c:v>
                </c:pt>
                <c:pt idx="8">
                  <c:v>0</c:v>
                </c:pt>
                <c:pt idx="9">
                  <c:v>23</c:v>
                </c:pt>
                <c:pt idx="10">
                  <c:v>0</c:v>
                </c:pt>
                <c:pt idx="11">
                  <c:v>0</c:v>
                </c:pt>
                <c:pt idx="12">
                  <c:v>0</c:v>
                </c:pt>
              </c:numCache>
            </c:numRef>
          </c:val>
          <c:extLst>
            <c:ext xmlns:c16="http://schemas.microsoft.com/office/drawing/2014/chart" uri="{C3380CC4-5D6E-409C-BE32-E72D297353CC}">
              <c16:uniqueId val="{00000007-1387-498E-A983-87518A68061F}"/>
            </c:ext>
          </c:extLst>
        </c:ser>
        <c:ser>
          <c:idx val="8"/>
          <c:order val="8"/>
          <c:tx>
            <c:strRef>
              <c:f>Sheet2!$A$83</c:f>
              <c:strCache>
                <c:ptCount val="1"/>
                <c:pt idx="0">
                  <c:v>プール飛び込み</c:v>
                </c:pt>
              </c:strCache>
            </c:strRef>
          </c:tx>
          <c:spPr>
            <a:solidFill>
              <a:schemeClr val="accent3">
                <a:lumMod val="60000"/>
              </a:schemeClr>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Sheet2!$B$83:$N$83</c:f>
              <c:numCache>
                <c:formatCode>#,##0_);[Red]\(#,##0\)</c:formatCode>
                <c:ptCount val="13"/>
                <c:pt idx="0">
                  <c:v>0</c:v>
                </c:pt>
                <c:pt idx="1">
                  <c:v>15</c:v>
                </c:pt>
                <c:pt idx="2">
                  <c:v>0</c:v>
                </c:pt>
                <c:pt idx="3">
                  <c:v>0</c:v>
                </c:pt>
                <c:pt idx="4">
                  <c:v>0</c:v>
                </c:pt>
                <c:pt idx="5">
                  <c:v>0</c:v>
                </c:pt>
                <c:pt idx="6">
                  <c:v>0</c:v>
                </c:pt>
                <c:pt idx="7">
                  <c:v>0</c:v>
                </c:pt>
                <c:pt idx="8">
                  <c:v>0</c:v>
                </c:pt>
                <c:pt idx="9">
                  <c:v>0</c:v>
                </c:pt>
                <c:pt idx="10">
                  <c:v>0</c:v>
                </c:pt>
                <c:pt idx="11">
                  <c:v>0</c:v>
                </c:pt>
                <c:pt idx="12">
                  <c:v>1</c:v>
                </c:pt>
              </c:numCache>
            </c:numRef>
          </c:val>
          <c:extLst>
            <c:ext xmlns:c16="http://schemas.microsoft.com/office/drawing/2014/chart" uri="{C3380CC4-5D6E-409C-BE32-E72D297353CC}">
              <c16:uniqueId val="{00000008-1387-498E-A983-87518A68061F}"/>
            </c:ext>
          </c:extLst>
        </c:ser>
        <c:ser>
          <c:idx val="9"/>
          <c:order val="9"/>
          <c:tx>
            <c:strRef>
              <c:f>Sheet2!$A$84</c:f>
              <c:strCache>
                <c:ptCount val="1"/>
                <c:pt idx="0">
                  <c:v>自分の膝等が接触</c:v>
                </c:pt>
              </c:strCache>
            </c:strRef>
          </c:tx>
          <c:spPr>
            <a:solidFill>
              <a:schemeClr val="accent4">
                <a:lumMod val="60000"/>
              </a:schemeClr>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Sheet2!$B$84:$N$84</c:f>
              <c:numCache>
                <c:formatCode>#,##0_);[Red]\(#,##0\)</c:formatCode>
                <c:ptCount val="13"/>
                <c:pt idx="0">
                  <c:v>2</c:v>
                </c:pt>
                <c:pt idx="1">
                  <c:v>0</c:v>
                </c:pt>
                <c:pt idx="2">
                  <c:v>0</c:v>
                </c:pt>
                <c:pt idx="3">
                  <c:v>0</c:v>
                </c:pt>
                <c:pt idx="4">
                  <c:v>0</c:v>
                </c:pt>
                <c:pt idx="5">
                  <c:v>0</c:v>
                </c:pt>
                <c:pt idx="6">
                  <c:v>0</c:v>
                </c:pt>
                <c:pt idx="7">
                  <c:v>0</c:v>
                </c:pt>
                <c:pt idx="8">
                  <c:v>2</c:v>
                </c:pt>
                <c:pt idx="9">
                  <c:v>5</c:v>
                </c:pt>
                <c:pt idx="10">
                  <c:v>0</c:v>
                </c:pt>
                <c:pt idx="11">
                  <c:v>0</c:v>
                </c:pt>
                <c:pt idx="12">
                  <c:v>0</c:v>
                </c:pt>
              </c:numCache>
            </c:numRef>
          </c:val>
          <c:extLst>
            <c:ext xmlns:c16="http://schemas.microsoft.com/office/drawing/2014/chart" uri="{C3380CC4-5D6E-409C-BE32-E72D297353CC}">
              <c16:uniqueId val="{00000009-1387-498E-A983-87518A68061F}"/>
            </c:ext>
          </c:extLst>
        </c:ser>
        <c:ser>
          <c:idx val="10"/>
          <c:order val="10"/>
          <c:tx>
            <c:strRef>
              <c:f>Sheet2!$A$85</c:f>
              <c:strCache>
                <c:ptCount val="1"/>
                <c:pt idx="0">
                  <c:v>泳ぐ</c:v>
                </c:pt>
              </c:strCache>
            </c:strRef>
          </c:tx>
          <c:spPr>
            <a:solidFill>
              <a:schemeClr val="accent5">
                <a:lumMod val="60000"/>
              </a:schemeClr>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Sheet2!$B$85:$N$85</c:f>
              <c:numCache>
                <c:formatCode>#,##0_);[Red]\(#,##0\)</c:formatCode>
                <c:ptCount val="13"/>
                <c:pt idx="0">
                  <c:v>0</c:v>
                </c:pt>
                <c:pt idx="1">
                  <c:v>7</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0A-1387-498E-A983-87518A68061F}"/>
            </c:ext>
          </c:extLst>
        </c:ser>
        <c:ser>
          <c:idx val="11"/>
          <c:order val="11"/>
          <c:tx>
            <c:strRef>
              <c:f>Sheet2!$A$86</c:f>
              <c:strCache>
                <c:ptCount val="1"/>
                <c:pt idx="0">
                  <c:v>その他</c:v>
                </c:pt>
              </c:strCache>
            </c:strRef>
          </c:tx>
          <c:spPr>
            <a:solidFill>
              <a:schemeClr val="accent6">
                <a:lumMod val="60000"/>
              </a:schemeClr>
            </a:solidFill>
            <a:ln>
              <a:noFill/>
            </a:ln>
            <a:effectLst/>
          </c:spPr>
          <c:invertIfNegative val="0"/>
          <c:cat>
            <c:strRef>
              <c:f>Sheet2!$B$74:$N$74</c:f>
              <c:strCache>
                <c:ptCount val="13"/>
                <c:pt idx="0">
                  <c:v>その他</c:v>
                </c:pt>
                <c:pt idx="1">
                  <c:v>水泳</c:v>
                </c:pt>
                <c:pt idx="2">
                  <c:v>テニス</c:v>
                </c:pt>
                <c:pt idx="3">
                  <c:v>柔道</c:v>
                </c:pt>
                <c:pt idx="4">
                  <c:v>ラグビー</c:v>
                </c:pt>
                <c:pt idx="5">
                  <c:v>バドミントン</c:v>
                </c:pt>
                <c:pt idx="6">
                  <c:v>バレーボール</c:v>
                </c:pt>
                <c:pt idx="7">
                  <c:v>ソフトボール</c:v>
                </c:pt>
                <c:pt idx="8">
                  <c:v>陸上競技</c:v>
                </c:pt>
                <c:pt idx="9">
                  <c:v>器械体操等</c:v>
                </c:pt>
                <c:pt idx="10">
                  <c:v>バスケットボール</c:v>
                </c:pt>
                <c:pt idx="11">
                  <c:v>サッカー</c:v>
                </c:pt>
                <c:pt idx="12">
                  <c:v>野球</c:v>
                </c:pt>
              </c:strCache>
            </c:strRef>
          </c:cat>
          <c:val>
            <c:numRef>
              <c:f>Sheet2!$B$86:$N$86</c:f>
              <c:numCache>
                <c:formatCode>#,##0_);[Red]\(#,##0\)</c:formatCode>
                <c:ptCount val="13"/>
                <c:pt idx="0">
                  <c:v>28</c:v>
                </c:pt>
                <c:pt idx="1">
                  <c:v>0</c:v>
                </c:pt>
                <c:pt idx="2">
                  <c:v>4</c:v>
                </c:pt>
                <c:pt idx="3">
                  <c:v>3</c:v>
                </c:pt>
                <c:pt idx="4">
                  <c:v>2</c:v>
                </c:pt>
                <c:pt idx="5">
                  <c:v>2</c:v>
                </c:pt>
                <c:pt idx="6">
                  <c:v>6</c:v>
                </c:pt>
                <c:pt idx="7">
                  <c:v>2</c:v>
                </c:pt>
                <c:pt idx="8">
                  <c:v>11</c:v>
                </c:pt>
                <c:pt idx="9">
                  <c:v>7</c:v>
                </c:pt>
                <c:pt idx="10">
                  <c:v>11</c:v>
                </c:pt>
                <c:pt idx="11">
                  <c:v>6</c:v>
                </c:pt>
                <c:pt idx="12">
                  <c:v>8</c:v>
                </c:pt>
              </c:numCache>
            </c:numRef>
          </c:val>
          <c:extLst>
            <c:ext xmlns:c16="http://schemas.microsoft.com/office/drawing/2014/chart" uri="{C3380CC4-5D6E-409C-BE32-E72D297353CC}">
              <c16:uniqueId val="{0000000B-1387-498E-A983-87518A68061F}"/>
            </c:ext>
          </c:extLst>
        </c:ser>
        <c:dLbls>
          <c:showLegendKey val="0"/>
          <c:showVal val="0"/>
          <c:showCatName val="0"/>
          <c:showSerName val="0"/>
          <c:showPercent val="0"/>
          <c:showBubbleSize val="0"/>
        </c:dLbls>
        <c:gapWidth val="75"/>
        <c:overlap val="100"/>
        <c:axId val="1688849136"/>
        <c:axId val="1688849616"/>
      </c:barChart>
      <c:catAx>
        <c:axId val="1688849136"/>
        <c:scaling>
          <c:orientation val="minMax"/>
        </c:scaling>
        <c:delete val="0"/>
        <c:axPos val="l"/>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688849616"/>
        <c:crosses val="autoZero"/>
        <c:auto val="1"/>
        <c:lblAlgn val="ctr"/>
        <c:lblOffset val="100"/>
        <c:noMultiLvlLbl val="0"/>
      </c:catAx>
      <c:valAx>
        <c:axId val="1688849616"/>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688849136"/>
        <c:crosses val="autoZero"/>
        <c:crossBetween val="between"/>
      </c:valAx>
      <c:spPr>
        <a:noFill/>
        <a:ln>
          <a:solidFill>
            <a:schemeClr val="tx1"/>
          </a:solidFill>
        </a:ln>
        <a:effectLst/>
      </c:spPr>
    </c:plotArea>
    <c:legend>
      <c:legendPos val="b"/>
      <c:layout>
        <c:manualLayout>
          <c:xMode val="edge"/>
          <c:yMode val="edge"/>
          <c:x val="0.4195904958520501"/>
          <c:y val="0.46345716019401123"/>
          <c:w val="0.4752677061612357"/>
          <c:h val="0.25133788074300606"/>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2">
                <a:lumMod val="25000"/>
                <a:lumOff val="75000"/>
              </a:schemeClr>
            </a:solidFill>
            <a:ln>
              <a:noFill/>
            </a:ln>
            <a:effectLst/>
          </c:spPr>
          <c:invertIfNegative val="0"/>
          <c:cat>
            <c:strRef>
              <c:f>Sheet2!$E$95:$E$106</c:f>
              <c:strCache>
                <c:ptCount val="12"/>
                <c:pt idx="0">
                  <c:v>その他</c:v>
                </c:pt>
                <c:pt idx="1">
                  <c:v>泳ぐ</c:v>
                </c:pt>
                <c:pt idx="2">
                  <c:v>自分の膝等が接触</c:v>
                </c:pt>
                <c:pt idx="3">
                  <c:v>プール飛び込み</c:v>
                </c:pt>
                <c:pt idx="4">
                  <c:v>回転に失敗</c:v>
                </c:pt>
                <c:pt idx="5">
                  <c:v>投げられる・打たれる等</c:v>
                </c:pt>
                <c:pt idx="6">
                  <c:v>施設・設備と接触</c:v>
                </c:pt>
                <c:pt idx="7">
                  <c:v>バット等当たる</c:v>
                </c:pt>
                <c:pt idx="8">
                  <c:v>走る・跳ぶ等</c:v>
                </c:pt>
                <c:pt idx="9">
                  <c:v>転倒・落下</c:v>
                </c:pt>
                <c:pt idx="10">
                  <c:v>他者と接触</c:v>
                </c:pt>
                <c:pt idx="11">
                  <c:v>ボール等当たる</c:v>
                </c:pt>
              </c:strCache>
            </c:strRef>
          </c:cat>
          <c:val>
            <c:numRef>
              <c:f>Sheet2!$F$95:$F$106</c:f>
              <c:numCache>
                <c:formatCode>#,##0_);[Red]\(#,##0\)</c:formatCode>
                <c:ptCount val="12"/>
                <c:pt idx="0">
                  <c:v>90</c:v>
                </c:pt>
                <c:pt idx="1">
                  <c:v>7</c:v>
                </c:pt>
                <c:pt idx="2">
                  <c:v>9</c:v>
                </c:pt>
                <c:pt idx="3">
                  <c:v>16</c:v>
                </c:pt>
                <c:pt idx="4">
                  <c:v>28</c:v>
                </c:pt>
                <c:pt idx="5">
                  <c:v>38</c:v>
                </c:pt>
                <c:pt idx="6">
                  <c:v>104</c:v>
                </c:pt>
                <c:pt idx="7">
                  <c:v>94</c:v>
                </c:pt>
                <c:pt idx="8">
                  <c:v>115</c:v>
                </c:pt>
                <c:pt idx="9">
                  <c:v>201</c:v>
                </c:pt>
                <c:pt idx="10">
                  <c:v>286</c:v>
                </c:pt>
                <c:pt idx="11">
                  <c:v>540</c:v>
                </c:pt>
              </c:numCache>
            </c:numRef>
          </c:val>
          <c:extLst>
            <c:ext xmlns:c16="http://schemas.microsoft.com/office/drawing/2014/chart" uri="{C3380CC4-5D6E-409C-BE32-E72D297353CC}">
              <c16:uniqueId val="{00000000-09A6-469B-A936-201595FA3CA1}"/>
            </c:ext>
          </c:extLst>
        </c:ser>
        <c:dLbls>
          <c:showLegendKey val="0"/>
          <c:showVal val="0"/>
          <c:showCatName val="0"/>
          <c:showSerName val="0"/>
          <c:showPercent val="0"/>
          <c:showBubbleSize val="0"/>
        </c:dLbls>
        <c:gapWidth val="75"/>
        <c:axId val="1706225295"/>
        <c:axId val="1706230095"/>
      </c:barChart>
      <c:catAx>
        <c:axId val="1706225295"/>
        <c:scaling>
          <c:orientation val="minMax"/>
        </c:scaling>
        <c:delete val="0"/>
        <c:axPos val="l"/>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706230095"/>
        <c:crosses val="autoZero"/>
        <c:auto val="1"/>
        <c:lblAlgn val="ctr"/>
        <c:lblOffset val="100"/>
        <c:noMultiLvlLbl val="0"/>
      </c:catAx>
      <c:valAx>
        <c:axId val="1706230095"/>
        <c:scaling>
          <c:orientation val="minMax"/>
        </c:scaling>
        <c:delete val="0"/>
        <c:axPos val="b"/>
        <c:majorGridlines>
          <c:spPr>
            <a:ln w="9525" cap="flat" cmpd="sng" algn="ctr">
              <a:solidFill>
                <a:schemeClr val="tx1">
                  <a:lumMod val="15000"/>
                  <a:lumOff val="85000"/>
                </a:schemeClr>
              </a:solidFill>
              <a:prstDash val="dash"/>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706225295"/>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15A9F-A0F4-48D3-BCAB-AED42989B38C}"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kumimoji="1" lang="ja-JP" altLang="en-US"/>
        </a:p>
      </dgm:t>
    </dgm:pt>
    <dgm:pt modelId="{2742E276-B692-4332-8142-7BD159CD6E99}">
      <dgm:prSet phldrT="[テキスト]" custT="1"/>
      <dgm:spPr/>
      <dgm:t>
        <a:bodyPr/>
        <a:lstStyle/>
        <a:p>
          <a:pPr algn="l">
            <a:lnSpc>
              <a:spcPct val="125000"/>
            </a:lnSpc>
          </a:pPr>
          <a:r>
            <a:rPr lang="ja-JP" altLang="en-US" sz="2400" b="0" spc="-35">
              <a:latin typeface="MS UI Gothic" panose="020B0600070205080204" pitchFamily="50" charset="-128"/>
              <a:ea typeface="MS UI Gothic" panose="020B0600070205080204" pitchFamily="50" charset="-128"/>
              <a:cs typeface="Adobe Clean Han"/>
            </a:rPr>
            <a:t>朝、授業や活動の途中</a:t>
          </a:r>
          <a:r>
            <a:rPr lang="en-US" altLang="ja-JP" sz="2400" b="0" spc="520">
              <a:latin typeface="MS UI Gothic" panose="020B0600070205080204" pitchFamily="50" charset="-128"/>
              <a:ea typeface="MS UI Gothic" panose="020B0600070205080204" pitchFamily="50" charset="-128"/>
              <a:cs typeface="Adobe Clean Han"/>
            </a:rPr>
            <a:t>•</a:t>
          </a:r>
          <a:r>
            <a:rPr lang="ja-JP" altLang="en-US" sz="2400" b="0" spc="-55">
              <a:latin typeface="MS UI Gothic" panose="020B0600070205080204" pitchFamily="50" charset="-128"/>
              <a:ea typeface="MS UI Gothic" panose="020B0600070205080204" pitchFamily="50" charset="-128"/>
              <a:cs typeface="Adobe Clean Han"/>
            </a:rPr>
            <a:t>前後に、健康観察をしま</a:t>
          </a:r>
          <a:r>
            <a:rPr lang="ja-JP" altLang="en-US" sz="2400" b="0" spc="-120">
              <a:latin typeface="MS UI Gothic" panose="020B0600070205080204" pitchFamily="50" charset="-128"/>
              <a:ea typeface="MS UI Gothic" panose="020B0600070205080204" pitchFamily="50" charset="-128"/>
              <a:cs typeface="Adobe Clean Han"/>
            </a:rPr>
            <a:t>しょう</a:t>
          </a:r>
          <a:endParaRPr kumimoji="1" lang="ja-JP" altLang="en-US" sz="2400" dirty="0">
            <a:latin typeface="MS UI Gothic" panose="020B0600070205080204" pitchFamily="50" charset="-128"/>
            <a:ea typeface="MS UI Gothic" panose="020B0600070205080204" pitchFamily="50" charset="-128"/>
          </a:endParaRPr>
        </a:p>
      </dgm:t>
    </dgm:pt>
    <dgm:pt modelId="{D8C614B1-9666-479B-81EB-C8D1476F3BF5}" type="parTrans" cxnId="{9156390D-26E3-442B-B6A6-8D418D907E15}">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889E3EBB-CA45-4761-973E-AF61B32BB555}" type="sibTrans" cxnId="{9156390D-26E3-442B-B6A6-8D418D907E15}">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D367B362-E418-45D9-A52B-B303D11D17C3}">
      <dgm:prSet phldrT="[テキスト]" custT="1"/>
      <dgm:spPr/>
      <dgm:t>
        <a:bodyPr/>
        <a:lstStyle/>
        <a:p>
          <a:pPr algn="l">
            <a:lnSpc>
              <a:spcPct val="125000"/>
            </a:lnSpc>
          </a:pPr>
          <a:r>
            <a:rPr lang="ja-JP" altLang="en-US" sz="2400" b="0" spc="-60">
              <a:latin typeface="MS UI Gothic" panose="020B0600070205080204" pitchFamily="50" charset="-128"/>
              <a:ea typeface="MS UI Gothic" panose="020B0600070205080204" pitchFamily="50" charset="-128"/>
              <a:cs typeface="Adobe Clean Han"/>
            </a:rPr>
            <a:t>食事、運動、休養</a:t>
          </a:r>
          <a:r>
            <a:rPr lang="en-US" altLang="ja-JP" sz="2400" b="0" spc="155">
              <a:latin typeface="MS UI Gothic" panose="020B0600070205080204" pitchFamily="50" charset="-128"/>
              <a:ea typeface="MS UI Gothic" panose="020B0600070205080204" pitchFamily="50" charset="-128"/>
              <a:cs typeface="Adobe Clean Han"/>
            </a:rPr>
            <a:t>•</a:t>
          </a:r>
          <a:r>
            <a:rPr lang="ja-JP" altLang="en-US" sz="2400" b="0" spc="155">
              <a:latin typeface="MS UI Gothic" panose="020B0600070205080204" pitchFamily="50" charset="-128"/>
              <a:ea typeface="MS UI Gothic" panose="020B0600070205080204" pitchFamily="50" charset="-128"/>
              <a:cs typeface="Adobe Clean Han"/>
            </a:rPr>
            <a:t>睡眠</a:t>
          </a:r>
          <a:r>
            <a:rPr lang="ja-JP" altLang="en-US" sz="2400" b="0" spc="40">
              <a:latin typeface="MS UI Gothic" panose="020B0600070205080204" pitchFamily="50" charset="-128"/>
              <a:ea typeface="MS UI Gothic" panose="020B0600070205080204" pitchFamily="50" charset="-128"/>
              <a:cs typeface="Adobe Clean Han"/>
            </a:rPr>
            <a:t>の調和のとれた生活と</a:t>
          </a:r>
          <a:r>
            <a:rPr lang="ja-JP" altLang="en-US" sz="2400" b="0" spc="30">
              <a:latin typeface="MS UI Gothic" panose="020B0600070205080204" pitchFamily="50" charset="-128"/>
              <a:ea typeface="MS UI Gothic" panose="020B0600070205080204" pitchFamily="50" charset="-128"/>
              <a:cs typeface="Adobe Clean Han"/>
            </a:rPr>
            <a:t>敏捷性や調整能力など</a:t>
          </a:r>
          <a:r>
            <a:rPr lang="ja-JP" altLang="en-US" sz="2400" b="0" spc="-50">
              <a:latin typeface="MS UI Gothic" panose="020B0600070205080204" pitchFamily="50" charset="-128"/>
              <a:ea typeface="MS UI Gothic" panose="020B0600070205080204" pitchFamily="50" charset="-128"/>
              <a:cs typeface="Adobe Clean Han"/>
            </a:rPr>
            <a:t>の基礎的な体力つくりに</a:t>
          </a:r>
          <a:r>
            <a:rPr lang="ja-JP" altLang="en-US" sz="2400" b="0" spc="-100">
              <a:latin typeface="MS UI Gothic" panose="020B0600070205080204" pitchFamily="50" charset="-128"/>
              <a:ea typeface="MS UI Gothic" panose="020B0600070205080204" pitchFamily="50" charset="-128"/>
              <a:cs typeface="Adobe Clean Han"/>
            </a:rPr>
            <a:t>努めましょう</a:t>
          </a:r>
          <a:endParaRPr kumimoji="1" lang="ja-JP" altLang="en-US" sz="2400" dirty="0">
            <a:latin typeface="MS UI Gothic" panose="020B0600070205080204" pitchFamily="50" charset="-128"/>
            <a:ea typeface="MS UI Gothic" panose="020B0600070205080204" pitchFamily="50" charset="-128"/>
          </a:endParaRPr>
        </a:p>
      </dgm:t>
    </dgm:pt>
    <dgm:pt modelId="{ADFA9433-5803-463A-8885-2DAEAE4981EE}" type="parTrans" cxnId="{3A8D81AA-D939-405F-BCFD-30E7FD75A280}">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F808C67B-3C59-4805-B770-6BAD7C1309BF}" type="sibTrans" cxnId="{3A8D81AA-D939-405F-BCFD-30E7FD75A280}">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82A53772-2069-403F-8DA3-2F150668765D}" type="pres">
      <dgm:prSet presAssocID="{8BB15A9F-A0F4-48D3-BCAB-AED42989B38C}" presName="diagram" presStyleCnt="0">
        <dgm:presLayoutVars>
          <dgm:dir/>
          <dgm:resizeHandles val="exact"/>
        </dgm:presLayoutVars>
      </dgm:prSet>
      <dgm:spPr/>
    </dgm:pt>
    <dgm:pt modelId="{2C96324E-5544-4108-BC9F-570C47410372}" type="pres">
      <dgm:prSet presAssocID="{2742E276-B692-4332-8142-7BD159CD6E99}" presName="node" presStyleLbl="node1" presStyleIdx="0" presStyleCnt="2">
        <dgm:presLayoutVars>
          <dgm:bulletEnabled val="1"/>
        </dgm:presLayoutVars>
      </dgm:prSet>
      <dgm:spPr/>
    </dgm:pt>
    <dgm:pt modelId="{4509F56A-3EF5-464F-88E0-8B657F3A9633}" type="pres">
      <dgm:prSet presAssocID="{889E3EBB-CA45-4761-973E-AF61B32BB555}" presName="sibTrans" presStyleCnt="0"/>
      <dgm:spPr/>
    </dgm:pt>
    <dgm:pt modelId="{A08C34C1-B5FA-43DF-9C64-C2D24629DF65}" type="pres">
      <dgm:prSet presAssocID="{D367B362-E418-45D9-A52B-B303D11D17C3}" presName="node" presStyleLbl="node1" presStyleIdx="1" presStyleCnt="2">
        <dgm:presLayoutVars>
          <dgm:bulletEnabled val="1"/>
        </dgm:presLayoutVars>
      </dgm:prSet>
      <dgm:spPr/>
    </dgm:pt>
  </dgm:ptLst>
  <dgm:cxnLst>
    <dgm:cxn modelId="{9156390D-26E3-442B-B6A6-8D418D907E15}" srcId="{8BB15A9F-A0F4-48D3-BCAB-AED42989B38C}" destId="{2742E276-B692-4332-8142-7BD159CD6E99}" srcOrd="0" destOrd="0" parTransId="{D8C614B1-9666-479B-81EB-C8D1476F3BF5}" sibTransId="{889E3EBB-CA45-4761-973E-AF61B32BB555}"/>
    <dgm:cxn modelId="{2C228989-4266-4086-9078-8EC58AAE4231}" type="presOf" srcId="{2742E276-B692-4332-8142-7BD159CD6E99}" destId="{2C96324E-5544-4108-BC9F-570C47410372}" srcOrd="0" destOrd="0" presId="urn:microsoft.com/office/officeart/2005/8/layout/default"/>
    <dgm:cxn modelId="{3A8D81AA-D939-405F-BCFD-30E7FD75A280}" srcId="{8BB15A9F-A0F4-48D3-BCAB-AED42989B38C}" destId="{D367B362-E418-45D9-A52B-B303D11D17C3}" srcOrd="1" destOrd="0" parTransId="{ADFA9433-5803-463A-8885-2DAEAE4981EE}" sibTransId="{F808C67B-3C59-4805-B770-6BAD7C1309BF}"/>
    <dgm:cxn modelId="{9413B9E7-1B24-4E5F-9D3E-68B408BEDDD3}" type="presOf" srcId="{8BB15A9F-A0F4-48D3-BCAB-AED42989B38C}" destId="{82A53772-2069-403F-8DA3-2F150668765D}" srcOrd="0" destOrd="0" presId="urn:microsoft.com/office/officeart/2005/8/layout/default"/>
    <dgm:cxn modelId="{7E834AEA-62AF-4504-9A6F-4731DF8DA289}" type="presOf" srcId="{D367B362-E418-45D9-A52B-B303D11D17C3}" destId="{A08C34C1-B5FA-43DF-9C64-C2D24629DF65}" srcOrd="0" destOrd="0" presId="urn:microsoft.com/office/officeart/2005/8/layout/default"/>
    <dgm:cxn modelId="{FE5CD694-C13D-46A9-AFC1-299AAE2F10BA}" type="presParOf" srcId="{82A53772-2069-403F-8DA3-2F150668765D}" destId="{2C96324E-5544-4108-BC9F-570C47410372}" srcOrd="0" destOrd="0" presId="urn:microsoft.com/office/officeart/2005/8/layout/default"/>
    <dgm:cxn modelId="{465CB143-AA91-4BF5-B771-C28C58CA66D7}" type="presParOf" srcId="{82A53772-2069-403F-8DA3-2F150668765D}" destId="{4509F56A-3EF5-464F-88E0-8B657F3A9633}" srcOrd="1" destOrd="0" presId="urn:microsoft.com/office/officeart/2005/8/layout/default"/>
    <dgm:cxn modelId="{1970D26E-EEF8-438F-8761-FC6F5BFCC774}" type="presParOf" srcId="{82A53772-2069-403F-8DA3-2F150668765D}" destId="{A08C34C1-B5FA-43DF-9C64-C2D24629DF6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B15A9F-A0F4-48D3-BCAB-AED42989B38C}"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kumimoji="1" lang="ja-JP" altLang="en-US"/>
        </a:p>
      </dgm:t>
    </dgm:pt>
    <dgm:pt modelId="{AED01B81-1FC5-4E31-AF62-DE148D5803BD}">
      <dgm:prSet phldrT="[テキスト]" custT="1"/>
      <dgm:spPr/>
      <dgm:t>
        <a:bodyPr/>
        <a:lstStyle/>
        <a:p>
          <a:pPr algn="l">
            <a:lnSpc>
              <a:spcPct val="125000"/>
            </a:lnSpc>
          </a:pPr>
          <a:r>
            <a:rPr lang="ja-JP" altLang="en-US" sz="2400" b="0" spc="90">
              <a:latin typeface="MS UI Gothic" panose="020B0600070205080204" pitchFamily="50" charset="-128"/>
              <a:ea typeface="MS UI Gothic" panose="020B0600070205080204" pitchFamily="50" charset="-128"/>
              <a:cs typeface="Adobe Clean Han"/>
            </a:rPr>
            <a:t>施設</a:t>
          </a:r>
          <a:r>
            <a:rPr lang="en-US" altLang="ja-JP" sz="2400" b="0" spc="90">
              <a:latin typeface="MS UI Gothic" panose="020B0600070205080204" pitchFamily="50" charset="-128"/>
              <a:ea typeface="MS UI Gothic" panose="020B0600070205080204" pitchFamily="50" charset="-128"/>
              <a:cs typeface="Adobe Clean Han"/>
            </a:rPr>
            <a:t>•</a:t>
          </a:r>
          <a:r>
            <a:rPr lang="ja-JP" altLang="en-US" sz="2400" b="0" spc="90">
              <a:latin typeface="MS UI Gothic" panose="020B0600070205080204" pitchFamily="50" charset="-128"/>
              <a:ea typeface="MS UI Gothic" panose="020B0600070205080204" pitchFamily="50" charset="-128"/>
              <a:cs typeface="Adobe Clean Han"/>
            </a:rPr>
            <a:t>設備や用具、教</a:t>
          </a:r>
          <a:r>
            <a:rPr lang="ja-JP" altLang="en-US" sz="2400" b="0" spc="40">
              <a:latin typeface="MS UI Gothic" panose="020B0600070205080204" pitchFamily="50" charset="-128"/>
              <a:ea typeface="MS UI Gothic" panose="020B0600070205080204" pitchFamily="50" charset="-128"/>
              <a:cs typeface="Adobe Clean Han"/>
            </a:rPr>
            <a:t>室や運動場などの安全</a:t>
          </a:r>
          <a:r>
            <a:rPr lang="ja-JP" altLang="en-US" sz="2400" b="0" spc="-50">
              <a:latin typeface="MS UI Gothic" panose="020B0600070205080204" pitchFamily="50" charset="-128"/>
              <a:ea typeface="MS UI Gothic" panose="020B0600070205080204" pitchFamily="50" charset="-128"/>
              <a:cs typeface="Adobe Clean Han"/>
            </a:rPr>
            <a:t>点検を行い、環境を安全</a:t>
          </a:r>
          <a:r>
            <a:rPr lang="ja-JP" altLang="en-US" sz="2400" b="0" spc="-100">
              <a:latin typeface="MS UI Gothic" panose="020B0600070205080204" pitchFamily="50" charset="-128"/>
              <a:ea typeface="MS UI Gothic" panose="020B0600070205080204" pitchFamily="50" charset="-128"/>
              <a:cs typeface="Adobe Clean Han"/>
            </a:rPr>
            <a:t>に整えましょう</a:t>
          </a:r>
          <a:endParaRPr kumimoji="1" lang="ja-JP" altLang="en-US" sz="2400" dirty="0">
            <a:latin typeface="MS UI Gothic" panose="020B0600070205080204" pitchFamily="50" charset="-128"/>
            <a:ea typeface="MS UI Gothic" panose="020B0600070205080204" pitchFamily="50" charset="-128"/>
          </a:endParaRPr>
        </a:p>
      </dgm:t>
    </dgm:pt>
    <dgm:pt modelId="{4884FDDF-5350-4C9D-A1E2-DE30DB78BD77}" type="parTrans" cxnId="{0CF89757-3ECA-4754-8E54-C0678A9F0C14}">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5F889FF6-AB79-452C-BD0D-454E62BA28FE}" type="sibTrans" cxnId="{0CF89757-3ECA-4754-8E54-C0678A9F0C14}">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24341313-34C0-40E9-B8FA-1336CF012E28}">
      <dgm:prSet phldrT="[テキスト]" custT="1"/>
      <dgm:spPr/>
      <dgm:t>
        <a:bodyPr/>
        <a:lstStyle/>
        <a:p>
          <a:pPr algn="l">
            <a:lnSpc>
              <a:spcPct val="125000"/>
            </a:lnSpc>
          </a:pPr>
          <a:r>
            <a:rPr lang="ja-JP" altLang="en-US" sz="2400" b="0" spc="45" dirty="0">
              <a:latin typeface="MS UI Gothic" panose="020B0600070205080204" pitchFamily="50" charset="-128"/>
              <a:ea typeface="MS UI Gothic" panose="020B0600070205080204" pitchFamily="50" charset="-128"/>
              <a:cs typeface="Adobe Clean Han"/>
            </a:rPr>
            <a:t>活動場所や内容、運動</a:t>
          </a:r>
          <a:r>
            <a:rPr lang="ja-JP" altLang="en-US" sz="2400" b="0" spc="30" dirty="0">
              <a:latin typeface="MS UI Gothic" panose="020B0600070205080204" pitchFamily="50" charset="-128"/>
              <a:ea typeface="MS UI Gothic" panose="020B0600070205080204" pitchFamily="50" charset="-128"/>
              <a:cs typeface="Adobe Clean Han"/>
            </a:rPr>
            <a:t>種目などに応じた安全</a:t>
          </a:r>
          <a:r>
            <a:rPr lang="ja-JP" altLang="en-US" sz="2400" b="0" spc="-110" dirty="0">
              <a:latin typeface="MS UI Gothic" panose="020B0600070205080204" pitchFamily="50" charset="-128"/>
              <a:ea typeface="MS UI Gothic" panose="020B0600070205080204" pitchFamily="50" charset="-128"/>
              <a:cs typeface="Adobe Clean Han"/>
            </a:rPr>
            <a:t>対策をしましょう</a:t>
          </a:r>
          <a:endParaRPr kumimoji="1" lang="ja-JP" altLang="en-US" sz="2400" dirty="0">
            <a:latin typeface="MS UI Gothic" panose="020B0600070205080204" pitchFamily="50" charset="-128"/>
            <a:ea typeface="MS UI Gothic" panose="020B0600070205080204" pitchFamily="50" charset="-128"/>
          </a:endParaRPr>
        </a:p>
      </dgm:t>
    </dgm:pt>
    <dgm:pt modelId="{57A47916-5E5E-4422-BE94-380978186A35}" type="parTrans" cxnId="{696EEDD1-3E32-4293-963F-D3446CCEBB93}">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A8689BD7-8AD2-4E3A-BAD3-4718E3412EDC}" type="sibTrans" cxnId="{696EEDD1-3E32-4293-963F-D3446CCEBB93}">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82A53772-2069-403F-8DA3-2F150668765D}" type="pres">
      <dgm:prSet presAssocID="{8BB15A9F-A0F4-48D3-BCAB-AED42989B38C}" presName="diagram" presStyleCnt="0">
        <dgm:presLayoutVars>
          <dgm:dir/>
          <dgm:resizeHandles val="exact"/>
        </dgm:presLayoutVars>
      </dgm:prSet>
      <dgm:spPr/>
    </dgm:pt>
    <dgm:pt modelId="{2E97B548-F12C-494E-A56D-F85360B10D92}" type="pres">
      <dgm:prSet presAssocID="{AED01B81-1FC5-4E31-AF62-DE148D5803BD}" presName="node" presStyleLbl="node1" presStyleIdx="0" presStyleCnt="2">
        <dgm:presLayoutVars>
          <dgm:bulletEnabled val="1"/>
        </dgm:presLayoutVars>
      </dgm:prSet>
      <dgm:spPr/>
    </dgm:pt>
    <dgm:pt modelId="{D4742EC2-6074-4B32-B14E-690325E02EA0}" type="pres">
      <dgm:prSet presAssocID="{5F889FF6-AB79-452C-BD0D-454E62BA28FE}" presName="sibTrans" presStyleCnt="0"/>
      <dgm:spPr/>
    </dgm:pt>
    <dgm:pt modelId="{1124D725-4E43-4DB5-A87A-DCE13A962B78}" type="pres">
      <dgm:prSet presAssocID="{24341313-34C0-40E9-B8FA-1336CF012E28}" presName="node" presStyleLbl="node1" presStyleIdx="1" presStyleCnt="2">
        <dgm:presLayoutVars>
          <dgm:bulletEnabled val="1"/>
        </dgm:presLayoutVars>
      </dgm:prSet>
      <dgm:spPr/>
    </dgm:pt>
  </dgm:ptLst>
  <dgm:cxnLst>
    <dgm:cxn modelId="{2D2F4D0D-EF93-40EA-9EE8-3CB699DA1909}" type="presOf" srcId="{AED01B81-1FC5-4E31-AF62-DE148D5803BD}" destId="{2E97B548-F12C-494E-A56D-F85360B10D92}" srcOrd="0" destOrd="0" presId="urn:microsoft.com/office/officeart/2005/8/layout/default"/>
    <dgm:cxn modelId="{0CF89757-3ECA-4754-8E54-C0678A9F0C14}" srcId="{8BB15A9F-A0F4-48D3-BCAB-AED42989B38C}" destId="{AED01B81-1FC5-4E31-AF62-DE148D5803BD}" srcOrd="0" destOrd="0" parTransId="{4884FDDF-5350-4C9D-A1E2-DE30DB78BD77}" sibTransId="{5F889FF6-AB79-452C-BD0D-454E62BA28FE}"/>
    <dgm:cxn modelId="{696EEDD1-3E32-4293-963F-D3446CCEBB93}" srcId="{8BB15A9F-A0F4-48D3-BCAB-AED42989B38C}" destId="{24341313-34C0-40E9-B8FA-1336CF012E28}" srcOrd="1" destOrd="0" parTransId="{57A47916-5E5E-4422-BE94-380978186A35}" sibTransId="{A8689BD7-8AD2-4E3A-BAD3-4718E3412EDC}"/>
    <dgm:cxn modelId="{9413B9E7-1B24-4E5F-9D3E-68B408BEDDD3}" type="presOf" srcId="{8BB15A9F-A0F4-48D3-BCAB-AED42989B38C}" destId="{82A53772-2069-403F-8DA3-2F150668765D}" srcOrd="0" destOrd="0" presId="urn:microsoft.com/office/officeart/2005/8/layout/default"/>
    <dgm:cxn modelId="{6E9541F0-DDC2-4641-9E27-6FAAFB658C16}" type="presOf" srcId="{24341313-34C0-40E9-B8FA-1336CF012E28}" destId="{1124D725-4E43-4DB5-A87A-DCE13A962B78}" srcOrd="0" destOrd="0" presId="urn:microsoft.com/office/officeart/2005/8/layout/default"/>
    <dgm:cxn modelId="{DF5D4279-8605-4E41-A04C-0AAB50CD44B0}" type="presParOf" srcId="{82A53772-2069-403F-8DA3-2F150668765D}" destId="{2E97B548-F12C-494E-A56D-F85360B10D92}" srcOrd="0" destOrd="0" presId="urn:microsoft.com/office/officeart/2005/8/layout/default"/>
    <dgm:cxn modelId="{1A66470D-3664-45DF-B0C1-EB7D8C0D8617}" type="presParOf" srcId="{82A53772-2069-403F-8DA3-2F150668765D}" destId="{D4742EC2-6074-4B32-B14E-690325E02EA0}" srcOrd="1" destOrd="0" presId="urn:microsoft.com/office/officeart/2005/8/layout/default"/>
    <dgm:cxn modelId="{F846FD26-5070-45A7-AE92-602C4435847C}" type="presParOf" srcId="{82A53772-2069-403F-8DA3-2F150668765D}" destId="{1124D725-4E43-4DB5-A87A-DCE13A962B78}"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B15A9F-A0F4-48D3-BCAB-AED42989B38C}"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kumimoji="1" lang="ja-JP" altLang="en-US"/>
        </a:p>
      </dgm:t>
    </dgm:pt>
    <dgm:pt modelId="{DDD44229-CBD4-4AA8-BBED-ABDC01535D72}">
      <dgm:prSet phldrT="[テキスト]" custT="1"/>
      <dgm:spPr/>
      <dgm:t>
        <a:bodyPr/>
        <a:lstStyle/>
        <a:p>
          <a:pPr algn="l">
            <a:lnSpc>
              <a:spcPct val="125000"/>
            </a:lnSpc>
          </a:pPr>
          <a:r>
            <a:rPr lang="ja-JP" altLang="en-US" sz="2400" b="0" spc="30">
              <a:latin typeface="MS UI Gothic" panose="020B0600070205080204" pitchFamily="50" charset="-128"/>
              <a:ea typeface="MS UI Gothic" panose="020B0600070205080204" pitchFamily="50" charset="-128"/>
              <a:cs typeface="Adobe Clean Han"/>
            </a:rPr>
            <a:t>危険な行動などを見つ</a:t>
          </a:r>
          <a:r>
            <a:rPr lang="ja-JP" altLang="en-US" sz="2400" b="0" spc="-50">
              <a:latin typeface="MS UI Gothic" panose="020B0600070205080204" pitchFamily="50" charset="-128"/>
              <a:ea typeface="MS UI Gothic" panose="020B0600070205080204" pitchFamily="50" charset="-128"/>
              <a:cs typeface="Adobe Clean Han"/>
            </a:rPr>
            <a:t>けたら、改善のための指</a:t>
          </a:r>
          <a:r>
            <a:rPr lang="ja-JP" altLang="en-US" sz="2400" b="0" spc="-120">
              <a:latin typeface="MS UI Gothic" panose="020B0600070205080204" pitchFamily="50" charset="-128"/>
              <a:ea typeface="MS UI Gothic" panose="020B0600070205080204" pitchFamily="50" charset="-128"/>
              <a:cs typeface="Adobe Clean Han"/>
            </a:rPr>
            <a:t>導をしましょう</a:t>
          </a:r>
          <a:endParaRPr kumimoji="1" lang="ja-JP" altLang="en-US" sz="2400" dirty="0">
            <a:latin typeface="MS UI Gothic" panose="020B0600070205080204" pitchFamily="50" charset="-128"/>
            <a:ea typeface="MS UI Gothic" panose="020B0600070205080204" pitchFamily="50" charset="-128"/>
          </a:endParaRPr>
        </a:p>
      </dgm:t>
    </dgm:pt>
    <dgm:pt modelId="{B3150C21-9C8E-4F88-9E5D-C3A318993B49}" type="parTrans" cxnId="{B3111C4D-480D-4134-8560-10F2044386D2}">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1A70829C-D2D3-464D-8D01-957E94B6788B}" type="sibTrans" cxnId="{B3111C4D-480D-4134-8560-10F2044386D2}">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1AEE0829-7892-4F91-AF6F-AD010EAB2EAB}">
      <dgm:prSet custT="1"/>
      <dgm:spPr/>
      <dgm:t>
        <a:bodyPr/>
        <a:lstStyle/>
        <a:p>
          <a:pPr algn="l">
            <a:lnSpc>
              <a:spcPct val="125000"/>
            </a:lnSpc>
          </a:pPr>
          <a:r>
            <a:rPr lang="ja-JP" altLang="en-US" sz="2400" b="0" spc="30" dirty="0">
              <a:latin typeface="MS UI Gothic" panose="020B0600070205080204" pitchFamily="50" charset="-128"/>
              <a:ea typeface="MS UI Gothic" panose="020B0600070205080204" pitchFamily="50" charset="-128"/>
              <a:cs typeface="Adobe Clean Han"/>
            </a:rPr>
            <a:t>安全な活動や用具等の</a:t>
          </a:r>
          <a:r>
            <a:rPr lang="ja-JP" altLang="en-US" sz="2400" b="0" spc="-55" dirty="0">
              <a:latin typeface="MS UI Gothic" panose="020B0600070205080204" pitchFamily="50" charset="-128"/>
              <a:ea typeface="MS UI Gothic" panose="020B0600070205080204" pitchFamily="50" charset="-128"/>
              <a:cs typeface="Adobe Clean Han"/>
            </a:rPr>
            <a:t>使用に関するルールを決め、お互いに守るように</a:t>
          </a:r>
          <a:r>
            <a:rPr lang="ja-JP" altLang="en-US" sz="2400" b="0" spc="-114" dirty="0">
              <a:latin typeface="MS UI Gothic" panose="020B0600070205080204" pitchFamily="50" charset="-128"/>
              <a:ea typeface="MS UI Gothic" panose="020B0600070205080204" pitchFamily="50" charset="-128"/>
              <a:cs typeface="Adobe Clean Han"/>
            </a:rPr>
            <a:t>させましょう</a:t>
          </a:r>
          <a:endParaRPr kumimoji="1" lang="ja-JP" altLang="en-US" sz="2400" dirty="0">
            <a:latin typeface="MS UI Gothic" panose="020B0600070205080204" pitchFamily="50" charset="-128"/>
            <a:ea typeface="MS UI Gothic" panose="020B0600070205080204" pitchFamily="50" charset="-128"/>
          </a:endParaRPr>
        </a:p>
      </dgm:t>
    </dgm:pt>
    <dgm:pt modelId="{60D37385-DC45-4C5F-A63B-ECCBCB4BC04F}" type="parTrans" cxnId="{1E6A1CC3-1198-4833-9E93-F1C0F6DD5373}">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48B5ADB5-BA24-43AE-A0F7-82028AE52F3F}" type="sibTrans" cxnId="{1E6A1CC3-1198-4833-9E93-F1C0F6DD5373}">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82A53772-2069-403F-8DA3-2F150668765D}" type="pres">
      <dgm:prSet presAssocID="{8BB15A9F-A0F4-48D3-BCAB-AED42989B38C}" presName="diagram" presStyleCnt="0">
        <dgm:presLayoutVars>
          <dgm:dir/>
          <dgm:resizeHandles val="exact"/>
        </dgm:presLayoutVars>
      </dgm:prSet>
      <dgm:spPr/>
    </dgm:pt>
    <dgm:pt modelId="{32FA69D4-9735-4A5B-A43B-B14870178C46}" type="pres">
      <dgm:prSet presAssocID="{DDD44229-CBD4-4AA8-BBED-ABDC01535D72}" presName="node" presStyleLbl="node1" presStyleIdx="0" presStyleCnt="2">
        <dgm:presLayoutVars>
          <dgm:bulletEnabled val="1"/>
        </dgm:presLayoutVars>
      </dgm:prSet>
      <dgm:spPr/>
    </dgm:pt>
    <dgm:pt modelId="{48812859-FD4A-4996-86D1-D08AF4B27960}" type="pres">
      <dgm:prSet presAssocID="{1A70829C-D2D3-464D-8D01-957E94B6788B}" presName="sibTrans" presStyleCnt="0"/>
      <dgm:spPr/>
    </dgm:pt>
    <dgm:pt modelId="{D08EF4FE-1F49-4F46-B699-BCAD6FB6E8DD}" type="pres">
      <dgm:prSet presAssocID="{1AEE0829-7892-4F91-AF6F-AD010EAB2EAB}" presName="node" presStyleLbl="node1" presStyleIdx="1" presStyleCnt="2">
        <dgm:presLayoutVars>
          <dgm:bulletEnabled val="1"/>
        </dgm:presLayoutVars>
      </dgm:prSet>
      <dgm:spPr/>
    </dgm:pt>
  </dgm:ptLst>
  <dgm:cxnLst>
    <dgm:cxn modelId="{A5715B6B-DA7C-4F74-B2CD-E879E241DBCA}" type="presOf" srcId="{DDD44229-CBD4-4AA8-BBED-ABDC01535D72}" destId="{32FA69D4-9735-4A5B-A43B-B14870178C46}" srcOrd="0" destOrd="0" presId="urn:microsoft.com/office/officeart/2005/8/layout/default"/>
    <dgm:cxn modelId="{B3111C4D-480D-4134-8560-10F2044386D2}" srcId="{8BB15A9F-A0F4-48D3-BCAB-AED42989B38C}" destId="{DDD44229-CBD4-4AA8-BBED-ABDC01535D72}" srcOrd="0" destOrd="0" parTransId="{B3150C21-9C8E-4F88-9E5D-C3A318993B49}" sibTransId="{1A70829C-D2D3-464D-8D01-957E94B6788B}"/>
    <dgm:cxn modelId="{1E6A1CC3-1198-4833-9E93-F1C0F6DD5373}" srcId="{8BB15A9F-A0F4-48D3-BCAB-AED42989B38C}" destId="{1AEE0829-7892-4F91-AF6F-AD010EAB2EAB}" srcOrd="1" destOrd="0" parTransId="{60D37385-DC45-4C5F-A63B-ECCBCB4BC04F}" sibTransId="{48B5ADB5-BA24-43AE-A0F7-82028AE52F3F}"/>
    <dgm:cxn modelId="{3DE0B3CF-1987-4567-B0F9-CCD8AEA45A57}" type="presOf" srcId="{1AEE0829-7892-4F91-AF6F-AD010EAB2EAB}" destId="{D08EF4FE-1F49-4F46-B699-BCAD6FB6E8DD}" srcOrd="0" destOrd="0" presId="urn:microsoft.com/office/officeart/2005/8/layout/default"/>
    <dgm:cxn modelId="{9413B9E7-1B24-4E5F-9D3E-68B408BEDDD3}" type="presOf" srcId="{8BB15A9F-A0F4-48D3-BCAB-AED42989B38C}" destId="{82A53772-2069-403F-8DA3-2F150668765D}" srcOrd="0" destOrd="0" presId="urn:microsoft.com/office/officeart/2005/8/layout/default"/>
    <dgm:cxn modelId="{C7840176-94E5-48A8-9761-FBD8508065A7}" type="presParOf" srcId="{82A53772-2069-403F-8DA3-2F150668765D}" destId="{32FA69D4-9735-4A5B-A43B-B14870178C46}" srcOrd="0" destOrd="0" presId="urn:microsoft.com/office/officeart/2005/8/layout/default"/>
    <dgm:cxn modelId="{AFAEFB50-828A-475B-811D-1B020D27C435}" type="presParOf" srcId="{82A53772-2069-403F-8DA3-2F150668765D}" destId="{48812859-FD4A-4996-86D1-D08AF4B27960}" srcOrd="1" destOrd="0" presId="urn:microsoft.com/office/officeart/2005/8/layout/default"/>
    <dgm:cxn modelId="{A84D075A-6305-47FF-B8E9-B978642A0C21}" type="presParOf" srcId="{82A53772-2069-403F-8DA3-2F150668765D}" destId="{D08EF4FE-1F49-4F46-B699-BCAD6FB6E8D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B15A9F-A0F4-48D3-BCAB-AED42989B38C}"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kumimoji="1" lang="ja-JP" altLang="en-US"/>
        </a:p>
      </dgm:t>
    </dgm:pt>
    <dgm:pt modelId="{2742E276-B692-4332-8142-7BD159CD6E99}">
      <dgm:prSet phldrT="[テキスト]" custT="1"/>
      <dgm:spPr/>
      <dgm:t>
        <a:bodyPr/>
        <a:lstStyle/>
        <a:p>
          <a:pPr algn="l">
            <a:lnSpc>
              <a:spcPct val="125000"/>
            </a:lnSpc>
          </a:pPr>
          <a:r>
            <a:rPr lang="ja-JP" altLang="en-US" sz="2400" b="0" spc="-30" dirty="0">
              <a:solidFill>
                <a:srgbClr val="FFFFFF"/>
              </a:solidFill>
              <a:latin typeface="Adobe Clean Han"/>
              <a:cs typeface="Adobe Clean Han"/>
            </a:rPr>
            <a:t>事故の事例や「ヒヤリハット</a:t>
          </a:r>
          <a:r>
            <a:rPr lang="ja-JP" altLang="en-US" sz="2400" b="0" spc="-50" dirty="0">
              <a:solidFill>
                <a:srgbClr val="FFFFFF"/>
              </a:solidFill>
              <a:latin typeface="Adobe Clean Han"/>
              <a:cs typeface="Adobe Clean Han"/>
            </a:rPr>
            <a:t>」した場合などを</a:t>
          </a:r>
          <a:r>
            <a:rPr lang="ja-JP" altLang="en-US" sz="2400" b="0" spc="45" dirty="0">
              <a:solidFill>
                <a:srgbClr val="FFFFFF"/>
              </a:solidFill>
              <a:latin typeface="Adobe Clean Han"/>
              <a:cs typeface="Adobe Clean Han"/>
            </a:rPr>
            <a:t>題材に、危険予測</a:t>
          </a:r>
          <a:r>
            <a:rPr lang="en-US" altLang="ja-JP" sz="2400" b="0" spc="290" dirty="0">
              <a:solidFill>
                <a:srgbClr val="FFFFFF"/>
              </a:solidFill>
              <a:latin typeface="Adobe Clean Han"/>
              <a:cs typeface="Adobe Clean Han"/>
            </a:rPr>
            <a:t>•</a:t>
          </a:r>
          <a:r>
            <a:rPr lang="ja-JP" altLang="en-US" sz="2400" b="0" spc="290" dirty="0">
              <a:solidFill>
                <a:srgbClr val="FFFFFF"/>
              </a:solidFill>
              <a:latin typeface="Adobe Clean Han"/>
              <a:cs typeface="Adobe Clean Han"/>
            </a:rPr>
            <a:t>回</a:t>
          </a:r>
          <a:r>
            <a:rPr lang="ja-JP" altLang="en-US" sz="2400" b="0" spc="-90" dirty="0">
              <a:solidFill>
                <a:srgbClr val="FFFFFF"/>
              </a:solidFill>
              <a:latin typeface="Adobe Clean Han"/>
              <a:cs typeface="Adobe Clean Han"/>
            </a:rPr>
            <a:t>避の学習をしましょう</a:t>
          </a:r>
          <a:endParaRPr kumimoji="1" lang="ja-JP" altLang="en-US" sz="2400" dirty="0">
            <a:latin typeface="MS UI Gothic" panose="020B0600070205080204" pitchFamily="50" charset="-128"/>
            <a:ea typeface="MS UI Gothic" panose="020B0600070205080204" pitchFamily="50" charset="-128"/>
          </a:endParaRPr>
        </a:p>
      </dgm:t>
    </dgm:pt>
    <dgm:pt modelId="{D8C614B1-9666-479B-81EB-C8D1476F3BF5}" type="parTrans" cxnId="{9156390D-26E3-442B-B6A6-8D418D907E15}">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889E3EBB-CA45-4761-973E-AF61B32BB555}" type="sibTrans" cxnId="{9156390D-26E3-442B-B6A6-8D418D907E15}">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D367B362-E418-45D9-A52B-B303D11D17C3}">
      <dgm:prSet phldrT="[テキスト]" custT="1"/>
      <dgm:spPr/>
      <dgm:t>
        <a:bodyPr/>
        <a:lstStyle/>
        <a:p>
          <a:pPr algn="l">
            <a:lnSpc>
              <a:spcPct val="125000"/>
            </a:lnSpc>
          </a:pPr>
          <a:r>
            <a:rPr kumimoji="1" lang="ja-JP" altLang="en-US" sz="2400" b="0" spc="-60" dirty="0">
              <a:latin typeface="MS UI Gothic" panose="020B0600070205080204" pitchFamily="50" charset="-128"/>
              <a:ea typeface="MS UI Gothic" panose="020B0600070205080204" pitchFamily="50" charset="-128"/>
            </a:rPr>
            <a:t>体の接触、ボールやバット</a:t>
          </a:r>
          <a:r>
            <a:rPr kumimoji="1" lang="en-US" altLang="en-US" sz="2400" b="0" spc="-60" dirty="0">
              <a:latin typeface="MS UI Gothic" panose="020B0600070205080204" pitchFamily="50" charset="-128"/>
              <a:ea typeface="MS UI Gothic" panose="020B0600070205080204" pitchFamily="50" charset="-128"/>
            </a:rPr>
            <a:t>•</a:t>
          </a:r>
          <a:r>
            <a:rPr kumimoji="1" lang="ja-JP" altLang="en-US" sz="2400" b="0" spc="-60" dirty="0">
              <a:latin typeface="MS UI Gothic" panose="020B0600070205080204" pitchFamily="50" charset="-128"/>
              <a:ea typeface="MS UI Gothic" panose="020B0600070205080204" pitchFamily="50" charset="-128"/>
            </a:rPr>
            <a:t>ラケット等の当たることが多い運動では、マウスガードの着用も検討しましょう</a:t>
          </a:r>
        </a:p>
      </dgm:t>
    </dgm:pt>
    <dgm:pt modelId="{ADFA9433-5803-463A-8885-2DAEAE4981EE}" type="parTrans" cxnId="{3A8D81AA-D939-405F-BCFD-30E7FD75A280}">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F808C67B-3C59-4805-B770-6BAD7C1309BF}" type="sibTrans" cxnId="{3A8D81AA-D939-405F-BCFD-30E7FD75A280}">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82A53772-2069-403F-8DA3-2F150668765D}" type="pres">
      <dgm:prSet presAssocID="{8BB15A9F-A0F4-48D3-BCAB-AED42989B38C}" presName="diagram" presStyleCnt="0">
        <dgm:presLayoutVars>
          <dgm:dir/>
          <dgm:resizeHandles val="exact"/>
        </dgm:presLayoutVars>
      </dgm:prSet>
      <dgm:spPr/>
    </dgm:pt>
    <dgm:pt modelId="{2C96324E-5544-4108-BC9F-570C47410372}" type="pres">
      <dgm:prSet presAssocID="{2742E276-B692-4332-8142-7BD159CD6E99}" presName="node" presStyleLbl="node1" presStyleIdx="0" presStyleCnt="2" custScaleY="62558" custLinFactNeighborX="-39195" custLinFactNeighborY="-4">
        <dgm:presLayoutVars>
          <dgm:bulletEnabled val="1"/>
        </dgm:presLayoutVars>
      </dgm:prSet>
      <dgm:spPr/>
    </dgm:pt>
    <dgm:pt modelId="{4509F56A-3EF5-464F-88E0-8B657F3A9633}" type="pres">
      <dgm:prSet presAssocID="{889E3EBB-CA45-4761-973E-AF61B32BB555}" presName="sibTrans" presStyleCnt="0"/>
      <dgm:spPr/>
    </dgm:pt>
    <dgm:pt modelId="{A08C34C1-B5FA-43DF-9C64-C2D24629DF65}" type="pres">
      <dgm:prSet presAssocID="{D367B362-E418-45D9-A52B-B303D11D17C3}" presName="node" presStyleLbl="node1" presStyleIdx="1" presStyleCnt="2" custScaleY="62550">
        <dgm:presLayoutVars>
          <dgm:bulletEnabled val="1"/>
        </dgm:presLayoutVars>
      </dgm:prSet>
      <dgm:spPr/>
    </dgm:pt>
  </dgm:ptLst>
  <dgm:cxnLst>
    <dgm:cxn modelId="{9156390D-26E3-442B-B6A6-8D418D907E15}" srcId="{8BB15A9F-A0F4-48D3-BCAB-AED42989B38C}" destId="{2742E276-B692-4332-8142-7BD159CD6E99}" srcOrd="0" destOrd="0" parTransId="{D8C614B1-9666-479B-81EB-C8D1476F3BF5}" sibTransId="{889E3EBB-CA45-4761-973E-AF61B32BB555}"/>
    <dgm:cxn modelId="{2C228989-4266-4086-9078-8EC58AAE4231}" type="presOf" srcId="{2742E276-B692-4332-8142-7BD159CD6E99}" destId="{2C96324E-5544-4108-BC9F-570C47410372}" srcOrd="0" destOrd="0" presId="urn:microsoft.com/office/officeart/2005/8/layout/default"/>
    <dgm:cxn modelId="{3A8D81AA-D939-405F-BCFD-30E7FD75A280}" srcId="{8BB15A9F-A0F4-48D3-BCAB-AED42989B38C}" destId="{D367B362-E418-45D9-A52B-B303D11D17C3}" srcOrd="1" destOrd="0" parTransId="{ADFA9433-5803-463A-8885-2DAEAE4981EE}" sibTransId="{F808C67B-3C59-4805-B770-6BAD7C1309BF}"/>
    <dgm:cxn modelId="{9413B9E7-1B24-4E5F-9D3E-68B408BEDDD3}" type="presOf" srcId="{8BB15A9F-A0F4-48D3-BCAB-AED42989B38C}" destId="{82A53772-2069-403F-8DA3-2F150668765D}" srcOrd="0" destOrd="0" presId="urn:microsoft.com/office/officeart/2005/8/layout/default"/>
    <dgm:cxn modelId="{7E834AEA-62AF-4504-9A6F-4731DF8DA289}" type="presOf" srcId="{D367B362-E418-45D9-A52B-B303D11D17C3}" destId="{A08C34C1-B5FA-43DF-9C64-C2D24629DF65}" srcOrd="0" destOrd="0" presId="urn:microsoft.com/office/officeart/2005/8/layout/default"/>
    <dgm:cxn modelId="{FE5CD694-C13D-46A9-AFC1-299AAE2F10BA}" type="presParOf" srcId="{82A53772-2069-403F-8DA3-2F150668765D}" destId="{2C96324E-5544-4108-BC9F-570C47410372}" srcOrd="0" destOrd="0" presId="urn:microsoft.com/office/officeart/2005/8/layout/default"/>
    <dgm:cxn modelId="{465CB143-AA91-4BF5-B771-C28C58CA66D7}" type="presParOf" srcId="{82A53772-2069-403F-8DA3-2F150668765D}" destId="{4509F56A-3EF5-464F-88E0-8B657F3A9633}" srcOrd="1" destOrd="0" presId="urn:microsoft.com/office/officeart/2005/8/layout/default"/>
    <dgm:cxn modelId="{1970D26E-EEF8-438F-8761-FC6F5BFCC774}" type="presParOf" srcId="{82A53772-2069-403F-8DA3-2F150668765D}" destId="{A08C34C1-B5FA-43DF-9C64-C2D24629DF6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B15A9F-A0F4-48D3-BCAB-AED42989B38C}"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kumimoji="1" lang="ja-JP" altLang="en-US"/>
        </a:p>
      </dgm:t>
    </dgm:pt>
    <dgm:pt modelId="{2742E276-B692-4332-8142-7BD159CD6E99}">
      <dgm:prSet phldrT="[テキスト]" custT="1"/>
      <dgm:spPr/>
      <dgm:t>
        <a:bodyPr/>
        <a:lstStyle/>
        <a:p>
          <a:pPr algn="l">
            <a:lnSpc>
              <a:spcPct val="125000"/>
            </a:lnSpc>
          </a:pPr>
          <a:r>
            <a:rPr lang="ja-JP" altLang="en-US" sz="2400" b="0" spc="30" dirty="0">
              <a:solidFill>
                <a:srgbClr val="FFFFFF"/>
              </a:solidFill>
              <a:latin typeface="Adobe Clean Han"/>
              <a:cs typeface="Adobe Clean Han"/>
            </a:rPr>
            <a:t>けがをしたところを清</a:t>
          </a:r>
          <a:r>
            <a:rPr lang="ja-JP" altLang="en-US" sz="2400" b="0" spc="-60" dirty="0">
              <a:solidFill>
                <a:srgbClr val="FFFFFF"/>
              </a:solidFill>
              <a:latin typeface="Adobe Clean Han"/>
              <a:cs typeface="Adobe Clean Han"/>
            </a:rPr>
            <a:t>潔にし、応急手当をお願いします</a:t>
          </a:r>
          <a:endParaRPr kumimoji="1" lang="ja-JP" altLang="en-US" sz="2400" dirty="0">
            <a:latin typeface="MS UI Gothic" panose="020B0600070205080204" pitchFamily="50" charset="-128"/>
            <a:ea typeface="MS UI Gothic" panose="020B0600070205080204" pitchFamily="50" charset="-128"/>
          </a:endParaRPr>
        </a:p>
      </dgm:t>
    </dgm:pt>
    <dgm:pt modelId="{D8C614B1-9666-479B-81EB-C8D1476F3BF5}" type="parTrans" cxnId="{9156390D-26E3-442B-B6A6-8D418D907E15}">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889E3EBB-CA45-4761-973E-AF61B32BB555}" type="sibTrans" cxnId="{9156390D-26E3-442B-B6A6-8D418D907E15}">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D367B362-E418-45D9-A52B-B303D11D17C3}">
      <dgm:prSet phldrT="[テキスト]" custT="1"/>
      <dgm:spPr/>
      <dgm:t>
        <a:bodyPr/>
        <a:lstStyle/>
        <a:p>
          <a:pPr algn="l">
            <a:lnSpc>
              <a:spcPct val="125000"/>
            </a:lnSpc>
          </a:pPr>
          <a:r>
            <a:rPr lang="ja-JP" altLang="en-US" sz="2400" b="0" spc="-180" dirty="0">
              <a:solidFill>
                <a:srgbClr val="FFFFFF"/>
              </a:solidFill>
              <a:latin typeface="Adobe Clean Han"/>
              <a:cs typeface="Adobe Clean Han"/>
            </a:rPr>
            <a:t>抜けた</a:t>
          </a:r>
          <a:r>
            <a:rPr lang="ja-JP" altLang="en-US" sz="2400" b="0" dirty="0">
              <a:solidFill>
                <a:srgbClr val="FFFFFF"/>
              </a:solidFill>
              <a:latin typeface="Adobe Clean Han"/>
              <a:cs typeface="Adobe Clean Han"/>
            </a:rPr>
            <a:t>（</a:t>
          </a:r>
          <a:r>
            <a:rPr lang="ja-JP" altLang="en-US" sz="2400" b="0" spc="-25" dirty="0">
              <a:solidFill>
                <a:srgbClr val="FFFFFF"/>
              </a:solidFill>
              <a:latin typeface="Adobe Clean Han"/>
              <a:cs typeface="Adobe Clean Han"/>
            </a:rPr>
            <a:t>欠けた</a:t>
          </a:r>
          <a:r>
            <a:rPr lang="ja-JP" altLang="en-US" sz="2400" b="0" spc="-455" dirty="0">
              <a:solidFill>
                <a:srgbClr val="FFFFFF"/>
              </a:solidFill>
              <a:latin typeface="Adobe Clean Han"/>
              <a:cs typeface="Adobe Clean Han"/>
            </a:rPr>
            <a:t>）</a:t>
          </a:r>
          <a:r>
            <a:rPr lang="ja-JP" altLang="en-US" sz="2400" b="0" spc="-60" dirty="0">
              <a:solidFill>
                <a:srgbClr val="FFFFFF"/>
              </a:solidFill>
              <a:latin typeface="Adobe Clean Han"/>
              <a:cs typeface="Adobe Clean Han"/>
            </a:rPr>
            <a:t>歯を拾っ</a:t>
          </a:r>
          <a:r>
            <a:rPr lang="ja-JP" altLang="en-US" sz="2400" b="0" spc="-50" dirty="0">
              <a:solidFill>
                <a:srgbClr val="FFFFFF"/>
              </a:solidFill>
              <a:latin typeface="Adobe Clean Han"/>
              <a:cs typeface="Adobe Clean Han"/>
            </a:rPr>
            <a:t>て、速やかに歯科医を受</a:t>
          </a:r>
          <a:r>
            <a:rPr lang="ja-JP" altLang="en-US" sz="2400" b="0" spc="-125" dirty="0">
              <a:solidFill>
                <a:srgbClr val="FFFFFF"/>
              </a:solidFill>
              <a:latin typeface="Adobe Clean Han"/>
              <a:cs typeface="Adobe Clean Han"/>
            </a:rPr>
            <a:t>診させましょう</a:t>
          </a:r>
          <a:endParaRPr kumimoji="1" lang="ja-JP" altLang="en-US" sz="2400" b="0" spc="-60" dirty="0">
            <a:latin typeface="MS UI Gothic" panose="020B0600070205080204" pitchFamily="50" charset="-128"/>
            <a:ea typeface="MS UI Gothic" panose="020B0600070205080204" pitchFamily="50" charset="-128"/>
          </a:endParaRPr>
        </a:p>
      </dgm:t>
    </dgm:pt>
    <dgm:pt modelId="{ADFA9433-5803-463A-8885-2DAEAE4981EE}" type="parTrans" cxnId="{3A8D81AA-D939-405F-BCFD-30E7FD75A280}">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F808C67B-3C59-4805-B770-6BAD7C1309BF}" type="sibTrans" cxnId="{3A8D81AA-D939-405F-BCFD-30E7FD75A280}">
      <dgm:prSet/>
      <dgm:spPr/>
      <dgm:t>
        <a:bodyPr/>
        <a:lstStyle/>
        <a:p>
          <a:pPr algn="l">
            <a:lnSpc>
              <a:spcPct val="125000"/>
            </a:lnSpc>
          </a:pPr>
          <a:endParaRPr kumimoji="1" lang="ja-JP" altLang="en-US" sz="2400">
            <a:latin typeface="MS UI Gothic" panose="020B0600070205080204" pitchFamily="50" charset="-128"/>
            <a:ea typeface="MS UI Gothic" panose="020B0600070205080204" pitchFamily="50" charset="-128"/>
          </a:endParaRPr>
        </a:p>
      </dgm:t>
    </dgm:pt>
    <dgm:pt modelId="{82A53772-2069-403F-8DA3-2F150668765D}" type="pres">
      <dgm:prSet presAssocID="{8BB15A9F-A0F4-48D3-BCAB-AED42989B38C}" presName="diagram" presStyleCnt="0">
        <dgm:presLayoutVars>
          <dgm:dir/>
          <dgm:resizeHandles val="exact"/>
        </dgm:presLayoutVars>
      </dgm:prSet>
      <dgm:spPr/>
    </dgm:pt>
    <dgm:pt modelId="{2C96324E-5544-4108-BC9F-570C47410372}" type="pres">
      <dgm:prSet presAssocID="{2742E276-B692-4332-8142-7BD159CD6E99}" presName="node" presStyleLbl="node1" presStyleIdx="0" presStyleCnt="2" custScaleX="146864">
        <dgm:presLayoutVars>
          <dgm:bulletEnabled val="1"/>
        </dgm:presLayoutVars>
      </dgm:prSet>
      <dgm:spPr/>
    </dgm:pt>
    <dgm:pt modelId="{4509F56A-3EF5-464F-88E0-8B657F3A9633}" type="pres">
      <dgm:prSet presAssocID="{889E3EBB-CA45-4761-973E-AF61B32BB555}" presName="sibTrans" presStyleCnt="0"/>
      <dgm:spPr/>
    </dgm:pt>
    <dgm:pt modelId="{A08C34C1-B5FA-43DF-9C64-C2D24629DF65}" type="pres">
      <dgm:prSet presAssocID="{D367B362-E418-45D9-A52B-B303D11D17C3}" presName="node" presStyleLbl="node1" presStyleIdx="1" presStyleCnt="2" custScaleX="162475">
        <dgm:presLayoutVars>
          <dgm:bulletEnabled val="1"/>
        </dgm:presLayoutVars>
      </dgm:prSet>
      <dgm:spPr/>
    </dgm:pt>
  </dgm:ptLst>
  <dgm:cxnLst>
    <dgm:cxn modelId="{9156390D-26E3-442B-B6A6-8D418D907E15}" srcId="{8BB15A9F-A0F4-48D3-BCAB-AED42989B38C}" destId="{2742E276-B692-4332-8142-7BD159CD6E99}" srcOrd="0" destOrd="0" parTransId="{D8C614B1-9666-479B-81EB-C8D1476F3BF5}" sibTransId="{889E3EBB-CA45-4761-973E-AF61B32BB555}"/>
    <dgm:cxn modelId="{2C228989-4266-4086-9078-8EC58AAE4231}" type="presOf" srcId="{2742E276-B692-4332-8142-7BD159CD6E99}" destId="{2C96324E-5544-4108-BC9F-570C47410372}" srcOrd="0" destOrd="0" presId="urn:microsoft.com/office/officeart/2005/8/layout/default"/>
    <dgm:cxn modelId="{3A8D81AA-D939-405F-BCFD-30E7FD75A280}" srcId="{8BB15A9F-A0F4-48D3-BCAB-AED42989B38C}" destId="{D367B362-E418-45D9-A52B-B303D11D17C3}" srcOrd="1" destOrd="0" parTransId="{ADFA9433-5803-463A-8885-2DAEAE4981EE}" sibTransId="{F808C67B-3C59-4805-B770-6BAD7C1309BF}"/>
    <dgm:cxn modelId="{9413B9E7-1B24-4E5F-9D3E-68B408BEDDD3}" type="presOf" srcId="{8BB15A9F-A0F4-48D3-BCAB-AED42989B38C}" destId="{82A53772-2069-403F-8DA3-2F150668765D}" srcOrd="0" destOrd="0" presId="urn:microsoft.com/office/officeart/2005/8/layout/default"/>
    <dgm:cxn modelId="{7E834AEA-62AF-4504-9A6F-4731DF8DA289}" type="presOf" srcId="{D367B362-E418-45D9-A52B-B303D11D17C3}" destId="{A08C34C1-B5FA-43DF-9C64-C2D24629DF65}" srcOrd="0" destOrd="0" presId="urn:microsoft.com/office/officeart/2005/8/layout/default"/>
    <dgm:cxn modelId="{FE5CD694-C13D-46A9-AFC1-299AAE2F10BA}" type="presParOf" srcId="{82A53772-2069-403F-8DA3-2F150668765D}" destId="{2C96324E-5544-4108-BC9F-570C47410372}" srcOrd="0" destOrd="0" presId="urn:microsoft.com/office/officeart/2005/8/layout/default"/>
    <dgm:cxn modelId="{465CB143-AA91-4BF5-B771-C28C58CA66D7}" type="presParOf" srcId="{82A53772-2069-403F-8DA3-2F150668765D}" destId="{4509F56A-3EF5-464F-88E0-8B657F3A9633}" srcOrd="1" destOrd="0" presId="urn:microsoft.com/office/officeart/2005/8/layout/default"/>
    <dgm:cxn modelId="{1970D26E-EEF8-438F-8761-FC6F5BFCC774}" type="presParOf" srcId="{82A53772-2069-403F-8DA3-2F150668765D}" destId="{A08C34C1-B5FA-43DF-9C64-C2D24629DF6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324E-5544-4108-BC9F-570C47410372}">
      <dsp:nvSpPr>
        <dsp:cNvPr id="0" name=""/>
        <dsp:cNvSpPr/>
      </dsp:nvSpPr>
      <dsp:spPr>
        <a:xfrm>
          <a:off x="954" y="505612"/>
          <a:ext cx="3721587" cy="223295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35">
              <a:latin typeface="MS UI Gothic" panose="020B0600070205080204" pitchFamily="50" charset="-128"/>
              <a:ea typeface="MS UI Gothic" panose="020B0600070205080204" pitchFamily="50" charset="-128"/>
              <a:cs typeface="Adobe Clean Han"/>
            </a:rPr>
            <a:t>朝、授業や活動の途中</a:t>
          </a:r>
          <a:r>
            <a:rPr lang="en-US" altLang="ja-JP" sz="2400" b="0" kern="1200" spc="520">
              <a:latin typeface="MS UI Gothic" panose="020B0600070205080204" pitchFamily="50" charset="-128"/>
              <a:ea typeface="MS UI Gothic" panose="020B0600070205080204" pitchFamily="50" charset="-128"/>
              <a:cs typeface="Adobe Clean Han"/>
            </a:rPr>
            <a:t>•</a:t>
          </a:r>
          <a:r>
            <a:rPr lang="ja-JP" altLang="en-US" sz="2400" b="0" kern="1200" spc="-55">
              <a:latin typeface="MS UI Gothic" panose="020B0600070205080204" pitchFamily="50" charset="-128"/>
              <a:ea typeface="MS UI Gothic" panose="020B0600070205080204" pitchFamily="50" charset="-128"/>
              <a:cs typeface="Adobe Clean Han"/>
            </a:rPr>
            <a:t>前後に、健康観察をしま</a:t>
          </a:r>
          <a:r>
            <a:rPr lang="ja-JP" altLang="en-US" sz="2400" b="0" kern="1200" spc="-120">
              <a:latin typeface="MS UI Gothic" panose="020B0600070205080204" pitchFamily="50" charset="-128"/>
              <a:ea typeface="MS UI Gothic" panose="020B0600070205080204" pitchFamily="50" charset="-128"/>
              <a:cs typeface="Adobe Clean Han"/>
            </a:rPr>
            <a:t>しょう</a:t>
          </a:r>
          <a:endParaRPr kumimoji="1" lang="ja-JP" altLang="en-US" sz="2400" kern="1200" dirty="0">
            <a:latin typeface="MS UI Gothic" panose="020B0600070205080204" pitchFamily="50" charset="-128"/>
            <a:ea typeface="MS UI Gothic" panose="020B0600070205080204" pitchFamily="50" charset="-128"/>
          </a:endParaRPr>
        </a:p>
      </dsp:txBody>
      <dsp:txXfrm>
        <a:off x="954" y="505612"/>
        <a:ext cx="3721587" cy="2232952"/>
      </dsp:txXfrm>
    </dsp:sp>
    <dsp:sp modelId="{A08C34C1-B5FA-43DF-9C64-C2D24629DF65}">
      <dsp:nvSpPr>
        <dsp:cNvPr id="0" name=""/>
        <dsp:cNvSpPr/>
      </dsp:nvSpPr>
      <dsp:spPr>
        <a:xfrm>
          <a:off x="4094700" y="505612"/>
          <a:ext cx="3721587" cy="223295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60">
              <a:latin typeface="MS UI Gothic" panose="020B0600070205080204" pitchFamily="50" charset="-128"/>
              <a:ea typeface="MS UI Gothic" panose="020B0600070205080204" pitchFamily="50" charset="-128"/>
              <a:cs typeface="Adobe Clean Han"/>
            </a:rPr>
            <a:t>食事、運動、休養</a:t>
          </a:r>
          <a:r>
            <a:rPr lang="en-US" altLang="ja-JP" sz="2400" b="0" kern="1200" spc="155">
              <a:latin typeface="MS UI Gothic" panose="020B0600070205080204" pitchFamily="50" charset="-128"/>
              <a:ea typeface="MS UI Gothic" panose="020B0600070205080204" pitchFamily="50" charset="-128"/>
              <a:cs typeface="Adobe Clean Han"/>
            </a:rPr>
            <a:t>•</a:t>
          </a:r>
          <a:r>
            <a:rPr lang="ja-JP" altLang="en-US" sz="2400" b="0" kern="1200" spc="155">
              <a:latin typeface="MS UI Gothic" panose="020B0600070205080204" pitchFamily="50" charset="-128"/>
              <a:ea typeface="MS UI Gothic" panose="020B0600070205080204" pitchFamily="50" charset="-128"/>
              <a:cs typeface="Adobe Clean Han"/>
            </a:rPr>
            <a:t>睡眠</a:t>
          </a:r>
          <a:r>
            <a:rPr lang="ja-JP" altLang="en-US" sz="2400" b="0" kern="1200" spc="40">
              <a:latin typeface="MS UI Gothic" panose="020B0600070205080204" pitchFamily="50" charset="-128"/>
              <a:ea typeface="MS UI Gothic" panose="020B0600070205080204" pitchFamily="50" charset="-128"/>
              <a:cs typeface="Adobe Clean Han"/>
            </a:rPr>
            <a:t>の調和のとれた生活と</a:t>
          </a:r>
          <a:r>
            <a:rPr lang="ja-JP" altLang="en-US" sz="2400" b="0" kern="1200" spc="30">
              <a:latin typeface="MS UI Gothic" panose="020B0600070205080204" pitchFamily="50" charset="-128"/>
              <a:ea typeface="MS UI Gothic" panose="020B0600070205080204" pitchFamily="50" charset="-128"/>
              <a:cs typeface="Adobe Clean Han"/>
            </a:rPr>
            <a:t>敏捷性や調整能力など</a:t>
          </a:r>
          <a:r>
            <a:rPr lang="ja-JP" altLang="en-US" sz="2400" b="0" kern="1200" spc="-50">
              <a:latin typeface="MS UI Gothic" panose="020B0600070205080204" pitchFamily="50" charset="-128"/>
              <a:ea typeface="MS UI Gothic" panose="020B0600070205080204" pitchFamily="50" charset="-128"/>
              <a:cs typeface="Adobe Clean Han"/>
            </a:rPr>
            <a:t>の基礎的な体力つくりに</a:t>
          </a:r>
          <a:r>
            <a:rPr lang="ja-JP" altLang="en-US" sz="2400" b="0" kern="1200" spc="-100">
              <a:latin typeface="MS UI Gothic" panose="020B0600070205080204" pitchFamily="50" charset="-128"/>
              <a:ea typeface="MS UI Gothic" panose="020B0600070205080204" pitchFamily="50" charset="-128"/>
              <a:cs typeface="Adobe Clean Han"/>
            </a:rPr>
            <a:t>努めましょう</a:t>
          </a:r>
          <a:endParaRPr kumimoji="1" lang="ja-JP" altLang="en-US" sz="2400" kern="1200" dirty="0">
            <a:latin typeface="MS UI Gothic" panose="020B0600070205080204" pitchFamily="50" charset="-128"/>
            <a:ea typeface="MS UI Gothic" panose="020B0600070205080204" pitchFamily="50" charset="-128"/>
          </a:endParaRPr>
        </a:p>
      </dsp:txBody>
      <dsp:txXfrm>
        <a:off x="4094700" y="505612"/>
        <a:ext cx="3721587" cy="2232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7B548-F12C-494E-A56D-F85360B10D92}">
      <dsp:nvSpPr>
        <dsp:cNvPr id="0" name=""/>
        <dsp:cNvSpPr/>
      </dsp:nvSpPr>
      <dsp:spPr>
        <a:xfrm>
          <a:off x="972" y="610191"/>
          <a:ext cx="3794141" cy="227648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90">
              <a:latin typeface="MS UI Gothic" panose="020B0600070205080204" pitchFamily="50" charset="-128"/>
              <a:ea typeface="MS UI Gothic" panose="020B0600070205080204" pitchFamily="50" charset="-128"/>
              <a:cs typeface="Adobe Clean Han"/>
            </a:rPr>
            <a:t>施設</a:t>
          </a:r>
          <a:r>
            <a:rPr lang="en-US" altLang="ja-JP" sz="2400" b="0" kern="1200" spc="90">
              <a:latin typeface="MS UI Gothic" panose="020B0600070205080204" pitchFamily="50" charset="-128"/>
              <a:ea typeface="MS UI Gothic" panose="020B0600070205080204" pitchFamily="50" charset="-128"/>
              <a:cs typeface="Adobe Clean Han"/>
            </a:rPr>
            <a:t>•</a:t>
          </a:r>
          <a:r>
            <a:rPr lang="ja-JP" altLang="en-US" sz="2400" b="0" kern="1200" spc="90">
              <a:latin typeface="MS UI Gothic" panose="020B0600070205080204" pitchFamily="50" charset="-128"/>
              <a:ea typeface="MS UI Gothic" panose="020B0600070205080204" pitchFamily="50" charset="-128"/>
              <a:cs typeface="Adobe Clean Han"/>
            </a:rPr>
            <a:t>設備や用具、教</a:t>
          </a:r>
          <a:r>
            <a:rPr lang="ja-JP" altLang="en-US" sz="2400" b="0" kern="1200" spc="40">
              <a:latin typeface="MS UI Gothic" panose="020B0600070205080204" pitchFamily="50" charset="-128"/>
              <a:ea typeface="MS UI Gothic" panose="020B0600070205080204" pitchFamily="50" charset="-128"/>
              <a:cs typeface="Adobe Clean Han"/>
            </a:rPr>
            <a:t>室や運動場などの安全</a:t>
          </a:r>
          <a:r>
            <a:rPr lang="ja-JP" altLang="en-US" sz="2400" b="0" kern="1200" spc="-50">
              <a:latin typeface="MS UI Gothic" panose="020B0600070205080204" pitchFamily="50" charset="-128"/>
              <a:ea typeface="MS UI Gothic" panose="020B0600070205080204" pitchFamily="50" charset="-128"/>
              <a:cs typeface="Adobe Clean Han"/>
            </a:rPr>
            <a:t>点検を行い、環境を安全</a:t>
          </a:r>
          <a:r>
            <a:rPr lang="ja-JP" altLang="en-US" sz="2400" b="0" kern="1200" spc="-100">
              <a:latin typeface="MS UI Gothic" panose="020B0600070205080204" pitchFamily="50" charset="-128"/>
              <a:ea typeface="MS UI Gothic" panose="020B0600070205080204" pitchFamily="50" charset="-128"/>
              <a:cs typeface="Adobe Clean Han"/>
            </a:rPr>
            <a:t>に整えましょう</a:t>
          </a:r>
          <a:endParaRPr kumimoji="1" lang="ja-JP" altLang="en-US" sz="2400" kern="1200" dirty="0">
            <a:latin typeface="MS UI Gothic" panose="020B0600070205080204" pitchFamily="50" charset="-128"/>
            <a:ea typeface="MS UI Gothic" panose="020B0600070205080204" pitchFamily="50" charset="-128"/>
          </a:endParaRPr>
        </a:p>
      </dsp:txBody>
      <dsp:txXfrm>
        <a:off x="972" y="610191"/>
        <a:ext cx="3794141" cy="2276484"/>
      </dsp:txXfrm>
    </dsp:sp>
    <dsp:sp modelId="{1124D725-4E43-4DB5-A87A-DCE13A962B78}">
      <dsp:nvSpPr>
        <dsp:cNvPr id="0" name=""/>
        <dsp:cNvSpPr/>
      </dsp:nvSpPr>
      <dsp:spPr>
        <a:xfrm>
          <a:off x="4174528" y="610191"/>
          <a:ext cx="3794141" cy="227648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45" dirty="0">
              <a:latin typeface="MS UI Gothic" panose="020B0600070205080204" pitchFamily="50" charset="-128"/>
              <a:ea typeface="MS UI Gothic" panose="020B0600070205080204" pitchFamily="50" charset="-128"/>
              <a:cs typeface="Adobe Clean Han"/>
            </a:rPr>
            <a:t>活動場所や内容、運動</a:t>
          </a:r>
          <a:r>
            <a:rPr lang="ja-JP" altLang="en-US" sz="2400" b="0" kern="1200" spc="30" dirty="0">
              <a:latin typeface="MS UI Gothic" panose="020B0600070205080204" pitchFamily="50" charset="-128"/>
              <a:ea typeface="MS UI Gothic" panose="020B0600070205080204" pitchFamily="50" charset="-128"/>
              <a:cs typeface="Adobe Clean Han"/>
            </a:rPr>
            <a:t>種目などに応じた安全</a:t>
          </a:r>
          <a:r>
            <a:rPr lang="ja-JP" altLang="en-US" sz="2400" b="0" kern="1200" spc="-110" dirty="0">
              <a:latin typeface="MS UI Gothic" panose="020B0600070205080204" pitchFamily="50" charset="-128"/>
              <a:ea typeface="MS UI Gothic" panose="020B0600070205080204" pitchFamily="50" charset="-128"/>
              <a:cs typeface="Adobe Clean Han"/>
            </a:rPr>
            <a:t>対策をしましょう</a:t>
          </a:r>
          <a:endParaRPr kumimoji="1" lang="ja-JP" altLang="en-US" sz="2400" kern="1200" dirty="0">
            <a:latin typeface="MS UI Gothic" panose="020B0600070205080204" pitchFamily="50" charset="-128"/>
            <a:ea typeface="MS UI Gothic" panose="020B0600070205080204" pitchFamily="50" charset="-128"/>
          </a:endParaRPr>
        </a:p>
      </dsp:txBody>
      <dsp:txXfrm>
        <a:off x="4174528" y="610191"/>
        <a:ext cx="3794141" cy="227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A69D4-9735-4A5B-A43B-B14870178C46}">
      <dsp:nvSpPr>
        <dsp:cNvPr id="0" name=""/>
        <dsp:cNvSpPr/>
      </dsp:nvSpPr>
      <dsp:spPr>
        <a:xfrm>
          <a:off x="929" y="607250"/>
          <a:ext cx="3623569" cy="21741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30">
              <a:latin typeface="MS UI Gothic" panose="020B0600070205080204" pitchFamily="50" charset="-128"/>
              <a:ea typeface="MS UI Gothic" panose="020B0600070205080204" pitchFamily="50" charset="-128"/>
              <a:cs typeface="Adobe Clean Han"/>
            </a:rPr>
            <a:t>危険な行動などを見つ</a:t>
          </a:r>
          <a:r>
            <a:rPr lang="ja-JP" altLang="en-US" sz="2400" b="0" kern="1200" spc="-50">
              <a:latin typeface="MS UI Gothic" panose="020B0600070205080204" pitchFamily="50" charset="-128"/>
              <a:ea typeface="MS UI Gothic" panose="020B0600070205080204" pitchFamily="50" charset="-128"/>
              <a:cs typeface="Adobe Clean Han"/>
            </a:rPr>
            <a:t>けたら、改善のための指</a:t>
          </a:r>
          <a:r>
            <a:rPr lang="ja-JP" altLang="en-US" sz="2400" b="0" kern="1200" spc="-120">
              <a:latin typeface="MS UI Gothic" panose="020B0600070205080204" pitchFamily="50" charset="-128"/>
              <a:ea typeface="MS UI Gothic" panose="020B0600070205080204" pitchFamily="50" charset="-128"/>
              <a:cs typeface="Adobe Clean Han"/>
            </a:rPr>
            <a:t>導をしましょう</a:t>
          </a:r>
          <a:endParaRPr kumimoji="1" lang="ja-JP" altLang="en-US" sz="2400" kern="1200" dirty="0">
            <a:latin typeface="MS UI Gothic" panose="020B0600070205080204" pitchFamily="50" charset="-128"/>
            <a:ea typeface="MS UI Gothic" panose="020B0600070205080204" pitchFamily="50" charset="-128"/>
          </a:endParaRPr>
        </a:p>
      </dsp:txBody>
      <dsp:txXfrm>
        <a:off x="929" y="607250"/>
        <a:ext cx="3623569" cy="2174141"/>
      </dsp:txXfrm>
    </dsp:sp>
    <dsp:sp modelId="{D08EF4FE-1F49-4F46-B699-BCAD6FB6E8DD}">
      <dsp:nvSpPr>
        <dsp:cNvPr id="0" name=""/>
        <dsp:cNvSpPr/>
      </dsp:nvSpPr>
      <dsp:spPr>
        <a:xfrm>
          <a:off x="3986855" y="607250"/>
          <a:ext cx="3623569" cy="21741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30" dirty="0">
              <a:latin typeface="MS UI Gothic" panose="020B0600070205080204" pitchFamily="50" charset="-128"/>
              <a:ea typeface="MS UI Gothic" panose="020B0600070205080204" pitchFamily="50" charset="-128"/>
              <a:cs typeface="Adobe Clean Han"/>
            </a:rPr>
            <a:t>安全な活動や用具等の</a:t>
          </a:r>
          <a:r>
            <a:rPr lang="ja-JP" altLang="en-US" sz="2400" b="0" kern="1200" spc="-55" dirty="0">
              <a:latin typeface="MS UI Gothic" panose="020B0600070205080204" pitchFamily="50" charset="-128"/>
              <a:ea typeface="MS UI Gothic" panose="020B0600070205080204" pitchFamily="50" charset="-128"/>
              <a:cs typeface="Adobe Clean Han"/>
            </a:rPr>
            <a:t>使用に関するルールを決め、お互いに守るように</a:t>
          </a:r>
          <a:r>
            <a:rPr lang="ja-JP" altLang="en-US" sz="2400" b="0" kern="1200" spc="-114" dirty="0">
              <a:latin typeface="MS UI Gothic" panose="020B0600070205080204" pitchFamily="50" charset="-128"/>
              <a:ea typeface="MS UI Gothic" panose="020B0600070205080204" pitchFamily="50" charset="-128"/>
              <a:cs typeface="Adobe Clean Han"/>
            </a:rPr>
            <a:t>させましょう</a:t>
          </a:r>
          <a:endParaRPr kumimoji="1" lang="ja-JP" altLang="en-US" sz="2400" kern="1200" dirty="0">
            <a:latin typeface="MS UI Gothic" panose="020B0600070205080204" pitchFamily="50" charset="-128"/>
            <a:ea typeface="MS UI Gothic" panose="020B0600070205080204" pitchFamily="50" charset="-128"/>
          </a:endParaRPr>
        </a:p>
      </dsp:txBody>
      <dsp:txXfrm>
        <a:off x="3986855" y="607250"/>
        <a:ext cx="3623569" cy="21741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324E-5544-4108-BC9F-570C47410372}">
      <dsp:nvSpPr>
        <dsp:cNvPr id="0" name=""/>
        <dsp:cNvSpPr/>
      </dsp:nvSpPr>
      <dsp:spPr>
        <a:xfrm>
          <a:off x="0" y="630070"/>
          <a:ext cx="4280668" cy="160674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30" dirty="0">
              <a:solidFill>
                <a:srgbClr val="FFFFFF"/>
              </a:solidFill>
              <a:latin typeface="Adobe Clean Han"/>
              <a:cs typeface="Adobe Clean Han"/>
            </a:rPr>
            <a:t>事故の事例や「ヒヤリハット</a:t>
          </a:r>
          <a:r>
            <a:rPr lang="ja-JP" altLang="en-US" sz="2400" b="0" kern="1200" spc="-50" dirty="0">
              <a:solidFill>
                <a:srgbClr val="FFFFFF"/>
              </a:solidFill>
              <a:latin typeface="Adobe Clean Han"/>
              <a:cs typeface="Adobe Clean Han"/>
            </a:rPr>
            <a:t>」した場合などを</a:t>
          </a:r>
          <a:r>
            <a:rPr lang="ja-JP" altLang="en-US" sz="2400" b="0" kern="1200" spc="45" dirty="0">
              <a:solidFill>
                <a:srgbClr val="FFFFFF"/>
              </a:solidFill>
              <a:latin typeface="Adobe Clean Han"/>
              <a:cs typeface="Adobe Clean Han"/>
            </a:rPr>
            <a:t>題材に、危険予測</a:t>
          </a:r>
          <a:r>
            <a:rPr lang="en-US" altLang="ja-JP" sz="2400" b="0" kern="1200" spc="290" dirty="0">
              <a:solidFill>
                <a:srgbClr val="FFFFFF"/>
              </a:solidFill>
              <a:latin typeface="Adobe Clean Han"/>
              <a:cs typeface="Adobe Clean Han"/>
            </a:rPr>
            <a:t>•</a:t>
          </a:r>
          <a:r>
            <a:rPr lang="ja-JP" altLang="en-US" sz="2400" b="0" kern="1200" spc="290" dirty="0">
              <a:solidFill>
                <a:srgbClr val="FFFFFF"/>
              </a:solidFill>
              <a:latin typeface="Adobe Clean Han"/>
              <a:cs typeface="Adobe Clean Han"/>
            </a:rPr>
            <a:t>回</a:t>
          </a:r>
          <a:r>
            <a:rPr lang="ja-JP" altLang="en-US" sz="2400" b="0" kern="1200" spc="-90" dirty="0">
              <a:solidFill>
                <a:srgbClr val="FFFFFF"/>
              </a:solidFill>
              <a:latin typeface="Adobe Clean Han"/>
              <a:cs typeface="Adobe Clean Han"/>
            </a:rPr>
            <a:t>避の学習をしましょう</a:t>
          </a:r>
          <a:endParaRPr kumimoji="1" lang="ja-JP" altLang="en-US" sz="2400" kern="1200" dirty="0">
            <a:latin typeface="MS UI Gothic" panose="020B0600070205080204" pitchFamily="50" charset="-128"/>
            <a:ea typeface="MS UI Gothic" panose="020B0600070205080204" pitchFamily="50" charset="-128"/>
          </a:endParaRPr>
        </a:p>
      </dsp:txBody>
      <dsp:txXfrm>
        <a:off x="0" y="630070"/>
        <a:ext cx="4280668" cy="1606740"/>
      </dsp:txXfrm>
    </dsp:sp>
    <dsp:sp modelId="{A08C34C1-B5FA-43DF-9C64-C2D24629DF65}">
      <dsp:nvSpPr>
        <dsp:cNvPr id="0" name=""/>
        <dsp:cNvSpPr/>
      </dsp:nvSpPr>
      <dsp:spPr>
        <a:xfrm>
          <a:off x="4709832" y="630276"/>
          <a:ext cx="4280668" cy="160653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kumimoji="1" lang="ja-JP" altLang="en-US" sz="2400" b="0" kern="1200" spc="-60" dirty="0">
              <a:latin typeface="MS UI Gothic" panose="020B0600070205080204" pitchFamily="50" charset="-128"/>
              <a:ea typeface="MS UI Gothic" panose="020B0600070205080204" pitchFamily="50" charset="-128"/>
            </a:rPr>
            <a:t>体の接触、ボールやバット</a:t>
          </a:r>
          <a:r>
            <a:rPr kumimoji="1" lang="en-US" altLang="en-US" sz="2400" b="0" kern="1200" spc="-60" dirty="0">
              <a:latin typeface="MS UI Gothic" panose="020B0600070205080204" pitchFamily="50" charset="-128"/>
              <a:ea typeface="MS UI Gothic" panose="020B0600070205080204" pitchFamily="50" charset="-128"/>
            </a:rPr>
            <a:t>•</a:t>
          </a:r>
          <a:r>
            <a:rPr kumimoji="1" lang="ja-JP" altLang="en-US" sz="2400" b="0" kern="1200" spc="-60" dirty="0">
              <a:latin typeface="MS UI Gothic" panose="020B0600070205080204" pitchFamily="50" charset="-128"/>
              <a:ea typeface="MS UI Gothic" panose="020B0600070205080204" pitchFamily="50" charset="-128"/>
            </a:rPr>
            <a:t>ラケット等の当たることが多い運動では、マウスガードの着用も検討しましょう</a:t>
          </a:r>
        </a:p>
      </dsp:txBody>
      <dsp:txXfrm>
        <a:off x="4709832" y="630276"/>
        <a:ext cx="4280668" cy="16065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324E-5544-4108-BC9F-570C47410372}">
      <dsp:nvSpPr>
        <dsp:cNvPr id="0" name=""/>
        <dsp:cNvSpPr/>
      </dsp:nvSpPr>
      <dsp:spPr>
        <a:xfrm>
          <a:off x="532711" y="1182"/>
          <a:ext cx="3854881" cy="157487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30" dirty="0">
              <a:solidFill>
                <a:srgbClr val="FFFFFF"/>
              </a:solidFill>
              <a:latin typeface="Adobe Clean Han"/>
              <a:cs typeface="Adobe Clean Han"/>
            </a:rPr>
            <a:t>けがをしたところを清</a:t>
          </a:r>
          <a:r>
            <a:rPr lang="ja-JP" altLang="en-US" sz="2400" b="0" kern="1200" spc="-60" dirty="0">
              <a:solidFill>
                <a:srgbClr val="FFFFFF"/>
              </a:solidFill>
              <a:latin typeface="Adobe Clean Han"/>
              <a:cs typeface="Adobe Clean Han"/>
            </a:rPr>
            <a:t>潔にし、応急手当をお願いします</a:t>
          </a:r>
          <a:endParaRPr kumimoji="1" lang="ja-JP" altLang="en-US" sz="2400" kern="1200" dirty="0">
            <a:latin typeface="MS UI Gothic" panose="020B0600070205080204" pitchFamily="50" charset="-128"/>
            <a:ea typeface="MS UI Gothic" panose="020B0600070205080204" pitchFamily="50" charset="-128"/>
          </a:endParaRPr>
        </a:p>
      </dsp:txBody>
      <dsp:txXfrm>
        <a:off x="532711" y="1182"/>
        <a:ext cx="3854881" cy="1574877"/>
      </dsp:txXfrm>
    </dsp:sp>
    <dsp:sp modelId="{A08C34C1-B5FA-43DF-9C64-C2D24629DF65}">
      <dsp:nvSpPr>
        <dsp:cNvPr id="0" name=""/>
        <dsp:cNvSpPr/>
      </dsp:nvSpPr>
      <dsp:spPr>
        <a:xfrm>
          <a:off x="4650072" y="1182"/>
          <a:ext cx="4264638" cy="157487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25000"/>
            </a:lnSpc>
            <a:spcBef>
              <a:spcPct val="0"/>
            </a:spcBef>
            <a:spcAft>
              <a:spcPct val="35000"/>
            </a:spcAft>
            <a:buNone/>
          </a:pPr>
          <a:r>
            <a:rPr lang="ja-JP" altLang="en-US" sz="2400" b="0" kern="1200" spc="-180" dirty="0">
              <a:solidFill>
                <a:srgbClr val="FFFFFF"/>
              </a:solidFill>
              <a:latin typeface="Adobe Clean Han"/>
              <a:cs typeface="Adobe Clean Han"/>
            </a:rPr>
            <a:t>抜けた</a:t>
          </a:r>
          <a:r>
            <a:rPr lang="ja-JP" altLang="en-US" sz="2400" b="0" kern="1200" dirty="0">
              <a:solidFill>
                <a:srgbClr val="FFFFFF"/>
              </a:solidFill>
              <a:latin typeface="Adobe Clean Han"/>
              <a:cs typeface="Adobe Clean Han"/>
            </a:rPr>
            <a:t>（</a:t>
          </a:r>
          <a:r>
            <a:rPr lang="ja-JP" altLang="en-US" sz="2400" b="0" kern="1200" spc="-25" dirty="0">
              <a:solidFill>
                <a:srgbClr val="FFFFFF"/>
              </a:solidFill>
              <a:latin typeface="Adobe Clean Han"/>
              <a:cs typeface="Adobe Clean Han"/>
            </a:rPr>
            <a:t>欠けた</a:t>
          </a:r>
          <a:r>
            <a:rPr lang="ja-JP" altLang="en-US" sz="2400" b="0" kern="1200" spc="-455" dirty="0">
              <a:solidFill>
                <a:srgbClr val="FFFFFF"/>
              </a:solidFill>
              <a:latin typeface="Adobe Clean Han"/>
              <a:cs typeface="Adobe Clean Han"/>
            </a:rPr>
            <a:t>）</a:t>
          </a:r>
          <a:r>
            <a:rPr lang="ja-JP" altLang="en-US" sz="2400" b="0" kern="1200" spc="-60" dirty="0">
              <a:solidFill>
                <a:srgbClr val="FFFFFF"/>
              </a:solidFill>
              <a:latin typeface="Adobe Clean Han"/>
              <a:cs typeface="Adobe Clean Han"/>
            </a:rPr>
            <a:t>歯を拾っ</a:t>
          </a:r>
          <a:r>
            <a:rPr lang="ja-JP" altLang="en-US" sz="2400" b="0" kern="1200" spc="-50" dirty="0">
              <a:solidFill>
                <a:srgbClr val="FFFFFF"/>
              </a:solidFill>
              <a:latin typeface="Adobe Clean Han"/>
              <a:cs typeface="Adobe Clean Han"/>
            </a:rPr>
            <a:t>て、速やかに歯科医を受</a:t>
          </a:r>
          <a:r>
            <a:rPr lang="ja-JP" altLang="en-US" sz="2400" b="0" kern="1200" spc="-125" dirty="0">
              <a:solidFill>
                <a:srgbClr val="FFFFFF"/>
              </a:solidFill>
              <a:latin typeface="Adobe Clean Han"/>
              <a:cs typeface="Adobe Clean Han"/>
            </a:rPr>
            <a:t>診させましょう</a:t>
          </a:r>
          <a:endParaRPr kumimoji="1" lang="ja-JP" altLang="en-US" sz="2400" b="0" kern="1200" spc="-60" dirty="0">
            <a:latin typeface="MS UI Gothic" panose="020B0600070205080204" pitchFamily="50" charset="-128"/>
            <a:ea typeface="MS UI Gothic" panose="020B0600070205080204" pitchFamily="50" charset="-128"/>
          </a:endParaRPr>
        </a:p>
      </dsp:txBody>
      <dsp:txXfrm>
        <a:off x="4650072" y="1182"/>
        <a:ext cx="4264638" cy="15748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0.4469</cdr:x>
      <cdr:y>0.35426</cdr:y>
    </cdr:from>
    <cdr:to>
      <cdr:x>0.5531</cdr:x>
      <cdr:y>0.64574</cdr:y>
    </cdr:to>
    <cdr:sp macro="" textlink="">
      <cdr:nvSpPr>
        <cdr:cNvPr id="2" name="テキスト ボックス 1">
          <a:extLst xmlns:a="http://schemas.openxmlformats.org/drawingml/2006/main">
            <a:ext uri="{FF2B5EF4-FFF2-40B4-BE49-F238E27FC236}">
              <a16:creationId xmlns:a16="http://schemas.microsoft.com/office/drawing/2014/main" id="{7C3E8FE3-BE2B-8000-DE7C-1C8A231E40B7}"/>
            </a:ext>
          </a:extLst>
        </cdr:cNvPr>
        <cdr:cNvSpPr txBox="1"/>
      </cdr:nvSpPr>
      <cdr:spPr>
        <a:xfrm xmlns:a="http://schemas.openxmlformats.org/drawingml/2006/main">
          <a:off x="3848100" y="1111352"/>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kern="1200" dirty="0"/>
        </a:p>
      </cdr:txBody>
    </cdr:sp>
  </cdr:relSizeAnchor>
  <cdr:relSizeAnchor xmlns:cdr="http://schemas.openxmlformats.org/drawingml/2006/chartDrawing">
    <cdr:from>
      <cdr:x>0.82956</cdr:x>
      <cdr:y>0.90284</cdr:y>
    </cdr:from>
    <cdr:to>
      <cdr:x>0.9092</cdr:x>
      <cdr:y>1</cdr:y>
    </cdr:to>
    <cdr:sp macro="" textlink="">
      <cdr:nvSpPr>
        <cdr:cNvPr id="3" name="テキスト ボックス 2">
          <a:extLst xmlns:a="http://schemas.openxmlformats.org/drawingml/2006/main">
            <a:ext uri="{FF2B5EF4-FFF2-40B4-BE49-F238E27FC236}">
              <a16:creationId xmlns:a16="http://schemas.microsoft.com/office/drawing/2014/main" id="{465F7791-8615-9434-AF5D-C322702D4A1A}"/>
            </a:ext>
          </a:extLst>
        </cdr:cNvPr>
        <cdr:cNvSpPr txBox="1"/>
      </cdr:nvSpPr>
      <cdr:spPr>
        <a:xfrm xmlns:a="http://schemas.openxmlformats.org/drawingml/2006/main">
          <a:off x="7142985" y="2832305"/>
          <a:ext cx="685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kern="1200"/>
            <a:t>(</a:t>
          </a:r>
          <a:r>
            <a:rPr lang="ja-JP" altLang="en-US" sz="1100" kern="1200" dirty="0"/>
            <a:t>年度）</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2230" cy="345565"/>
          </a:xfrm>
          <a:prstGeom prst="rect">
            <a:avLst/>
          </a:prstGeom>
        </p:spPr>
        <p:txBody>
          <a:bodyPr vert="horz" lIns="84683" tIns="42341" rIns="84683" bIns="42341" rtlCol="0"/>
          <a:lstStyle>
            <a:lvl1pPr algn="l">
              <a:defRPr sz="1100"/>
            </a:lvl1pPr>
          </a:lstStyle>
          <a:p>
            <a:endParaRPr kumimoji="1" lang="ja-JP" altLang="en-US"/>
          </a:p>
        </p:txBody>
      </p:sp>
      <p:sp>
        <p:nvSpPr>
          <p:cNvPr id="3" name="日付プレースホルダー 2"/>
          <p:cNvSpPr>
            <a:spLocks noGrp="1"/>
          </p:cNvSpPr>
          <p:nvPr>
            <p:ph type="dt" idx="1"/>
          </p:nvPr>
        </p:nvSpPr>
        <p:spPr>
          <a:xfrm>
            <a:off x="5676584" y="1"/>
            <a:ext cx="4340742" cy="345565"/>
          </a:xfrm>
          <a:prstGeom prst="rect">
            <a:avLst/>
          </a:prstGeom>
        </p:spPr>
        <p:txBody>
          <a:bodyPr vert="horz" lIns="84683" tIns="42341" rIns="84683" bIns="42341" rtlCol="0"/>
          <a:lstStyle>
            <a:lvl1pPr algn="r">
              <a:defRPr sz="1100"/>
            </a:lvl1pPr>
          </a:lstStyle>
          <a:p>
            <a:fld id="{DE34B8E5-401B-48DA-8888-41A2F763A1B2}" type="datetimeFigureOut">
              <a:rPr kumimoji="1" lang="ja-JP" altLang="en-US" smtClean="0"/>
              <a:t>2025/9/11</a:t>
            </a:fld>
            <a:endParaRPr kumimoji="1" lang="ja-JP" altLang="en-US"/>
          </a:p>
        </p:txBody>
      </p:sp>
      <p:sp>
        <p:nvSpPr>
          <p:cNvPr id="4" name="スライド イメージ プレースホルダー 3"/>
          <p:cNvSpPr>
            <a:spLocks noGrp="1" noRot="1" noChangeAspect="1"/>
          </p:cNvSpPr>
          <p:nvPr>
            <p:ph type="sldImg" idx="2"/>
          </p:nvPr>
        </p:nvSpPr>
        <p:spPr>
          <a:xfrm>
            <a:off x="3368675" y="862013"/>
            <a:ext cx="3282950" cy="2322512"/>
          </a:xfrm>
          <a:prstGeom prst="rect">
            <a:avLst/>
          </a:prstGeom>
          <a:noFill/>
          <a:ln w="12700">
            <a:solidFill>
              <a:prstClr val="black"/>
            </a:solidFill>
          </a:ln>
        </p:spPr>
        <p:txBody>
          <a:bodyPr vert="horz" lIns="84683" tIns="42341" rIns="84683" bIns="42341" rtlCol="0" anchor="ctr"/>
          <a:lstStyle/>
          <a:p>
            <a:endParaRPr lang="ja-JP" altLang="en-US"/>
          </a:p>
        </p:txBody>
      </p:sp>
      <p:sp>
        <p:nvSpPr>
          <p:cNvPr id="5" name="ノート プレースホルダー 4"/>
          <p:cNvSpPr>
            <a:spLocks noGrp="1"/>
          </p:cNvSpPr>
          <p:nvPr>
            <p:ph type="body" sz="quarter" idx="3"/>
          </p:nvPr>
        </p:nvSpPr>
        <p:spPr>
          <a:xfrm>
            <a:off x="1002625" y="3315399"/>
            <a:ext cx="8015050" cy="2712467"/>
          </a:xfrm>
          <a:prstGeom prst="rect">
            <a:avLst/>
          </a:prstGeom>
        </p:spPr>
        <p:txBody>
          <a:bodyPr vert="horz" lIns="84683" tIns="42341" rIns="84683" bIns="4234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99"/>
            <a:ext cx="4342230" cy="345564"/>
          </a:xfrm>
          <a:prstGeom prst="rect">
            <a:avLst/>
          </a:prstGeom>
        </p:spPr>
        <p:txBody>
          <a:bodyPr vert="horz" lIns="84683" tIns="42341" rIns="84683" bIns="42341"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5676584" y="6542599"/>
            <a:ext cx="4340742" cy="345564"/>
          </a:xfrm>
          <a:prstGeom prst="rect">
            <a:avLst/>
          </a:prstGeom>
        </p:spPr>
        <p:txBody>
          <a:bodyPr vert="horz" lIns="84683" tIns="42341" rIns="84683" bIns="42341" rtlCol="0" anchor="b"/>
          <a:lstStyle>
            <a:lvl1pPr algn="r">
              <a:defRPr sz="1100"/>
            </a:lvl1pPr>
          </a:lstStyle>
          <a:p>
            <a:fld id="{2A0147DF-778B-4528-B722-E8F779CC8251}" type="slidenum">
              <a:rPr kumimoji="1" lang="ja-JP" altLang="en-US" smtClean="0"/>
              <a:t>‹#›</a:t>
            </a:fld>
            <a:endParaRPr kumimoji="1" lang="ja-JP" altLang="en-US"/>
          </a:p>
        </p:txBody>
      </p:sp>
    </p:spTree>
    <p:extLst>
      <p:ext uri="{BB962C8B-B14F-4D97-AF65-F5344CB8AC3E}">
        <p14:creationId xmlns:p14="http://schemas.microsoft.com/office/powerpoint/2010/main" val="40884815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t>生きる力をはぐくむためには、歯・口の健康づくりが重要です。歯をむし歯や歯周病、外傷などで失うと生涯を通じた生活の質（</a:t>
            </a:r>
            <a:r>
              <a:rPr lang="en-US" altLang="ja-JP" sz="1800" kern="100" dirty="0">
                <a:latin typeface="游明朝" panose="02020400000000000000" pitchFamily="18" charset="-128"/>
                <a:ea typeface="游明朝" panose="02020400000000000000" pitchFamily="18" charset="-128"/>
                <a:cs typeface="Times New Roman" panose="02020603050405020304" pitchFamily="18" charset="0"/>
              </a:rPr>
              <a:t>QOL</a:t>
            </a:r>
            <a: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t>）やスポーツでのパフォーマンスの低下につながることがあります。むし歯による歯の喪失が減少している中、とりわけスポーツ活動での歯・口の外傷の防止は重要で、文部科学省の「スポーツ基本計画」でもマウスガードの着用の効果等の普及啓発について取り上げています。学校歯科医は、学校における安全教育の目標や内容を理解し、専門性を活かしながら積極的に役割を果たすことが求められます。</a:t>
            </a:r>
          </a:p>
          <a:p>
            <a:pPr algn="just"/>
            <a: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t>　学校管理下の事故による障害は、各校種ともに歯・口の頻度が高く、大きな課題となっています。このため、スポーツ歯科は、学校での体育の授業や課外指導などでの外傷予防のための教育や事後措置などに貢献することが求められています。</a:t>
            </a:r>
          </a:p>
          <a:p>
            <a:pPr algn="just"/>
            <a: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t>　具体的には、体育や特別活動に積極的に参画し、危険予測やマウスガードの学習等を通して未然に事故の発生を防ぐこと、事故発生の際に応急処置等を実施あるいは指示すること、研修会などで教職員や保護者に対して安全意識の啓発、助言をすることなどが考えら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1</a:t>
            </a:fld>
            <a:endParaRPr kumimoji="1" lang="ja-JP" altLang="en-US"/>
          </a:p>
        </p:txBody>
      </p:sp>
    </p:spTree>
    <p:extLst>
      <p:ext uri="{BB962C8B-B14F-4D97-AF65-F5344CB8AC3E}">
        <p14:creationId xmlns:p14="http://schemas.microsoft.com/office/powerpoint/2010/main" val="1001461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こちらは、「スポーツ基本法」となります。平成２３年に制定されています。</a:t>
            </a:r>
            <a:endParaRPr kumimoji="1" lang="en-US" altLang="ja-JP" dirty="0"/>
          </a:p>
          <a:p>
            <a:r>
              <a:rPr kumimoji="1" lang="en-US" altLang="ja-JP" dirty="0"/>
              <a:t>14</a:t>
            </a:r>
            <a:r>
              <a:rPr kumimoji="1" lang="ja-JP" altLang="en-US" dirty="0"/>
              <a:t>条（スポーツ事故の防止等）には、「国及び地方公共団体は、スポーツ事故その他スポーツによって生じる外傷、障害等の防止及びこれらの軽減に資するため、指導者等の研修、スポーツ施設の設備、スポーツにおける心身の健康の保持増進及び安全の確保に関する知識の普及その他の必要な措置を講ずるよう努めなければならない。」と謳わ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2290D68-E25D-48FD-AB8F-A641A208D8FC}" type="slidenum">
              <a:rPr kumimoji="1" lang="ja-JP" altLang="en-US" smtClean="0"/>
              <a:pPr/>
              <a:t>10</a:t>
            </a:fld>
            <a:endParaRPr kumimoji="1" lang="ja-JP" altLang="en-US"/>
          </a:p>
        </p:txBody>
      </p:sp>
    </p:spTree>
    <p:extLst>
      <p:ext uri="{BB962C8B-B14F-4D97-AF65-F5344CB8AC3E}">
        <p14:creationId xmlns:p14="http://schemas.microsoft.com/office/powerpoint/2010/main" val="2659922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こちらは、スポーツ基本法の第</a:t>
            </a:r>
            <a:r>
              <a:rPr kumimoji="1" lang="en-US" altLang="ja-JP" dirty="0"/>
              <a:t>1</a:t>
            </a:r>
            <a:r>
              <a:rPr kumimoji="1" lang="ja-JP" altLang="en-US" dirty="0"/>
              <a:t>期の基本計画ですが、学校と地域における子供のスポーツの機会の充実について記載されています。</a:t>
            </a:r>
            <a:endParaRPr kumimoji="1" lang="en-US" altLang="ja-JP" dirty="0"/>
          </a:p>
          <a:p>
            <a:r>
              <a:rPr kumimoji="1" lang="ja-JP" altLang="en-US" dirty="0"/>
              <a:t>その要点としては、</a:t>
            </a:r>
          </a:p>
          <a:p>
            <a:r>
              <a:rPr kumimoji="1" lang="ja-JP" altLang="en-US" dirty="0"/>
              <a:t>▼国及び地方公共団体は、学校の体育に関する活動を安心して行うことができるよう、（途中省略）・・・安全性の向上や事故防止等についての教員等の研修の充実を図る。</a:t>
            </a:r>
          </a:p>
          <a:p>
            <a:r>
              <a:rPr kumimoji="1" lang="ja-JP" altLang="en-US" dirty="0"/>
              <a:t>▼その際、マウスガードの着用の効果等の普及啓発を図ることも考えられる。</a:t>
            </a:r>
          </a:p>
        </p:txBody>
      </p:sp>
      <p:sp>
        <p:nvSpPr>
          <p:cNvPr id="4" name="スライド番号プレースホルダー 3"/>
          <p:cNvSpPr>
            <a:spLocks noGrp="1"/>
          </p:cNvSpPr>
          <p:nvPr>
            <p:ph type="sldNum" sz="quarter" idx="5"/>
          </p:nvPr>
        </p:nvSpPr>
        <p:spPr/>
        <p:txBody>
          <a:bodyPr/>
          <a:lstStyle/>
          <a:p>
            <a:fld id="{E2290D68-E25D-48FD-AB8F-A641A208D8FC}" type="slidenum">
              <a:rPr kumimoji="1" lang="ja-JP" altLang="en-US" smtClean="0"/>
              <a:pPr/>
              <a:t>11</a:t>
            </a:fld>
            <a:endParaRPr kumimoji="1" lang="ja-JP" altLang="en-US"/>
          </a:p>
        </p:txBody>
      </p:sp>
    </p:spTree>
    <p:extLst>
      <p:ext uri="{BB962C8B-B14F-4D97-AF65-F5344CB8AC3E}">
        <p14:creationId xmlns:p14="http://schemas.microsoft.com/office/powerpoint/2010/main" val="274053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▼学校で保有しているスポーツ用具の定期的な点検・適切な保管管理に関する啓発を図る。</a:t>
            </a:r>
          </a:p>
          <a:p>
            <a:r>
              <a:rPr kumimoji="1" lang="ja-JP" altLang="en-US" dirty="0"/>
              <a:t>▼日本スポーツ振興センターは、学校管理下における災害事例について、医学・歯学等の専門家と連携しつつ、調査・分析を行い、学校関係者等に情報提供を行う。</a:t>
            </a:r>
          </a:p>
          <a:p>
            <a:r>
              <a:rPr kumimoji="1" lang="ja-JP" altLang="en-US" dirty="0"/>
              <a:t>以上のようなことが、記述されています。</a:t>
            </a:r>
          </a:p>
        </p:txBody>
      </p:sp>
      <p:sp>
        <p:nvSpPr>
          <p:cNvPr id="4" name="スライド番号プレースホルダー 3"/>
          <p:cNvSpPr>
            <a:spLocks noGrp="1"/>
          </p:cNvSpPr>
          <p:nvPr>
            <p:ph type="sldNum" sz="quarter" idx="5"/>
          </p:nvPr>
        </p:nvSpPr>
        <p:spPr/>
        <p:txBody>
          <a:bodyPr/>
          <a:lstStyle/>
          <a:p>
            <a:fld id="{E2290D68-E25D-48FD-AB8F-A641A208D8FC}" type="slidenum">
              <a:rPr kumimoji="1" lang="ja-JP" altLang="en-US" smtClean="0"/>
              <a:pPr/>
              <a:t>12</a:t>
            </a:fld>
            <a:endParaRPr kumimoji="1" lang="ja-JP" altLang="en-US"/>
          </a:p>
        </p:txBody>
      </p:sp>
    </p:spTree>
    <p:extLst>
      <p:ext uri="{BB962C8B-B14F-4D97-AF65-F5344CB8AC3E}">
        <p14:creationId xmlns:p14="http://schemas.microsoft.com/office/powerpoint/2010/main" val="3534797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では、学校関係者は、学校安全に関してどのようなことを、求められているでしょうか？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13</a:t>
            </a:fld>
            <a:endParaRPr kumimoji="1" lang="ja-JP" altLang="en-US"/>
          </a:p>
        </p:txBody>
      </p:sp>
    </p:spTree>
    <p:extLst>
      <p:ext uri="{BB962C8B-B14F-4D97-AF65-F5344CB8AC3E}">
        <p14:creationId xmlns:p14="http://schemas.microsoft.com/office/powerpoint/2010/main" val="443540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体育やスポーツでの歯・口のけがを防ぐためには、日ごろからの管理と指導が大切です。</a:t>
            </a:r>
            <a:endParaRPr lang="en-US" altLang="ja-JP" dirty="0"/>
          </a:p>
          <a:p>
            <a:r>
              <a:rPr kumimoji="1" lang="ja-JP" altLang="en-US" dirty="0"/>
              <a:t>　例えば、指導者や先生の重要な仕事として、「健康観察」があります。</a:t>
            </a:r>
            <a:endParaRPr kumimoji="1" lang="en-US" altLang="ja-JP" dirty="0"/>
          </a:p>
          <a:p>
            <a:r>
              <a:rPr lang="ja-JP" altLang="en-US" dirty="0"/>
              <a:t>　具体的には、</a:t>
            </a:r>
            <a:endParaRPr kumimoji="1" lang="en-US" altLang="ja-JP" dirty="0"/>
          </a:p>
          <a:p>
            <a:r>
              <a:rPr lang="ja-JP" altLang="en-US" dirty="0"/>
              <a:t>　①　学級担任、教科担当による朝、授業時の健康状態の把握</a:t>
            </a:r>
            <a:endParaRPr lang="en-US" altLang="ja-JP" dirty="0"/>
          </a:p>
          <a:p>
            <a:r>
              <a:rPr lang="ja-JP" altLang="en-US" dirty="0"/>
              <a:t>　②　体育・保健体育科の先生や運動部の顧問や指導者よる運動開始前、運動中、運動後の異常の発見</a:t>
            </a:r>
            <a:endParaRPr lang="en-US" altLang="ja-JP" dirty="0"/>
          </a:p>
          <a:p>
            <a:r>
              <a:rPr lang="ja-JP" altLang="en-US" dirty="0"/>
              <a:t>　③　健康観察結果の共有と適切で素早い対応</a:t>
            </a:r>
            <a:endParaRPr lang="en-US" altLang="ja-JP" dirty="0"/>
          </a:p>
          <a:p>
            <a:r>
              <a:rPr lang="ja-JP" altLang="en-US" dirty="0"/>
              <a:t>　　などがあります。</a:t>
            </a:r>
            <a:endParaRPr lang="en-US" altLang="ja-JP" dirty="0"/>
          </a:p>
          <a:p>
            <a:r>
              <a:rPr lang="ja-JP" altLang="en-US" dirty="0"/>
              <a:t>その他にも、日ごろから</a:t>
            </a:r>
            <a:r>
              <a:rPr kumimoji="1" lang="ja-JP" altLang="en-US" dirty="0"/>
              <a:t>指導者や先生と</a:t>
            </a:r>
            <a:r>
              <a:rPr lang="ja-JP" altLang="en-US" dirty="0"/>
              <a:t>保護者が連携して、食事、運動、休養・睡眠のとれた生活の実践と敏捷性や調整能力などの基礎的な体力づくりに努めることも大切な役割です。</a:t>
            </a:r>
            <a:endParaRPr lang="en-US" altLang="ja-JP" dirty="0"/>
          </a:p>
          <a:p>
            <a:r>
              <a:rPr lang="ja-JP" altLang="en-US" dirty="0"/>
              <a:t>　</a:t>
            </a:r>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14</a:t>
            </a:fld>
            <a:endParaRPr kumimoji="1" lang="ja-JP" altLang="en-US"/>
          </a:p>
        </p:txBody>
      </p:sp>
    </p:spTree>
    <p:extLst>
      <p:ext uri="{BB962C8B-B14F-4D97-AF65-F5344CB8AC3E}">
        <p14:creationId xmlns:p14="http://schemas.microsoft.com/office/powerpoint/2010/main" val="2584188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n-ea"/>
                <a:ea typeface="+mn-ea"/>
              </a:rPr>
              <a:t>また、学校での指導者や先生の役割として重要なのが「環境の管理」です。</a:t>
            </a:r>
            <a:endParaRPr kumimoji="1" lang="en-US" altLang="ja-JP" sz="1200" dirty="0">
              <a:latin typeface="+mn-ea"/>
              <a:ea typeface="+mn-ea"/>
            </a:endParaRPr>
          </a:p>
          <a:p>
            <a:r>
              <a:rPr lang="ja-JP" altLang="en-US" sz="1200" dirty="0">
                <a:latin typeface="+mn-ea"/>
                <a:ea typeface="+mn-ea"/>
              </a:rPr>
              <a:t>学校では、教職員が役割を分担して、安全点検を実施し、不良個所の改善などを行います。</a:t>
            </a:r>
            <a:endParaRPr kumimoji="1" lang="en-US" altLang="ja-JP" sz="1200" dirty="0">
              <a:latin typeface="+mn-ea"/>
              <a:ea typeface="+mn-ea"/>
            </a:endParaRPr>
          </a:p>
          <a:p>
            <a:r>
              <a:rPr kumimoji="1" lang="ja-JP" altLang="en-US" sz="1200" dirty="0">
                <a:latin typeface="+mn-ea"/>
                <a:ea typeface="+mn-ea"/>
              </a:rPr>
              <a:t>例えば、</a:t>
            </a:r>
            <a:endParaRPr kumimoji="1" lang="en-US" altLang="ja-JP" sz="1200" dirty="0">
              <a:latin typeface="+mn-ea"/>
              <a:ea typeface="+mn-ea"/>
            </a:endParaRPr>
          </a:p>
          <a:p>
            <a:r>
              <a:rPr lang="ja-JP" altLang="en-US" sz="1200" dirty="0">
                <a:latin typeface="+mn-ea"/>
                <a:ea typeface="+mn-ea"/>
              </a:rPr>
              <a:t>①　</a:t>
            </a:r>
            <a:r>
              <a:rPr lang="ja-JP" altLang="en-US" sz="1200" spc="83" dirty="0">
                <a:latin typeface="+mn-ea"/>
                <a:ea typeface="+mn-ea"/>
                <a:cs typeface="Adobe Clean Han"/>
              </a:rPr>
              <a:t>施設</a:t>
            </a:r>
            <a:r>
              <a:rPr lang="en-US" altLang="ja-JP" sz="1200" spc="83" dirty="0">
                <a:latin typeface="+mn-ea"/>
                <a:ea typeface="+mn-ea"/>
                <a:cs typeface="Adobe Clean Han"/>
              </a:rPr>
              <a:t>•</a:t>
            </a:r>
            <a:r>
              <a:rPr lang="ja-JP" altLang="en-US" sz="1200" spc="83" dirty="0">
                <a:latin typeface="+mn-ea"/>
                <a:ea typeface="+mn-ea"/>
                <a:cs typeface="Adobe Clean Han"/>
              </a:rPr>
              <a:t>設備や用具、教</a:t>
            </a:r>
            <a:r>
              <a:rPr lang="ja-JP" altLang="en-US" sz="1200" spc="37" dirty="0">
                <a:latin typeface="+mn-ea"/>
                <a:ea typeface="+mn-ea"/>
                <a:cs typeface="Adobe Clean Han"/>
              </a:rPr>
              <a:t>室や運動場などの安全</a:t>
            </a:r>
            <a:r>
              <a:rPr lang="ja-JP" altLang="en-US" sz="1200" spc="-46" dirty="0">
                <a:latin typeface="+mn-ea"/>
                <a:ea typeface="+mn-ea"/>
                <a:cs typeface="Adobe Clean Han"/>
              </a:rPr>
              <a:t>点検を行い、環境を安全に</a:t>
            </a:r>
            <a:r>
              <a:rPr lang="ja-JP" altLang="en-US" sz="1200" spc="-93" dirty="0">
                <a:latin typeface="+mn-ea"/>
                <a:ea typeface="+mn-ea"/>
                <a:cs typeface="Adobe Clean Han"/>
              </a:rPr>
              <a:t>整えます。</a:t>
            </a:r>
            <a:endParaRPr lang="en-US" altLang="ja-JP" sz="1200" spc="-93" dirty="0">
              <a:latin typeface="+mn-ea"/>
              <a:ea typeface="+mn-ea"/>
              <a:cs typeface="Adobe Clean Han"/>
            </a:endParaRPr>
          </a:p>
          <a:p>
            <a:r>
              <a:rPr lang="ja-JP" altLang="en-US" sz="1200" spc="-93" dirty="0">
                <a:latin typeface="+mn-ea"/>
                <a:ea typeface="+mn-ea"/>
              </a:rPr>
              <a:t>　左のイラストは、防球にネットに穴、真ん中の滑り台には腐食や破損、右の鉄棒では衝突や落下などの危険があり、改善する必要があります。</a:t>
            </a:r>
            <a:endParaRPr lang="en-US" altLang="ja-JP" sz="1200" spc="0" dirty="0">
              <a:latin typeface="+mn-ea"/>
              <a:ea typeface="+mn-ea"/>
              <a:cs typeface="+mn-cs"/>
            </a:endParaRPr>
          </a:p>
          <a:p>
            <a:r>
              <a:rPr lang="ja-JP" altLang="en-US" sz="1200" spc="42" dirty="0">
                <a:latin typeface="+mn-ea"/>
                <a:ea typeface="+mn-ea"/>
                <a:cs typeface="Adobe Clean Han"/>
              </a:rPr>
              <a:t>②　運動部活動では、活動場所の広さ、運動</a:t>
            </a:r>
            <a:r>
              <a:rPr lang="ja-JP" altLang="en-US" sz="1200" spc="28" dirty="0">
                <a:latin typeface="+mn-ea"/>
                <a:ea typeface="+mn-ea"/>
                <a:cs typeface="Adobe Clean Han"/>
              </a:rPr>
              <a:t>種目・内容の組み合わせなどに応じた安全対策が必要です。</a:t>
            </a:r>
            <a:endParaRPr lang="ja-JP" altLang="en-US" sz="1200" dirty="0">
              <a:latin typeface="+mn-ea"/>
              <a:ea typeface="+mn-ea"/>
            </a:endParaRPr>
          </a:p>
          <a:p>
            <a:r>
              <a:rPr lang="ja-JP" altLang="en-US" sz="1200" dirty="0">
                <a:latin typeface="+mn-ea"/>
                <a:ea typeface="+mn-ea"/>
              </a:rPr>
              <a:t>もちろん、環境の管理だけでなく、危険が予測される行動の回避</a:t>
            </a:r>
            <a:r>
              <a:rPr lang="en-US" altLang="ja-JP" sz="1200" dirty="0">
                <a:latin typeface="+mn-ea"/>
                <a:ea typeface="+mn-ea"/>
              </a:rPr>
              <a:t>(</a:t>
            </a:r>
            <a:r>
              <a:rPr lang="ja-JP" altLang="en-US" sz="1200" dirty="0">
                <a:latin typeface="+mn-ea"/>
                <a:ea typeface="+mn-ea"/>
              </a:rPr>
              <a:t>禁止）などの指導も併せて行います。</a:t>
            </a:r>
            <a:endParaRPr kumimoji="1" lang="ja-JP" altLang="en-US" sz="1200" dirty="0">
              <a:latin typeface="+mn-ea"/>
              <a:ea typeface="+mn-ea"/>
            </a:endParaRPr>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15</a:t>
            </a:fld>
            <a:endParaRPr kumimoji="1" lang="ja-JP" altLang="en-US"/>
          </a:p>
        </p:txBody>
      </p:sp>
    </p:spTree>
    <p:extLst>
      <p:ext uri="{BB962C8B-B14F-4D97-AF65-F5344CB8AC3E}">
        <p14:creationId xmlns:p14="http://schemas.microsoft.com/office/powerpoint/2010/main" val="2363889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40147" y="3374680"/>
            <a:ext cx="8211410" cy="2470486"/>
          </a:xfrm>
        </p:spPr>
        <p:txBody>
          <a:bodyPr/>
          <a:lstStyle/>
          <a:p>
            <a:r>
              <a:rPr lang="ja-JP" altLang="en-US" dirty="0"/>
              <a:t>危険が予測される行動の回避</a:t>
            </a:r>
            <a:r>
              <a:rPr lang="en-US" altLang="ja-JP" dirty="0"/>
              <a:t>(</a:t>
            </a:r>
            <a:r>
              <a:rPr lang="ja-JP" altLang="en-US" dirty="0"/>
              <a:t>禁止）を目指して、</a:t>
            </a:r>
            <a:r>
              <a:rPr kumimoji="1" lang="ja-JP" altLang="en-US" dirty="0"/>
              <a:t>学校での指導者や先生の役割として重要なのが</a:t>
            </a:r>
            <a:r>
              <a:rPr lang="ja-JP" altLang="en-US" dirty="0"/>
              <a:t>「安全教育」です。</a:t>
            </a:r>
            <a:endParaRPr lang="en-US" altLang="ja-JP" dirty="0"/>
          </a:p>
          <a:p>
            <a:r>
              <a:rPr lang="ja-JP" altLang="en-US" dirty="0"/>
              <a:t>「安全教育」は、体育・保健体育科など各教科 や総合的な学習の時間等の特性を生かし、それぞれの担当者が基礎的・基本的な理解や探求などを進めます。　</a:t>
            </a:r>
            <a:endParaRPr lang="en-US" altLang="ja-JP" dirty="0"/>
          </a:p>
          <a:p>
            <a:r>
              <a:rPr kumimoji="1" lang="ja-JP" altLang="en-US" dirty="0"/>
              <a:t>また、学級・ホームルーム担任や養護教諭等が、学校行事や学級活動などの特別活動や日常生活で継続的な安全指導を行います。</a:t>
            </a:r>
            <a:endParaRPr kumimoji="1" lang="en-US" altLang="ja-JP" dirty="0"/>
          </a:p>
          <a:p>
            <a:r>
              <a:rPr kumimoji="1" lang="ja-JP" altLang="en-US" dirty="0"/>
              <a:t>いずれの場合も、学校医、学校歯科医、学校薬剤師などの専門家の協力を得て行うことで効果を高めることができます。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16</a:t>
            </a:fld>
            <a:endParaRPr kumimoji="1" lang="ja-JP" altLang="en-US"/>
          </a:p>
        </p:txBody>
      </p:sp>
    </p:spTree>
    <p:extLst>
      <p:ext uri="{BB962C8B-B14F-4D97-AF65-F5344CB8AC3E}">
        <p14:creationId xmlns:p14="http://schemas.microsoft.com/office/powerpoint/2010/main" val="1807988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mn-ea"/>
                <a:ea typeface="+mn-ea"/>
              </a:rPr>
              <a:t>事故やけがを防ぐためには、事前に「危険」を予測し、回避することが大切です。危険には、現在目に見える形で表れている顕在危険（けんざいきけん）と時間の経過や環境の変化などにより現れるであろう潜在危険（せんざいきけん）があります。</a:t>
            </a:r>
            <a:endParaRPr lang="en-US" altLang="ja-JP" sz="1200" dirty="0">
              <a:latin typeface="+mn-ea"/>
              <a:ea typeface="+mn-ea"/>
            </a:endParaRPr>
          </a:p>
          <a:p>
            <a:r>
              <a:rPr lang="ja-JP" altLang="en-US" sz="1200" spc="-28" dirty="0">
                <a:latin typeface="+mn-ea"/>
                <a:ea typeface="+mn-ea"/>
                <a:cs typeface="Adobe Clean Han"/>
              </a:rPr>
              <a:t>事故の事例や「ヒヤリハット</a:t>
            </a:r>
            <a:r>
              <a:rPr lang="ja-JP" altLang="en-US" sz="1200" spc="-46" dirty="0">
                <a:latin typeface="+mn-ea"/>
                <a:ea typeface="+mn-ea"/>
                <a:cs typeface="Adobe Clean Han"/>
              </a:rPr>
              <a:t>」した場合などを</a:t>
            </a:r>
            <a:r>
              <a:rPr lang="ja-JP" altLang="en-US" sz="1200" spc="42" dirty="0">
                <a:latin typeface="+mn-ea"/>
                <a:ea typeface="+mn-ea"/>
                <a:cs typeface="Adobe Clean Han"/>
              </a:rPr>
              <a:t>題材に、危険予測</a:t>
            </a:r>
            <a:r>
              <a:rPr lang="en-US" altLang="ja-JP" sz="1200" spc="269" dirty="0">
                <a:latin typeface="+mn-ea"/>
                <a:ea typeface="+mn-ea"/>
                <a:cs typeface="Adobe Clean Han"/>
              </a:rPr>
              <a:t>•</a:t>
            </a:r>
            <a:r>
              <a:rPr lang="ja-JP" altLang="en-US" sz="1200" spc="269" dirty="0">
                <a:latin typeface="+mn-ea"/>
                <a:ea typeface="+mn-ea"/>
                <a:cs typeface="Adobe Clean Han"/>
              </a:rPr>
              <a:t>回</a:t>
            </a:r>
            <a:r>
              <a:rPr lang="ja-JP" altLang="en-US" sz="1200" spc="-83" dirty="0">
                <a:latin typeface="+mn-ea"/>
                <a:ea typeface="+mn-ea"/>
                <a:cs typeface="Adobe Clean Han"/>
              </a:rPr>
              <a:t>避の学習を行うことが有効と言われています。</a:t>
            </a:r>
            <a:endParaRPr lang="en-US" altLang="ja-JP" sz="1200" spc="-83" dirty="0">
              <a:latin typeface="+mn-ea"/>
              <a:ea typeface="+mn-ea"/>
              <a:cs typeface="Adobe Clean Han"/>
            </a:endParaRPr>
          </a:p>
          <a:p>
            <a:r>
              <a:rPr lang="ja-JP" altLang="en-US" sz="1200" spc="-83" dirty="0">
                <a:latin typeface="+mn-ea"/>
                <a:ea typeface="+mn-ea"/>
              </a:rPr>
              <a:t>また、</a:t>
            </a:r>
            <a:r>
              <a:rPr lang="ja-JP" altLang="en-US" sz="1200" spc="-56" dirty="0">
                <a:latin typeface="+mn-ea"/>
                <a:ea typeface="+mn-ea"/>
              </a:rPr>
              <a:t>体の接触、ボールやバット、ラケット等の当たることが多い運動では、ヘルメット、マウスガードなど安全（保護）具の使用も検討する必要があります。</a:t>
            </a:r>
          </a:p>
          <a:p>
            <a:r>
              <a:rPr lang="ja-JP" altLang="en-US" sz="1200" dirty="0">
                <a:latin typeface="+mn-ea"/>
                <a:ea typeface="+mn-ea"/>
              </a:rPr>
              <a:t>（参考）過去の事故事例は、、独立行政法人日本スポーツ振興センター（</a:t>
            </a:r>
            <a:r>
              <a:rPr lang="en-US" altLang="ja-JP" sz="1200" dirty="0">
                <a:latin typeface="+mn-ea"/>
                <a:ea typeface="+mn-ea"/>
              </a:rPr>
              <a:t>JSC)『</a:t>
            </a:r>
            <a:r>
              <a:rPr lang="ja-JP" altLang="en-US" sz="1200" dirty="0">
                <a:latin typeface="+mn-ea"/>
                <a:ea typeface="+mn-ea"/>
              </a:rPr>
              <a:t>災害共済給付</a:t>
            </a:r>
            <a:r>
              <a:rPr lang="en-US" altLang="ja-JP" sz="1200" dirty="0">
                <a:latin typeface="+mn-ea"/>
                <a:ea typeface="+mn-ea"/>
              </a:rPr>
              <a:t>Web』</a:t>
            </a:r>
            <a:r>
              <a:rPr lang="ja-JP" altLang="en-US" sz="1200" dirty="0">
                <a:latin typeface="+mn-ea"/>
                <a:ea typeface="+mn-ea"/>
              </a:rPr>
              <a:t>で検索することができます。</a:t>
            </a:r>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17</a:t>
            </a:fld>
            <a:endParaRPr kumimoji="1" lang="ja-JP" altLang="en-US"/>
          </a:p>
        </p:txBody>
      </p:sp>
    </p:spTree>
    <p:extLst>
      <p:ext uri="{BB962C8B-B14F-4D97-AF65-F5344CB8AC3E}">
        <p14:creationId xmlns:p14="http://schemas.microsoft.com/office/powerpoint/2010/main" val="401005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n-ea"/>
                <a:ea typeface="+mn-ea"/>
              </a:rPr>
              <a:t>また、誰かが「けが」をしてしまったら、指導者や先生もちろん、生徒も含めてその場に居合わせた人ができるだけ早く的確に対応する必要があります。</a:t>
            </a:r>
            <a:endParaRPr kumimoji="1" lang="en-US" altLang="ja-JP" sz="1200" dirty="0">
              <a:latin typeface="+mn-ea"/>
              <a:ea typeface="+mn-ea"/>
            </a:endParaRPr>
          </a:p>
          <a:p>
            <a:r>
              <a:rPr kumimoji="1" lang="ja-JP" altLang="en-US" sz="1200" dirty="0">
                <a:latin typeface="+mn-ea"/>
                <a:ea typeface="+mn-ea"/>
              </a:rPr>
              <a:t>学校内では保健室で対応できますが、養護教諭が不在の時</a:t>
            </a:r>
            <a:r>
              <a:rPr lang="ja-JP" altLang="en-US" sz="1200" dirty="0">
                <a:latin typeface="+mn-ea"/>
                <a:ea typeface="+mn-ea"/>
              </a:rPr>
              <a:t>もあります。</a:t>
            </a:r>
            <a:endParaRPr kumimoji="1" lang="en-US" altLang="ja-JP" sz="1200" dirty="0">
              <a:latin typeface="+mn-ea"/>
              <a:ea typeface="+mn-ea"/>
            </a:endParaRPr>
          </a:p>
          <a:p>
            <a:r>
              <a:rPr lang="ja-JP" altLang="en-US" sz="1200" dirty="0">
                <a:latin typeface="+mn-ea"/>
                <a:ea typeface="+mn-ea"/>
              </a:rPr>
              <a:t>例えば、歯・口のけがの場合は、以下のような対応をします。</a:t>
            </a:r>
            <a:endParaRPr kumimoji="1" lang="en-US" altLang="ja-JP" sz="1200" dirty="0">
              <a:latin typeface="+mn-ea"/>
              <a:ea typeface="+mn-ea"/>
            </a:endParaRPr>
          </a:p>
          <a:p>
            <a:r>
              <a:rPr lang="ja-JP" altLang="en-US" sz="1200" spc="28" dirty="0">
                <a:latin typeface="+mn-ea"/>
                <a:ea typeface="+mn-ea"/>
                <a:cs typeface="Adobe Clean Han"/>
              </a:rPr>
              <a:t>①けがをしたところを清</a:t>
            </a:r>
            <a:r>
              <a:rPr lang="ja-JP" altLang="en-US" sz="1200" spc="-56" dirty="0">
                <a:latin typeface="+mn-ea"/>
                <a:ea typeface="+mn-ea"/>
                <a:cs typeface="Adobe Clean Han"/>
              </a:rPr>
              <a:t>潔にし、止血などの応急手当をする。</a:t>
            </a:r>
            <a:endParaRPr lang="en-US" altLang="ja-JP" sz="1200" spc="-56" dirty="0">
              <a:latin typeface="+mn-ea"/>
              <a:ea typeface="+mn-ea"/>
              <a:cs typeface="Adobe Clean Han"/>
            </a:endParaRPr>
          </a:p>
          <a:p>
            <a:r>
              <a:rPr lang="ja-JP" altLang="en-US" sz="1200" spc="-56" dirty="0">
                <a:latin typeface="+mn-ea"/>
                <a:ea typeface="+mn-ea"/>
              </a:rPr>
              <a:t>②抜けたり、欠けたりした歯は拾い、歯牙保存液などに入れて、できるだけ早くかかりつけ歯科医や学校歯科医などに受診する。</a:t>
            </a:r>
            <a:endParaRPr lang="ja-JP" altLang="en-US" sz="1200" dirty="0">
              <a:latin typeface="+mn-ea"/>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18</a:t>
            </a:fld>
            <a:endParaRPr kumimoji="1" lang="ja-JP" altLang="en-US"/>
          </a:p>
        </p:txBody>
      </p:sp>
    </p:spTree>
    <p:extLst>
      <p:ext uri="{BB962C8B-B14F-4D97-AF65-F5344CB8AC3E}">
        <p14:creationId xmlns:p14="http://schemas.microsoft.com/office/powerpoint/2010/main" val="1613473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10396" y="3275637"/>
            <a:ext cx="7396852" cy="2470486"/>
          </a:xfrm>
        </p:spPr>
        <p:txBody>
          <a:bodyPr/>
          <a:lstStyle/>
          <a:p>
            <a:pPr>
              <a:lnSpc>
                <a:spcPct val="100000"/>
              </a:lnSpc>
            </a:pPr>
            <a:r>
              <a:rPr lang="ja-JP" altLang="en-US" sz="1200" dirty="0">
                <a:latin typeface="+mn-ea"/>
                <a:ea typeface="+mn-ea"/>
              </a:rPr>
              <a:t>それでは、学校管理下で障害見舞金を給付した事故はどれぐらい発生しているのでしょうか。</a:t>
            </a:r>
            <a:endParaRPr lang="en-US" altLang="ja-JP" sz="1200" dirty="0">
              <a:latin typeface="+mn-ea"/>
              <a:ea typeface="+mn-ea"/>
            </a:endParaRPr>
          </a:p>
          <a:p>
            <a:pPr>
              <a:lnSpc>
                <a:spcPct val="100000"/>
              </a:lnSpc>
            </a:pPr>
            <a:r>
              <a:rPr lang="ja-JP" altLang="en-US" sz="1200" dirty="0">
                <a:latin typeface="+mn-ea"/>
                <a:ea typeface="+mn-ea"/>
              </a:rPr>
              <a:t>過去</a:t>
            </a:r>
            <a:r>
              <a:rPr lang="en-US" altLang="ja-JP" sz="1200" dirty="0">
                <a:latin typeface="+mn-ea"/>
                <a:ea typeface="+mn-ea"/>
              </a:rPr>
              <a:t>10</a:t>
            </a:r>
            <a:r>
              <a:rPr lang="ja-JP" altLang="en-US" sz="1200" dirty="0">
                <a:latin typeface="+mn-ea"/>
                <a:ea typeface="+mn-ea"/>
              </a:rPr>
              <a:t>年間</a:t>
            </a:r>
            <a:r>
              <a:rPr lang="en-US" altLang="ja-JP" sz="1200" dirty="0">
                <a:latin typeface="+mn-ea"/>
                <a:ea typeface="+mn-ea"/>
              </a:rPr>
              <a:t>(</a:t>
            </a:r>
            <a:r>
              <a:rPr lang="ja-JP" altLang="en-US" sz="1200" dirty="0">
                <a:latin typeface="+mn-ea"/>
                <a:ea typeface="+mn-ea"/>
              </a:rPr>
              <a:t>平成</a:t>
            </a:r>
            <a:r>
              <a:rPr lang="en-US" altLang="ja-JP" sz="1200" dirty="0">
                <a:latin typeface="+mn-ea"/>
                <a:ea typeface="+mn-ea"/>
              </a:rPr>
              <a:t>25</a:t>
            </a:r>
            <a:r>
              <a:rPr lang="ja-JP" altLang="en-US" sz="1200" dirty="0">
                <a:latin typeface="+mn-ea"/>
                <a:ea typeface="+mn-ea"/>
              </a:rPr>
              <a:t>年度～令和</a:t>
            </a:r>
            <a:r>
              <a:rPr lang="en-US" altLang="ja-JP" sz="1200" dirty="0">
                <a:latin typeface="+mn-ea"/>
                <a:ea typeface="+mn-ea"/>
              </a:rPr>
              <a:t>4</a:t>
            </a:r>
            <a:r>
              <a:rPr lang="ja-JP" altLang="en-US" sz="1200" dirty="0">
                <a:latin typeface="+mn-ea"/>
                <a:ea typeface="+mn-ea"/>
              </a:rPr>
              <a:t>年度</a:t>
            </a:r>
            <a:r>
              <a:rPr lang="en-US" altLang="ja-JP" sz="1200" dirty="0">
                <a:latin typeface="+mn-ea"/>
                <a:ea typeface="+mn-ea"/>
              </a:rPr>
              <a:t>)</a:t>
            </a:r>
            <a:r>
              <a:rPr lang="ja-JP" altLang="en-US" sz="1200" dirty="0">
                <a:latin typeface="+mn-ea"/>
                <a:ea typeface="+mn-ea"/>
              </a:rPr>
              <a:t>に発生した体育活動中の障害事故は</a:t>
            </a:r>
            <a:r>
              <a:rPr lang="en-US" altLang="ja-JP" sz="1200" dirty="0">
                <a:latin typeface="+mn-ea"/>
                <a:ea typeface="+mn-ea"/>
              </a:rPr>
              <a:t>1,528</a:t>
            </a:r>
            <a:r>
              <a:rPr lang="ja-JP" altLang="en-US" sz="1200" dirty="0">
                <a:latin typeface="+mn-ea"/>
                <a:ea typeface="+mn-ea"/>
              </a:rPr>
              <a:t>件です。</a:t>
            </a:r>
            <a:endParaRPr lang="en-US" altLang="ja-JP" sz="1200" dirty="0">
              <a:latin typeface="+mn-ea"/>
              <a:ea typeface="+mn-ea"/>
            </a:endParaRPr>
          </a:p>
          <a:p>
            <a:pPr>
              <a:lnSpc>
                <a:spcPct val="100000"/>
              </a:lnSpc>
            </a:pPr>
            <a:r>
              <a:rPr lang="ja-JP" altLang="en-US" sz="1200" dirty="0">
                <a:latin typeface="+mn-ea"/>
                <a:ea typeface="+mn-ea"/>
              </a:rPr>
              <a:t>その中で、歯の障害事故は</a:t>
            </a:r>
            <a:r>
              <a:rPr lang="en-US" altLang="ja-JP" sz="1200" dirty="0">
                <a:latin typeface="+mn-ea"/>
                <a:ea typeface="+mn-ea"/>
              </a:rPr>
              <a:t>322</a:t>
            </a:r>
            <a:r>
              <a:rPr lang="ja-JP" altLang="en-US" sz="1200" dirty="0">
                <a:latin typeface="+mn-ea"/>
                <a:ea typeface="+mn-ea"/>
              </a:rPr>
              <a:t>件（全体の約</a:t>
            </a:r>
            <a:r>
              <a:rPr lang="en-US" altLang="ja-JP" sz="1200" dirty="0">
                <a:latin typeface="+mn-ea"/>
                <a:ea typeface="+mn-ea"/>
              </a:rPr>
              <a:t>21%</a:t>
            </a:r>
            <a:r>
              <a:rPr lang="ja-JP" altLang="en-US" sz="1200" dirty="0">
                <a:latin typeface="+mn-ea"/>
                <a:ea typeface="+mn-ea"/>
              </a:rPr>
              <a:t>）です。眼の障害（</a:t>
            </a:r>
            <a:r>
              <a:rPr lang="en-US" altLang="ja-JP" sz="1200" dirty="0">
                <a:latin typeface="+mn-ea"/>
                <a:ea typeface="+mn-ea"/>
              </a:rPr>
              <a:t>399</a:t>
            </a:r>
            <a:r>
              <a:rPr lang="ja-JP" altLang="en-US" sz="1200" dirty="0">
                <a:latin typeface="+mn-ea"/>
                <a:ea typeface="+mn-ea"/>
              </a:rPr>
              <a:t>件、約</a:t>
            </a:r>
            <a:r>
              <a:rPr lang="en-US" altLang="ja-JP" sz="1200" dirty="0">
                <a:latin typeface="+mn-ea"/>
                <a:ea typeface="+mn-ea"/>
              </a:rPr>
              <a:t>26%</a:t>
            </a:r>
            <a:r>
              <a:rPr lang="ja-JP" altLang="en-US" sz="1200" dirty="0">
                <a:latin typeface="+mn-ea"/>
                <a:ea typeface="+mn-ea"/>
              </a:rPr>
              <a:t>）に次いで多く発生しています。</a:t>
            </a:r>
            <a:endParaRPr lang="en-US" altLang="ja-JP" sz="1200" dirty="0">
              <a:latin typeface="+mn-ea"/>
              <a:ea typeface="+mn-ea"/>
            </a:endParaRPr>
          </a:p>
          <a:p>
            <a:pPr>
              <a:lnSpc>
                <a:spcPct val="100000"/>
              </a:lnSpc>
            </a:pPr>
            <a:r>
              <a:rPr lang="en-US" altLang="ja-JP" sz="1200" dirty="0">
                <a:latin typeface="+mn-ea"/>
                <a:ea typeface="+mn-ea"/>
              </a:rPr>
              <a:t>(</a:t>
            </a:r>
            <a:r>
              <a:rPr lang="ja-JP" altLang="en-US" sz="1200" dirty="0">
                <a:latin typeface="+mn-ea"/>
                <a:ea typeface="+mn-ea"/>
              </a:rPr>
              <a:t>参考）・・・必ずしも触れなくて良い</a:t>
            </a:r>
            <a:endParaRPr lang="en-US" altLang="ja-JP" sz="1200" dirty="0">
              <a:latin typeface="+mn-ea"/>
              <a:ea typeface="+mn-ea"/>
            </a:endParaRPr>
          </a:p>
          <a:p>
            <a:pPr>
              <a:lnSpc>
                <a:spcPct val="100000"/>
              </a:lnSpc>
            </a:pPr>
            <a:r>
              <a:rPr lang="ja-JP" altLang="en-US" sz="1200" dirty="0">
                <a:latin typeface="+mn-ea"/>
                <a:ea typeface="+mn-ea"/>
              </a:rPr>
              <a:t>　①　体育活動中とは、体育・保健体育科の授業、学校行事、運動部活動を言います。</a:t>
            </a:r>
            <a:endParaRPr lang="en-US" altLang="ja-JP" sz="1200" dirty="0">
              <a:latin typeface="+mn-ea"/>
              <a:ea typeface="+mn-ea"/>
            </a:endParaRPr>
          </a:p>
          <a:p>
            <a:pPr>
              <a:lnSpc>
                <a:spcPct val="100000"/>
              </a:lnSpc>
            </a:pPr>
            <a:r>
              <a:rPr lang="ja-JP" altLang="en-US" sz="1200" dirty="0">
                <a:latin typeface="+mn-ea"/>
                <a:ea typeface="+mn-ea"/>
              </a:rPr>
              <a:t>　②　障害見舞金は治ゆ又は症状固定日の翌月</a:t>
            </a:r>
            <a:r>
              <a:rPr lang="en-US" altLang="ja-JP" sz="1200" dirty="0">
                <a:latin typeface="+mn-ea"/>
                <a:ea typeface="+mn-ea"/>
              </a:rPr>
              <a:t>10</a:t>
            </a:r>
            <a:r>
              <a:rPr lang="ja-JP" altLang="en-US" sz="1200" dirty="0">
                <a:latin typeface="+mn-ea"/>
                <a:ea typeface="+mn-ea"/>
              </a:rPr>
              <a:t>日から</a:t>
            </a:r>
            <a:r>
              <a:rPr lang="en-US" altLang="ja-JP" sz="1200" dirty="0">
                <a:latin typeface="+mn-ea"/>
                <a:ea typeface="+mn-ea"/>
              </a:rPr>
              <a:t>2</a:t>
            </a:r>
            <a:r>
              <a:rPr lang="ja-JP" altLang="en-US" sz="1200" dirty="0">
                <a:latin typeface="+mn-ea"/>
                <a:ea typeface="+mn-ea"/>
              </a:rPr>
              <a:t>年間請求することが可能であり、災害発生から治ゆ又は症状固定まで一定期間を要する事例もあることから、近年（令和以降）の事例については、既に災害が発生していても未だ請求されていないものがあるので、この図では減少傾向にありますが、これから請求がある可能性もありますので、必ずしも減少傾向にあるわけではありません。</a:t>
            </a:r>
            <a:endParaRPr lang="en-US" altLang="ja-JP" sz="1200" dirty="0">
              <a:latin typeface="+mn-ea"/>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19</a:t>
            </a:fld>
            <a:endParaRPr kumimoji="1" lang="ja-JP" altLang="en-US"/>
          </a:p>
        </p:txBody>
      </p:sp>
    </p:spTree>
    <p:extLst>
      <p:ext uri="{BB962C8B-B14F-4D97-AF65-F5344CB8AC3E}">
        <p14:creationId xmlns:p14="http://schemas.microsoft.com/office/powerpoint/2010/main" val="49473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それでは、</a:t>
            </a:r>
            <a:r>
              <a:rPr kumimoji="1" lang="ja-JP" altLang="en-US" sz="1200" dirty="0"/>
              <a:t>学校歯科の先生が学校安全に関して、どのように関わっていけば良いのでしょうか？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a:t>
            </a:fld>
            <a:endParaRPr kumimoji="1" lang="ja-JP" altLang="en-US"/>
          </a:p>
        </p:txBody>
      </p:sp>
    </p:spTree>
    <p:extLst>
      <p:ext uri="{BB962C8B-B14F-4D97-AF65-F5344CB8AC3E}">
        <p14:creationId xmlns:p14="http://schemas.microsoft.com/office/powerpoint/2010/main" val="369986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障害事故発生状況をみると</a:t>
            </a:r>
            <a:endParaRPr kumimoji="1" lang="en-US" altLang="ja-JP" dirty="0">
              <a:latin typeface="+mn-ea"/>
              <a:ea typeface="+mn-ea"/>
            </a:endParaRPr>
          </a:p>
          <a:p>
            <a:r>
              <a:rPr lang="ja-JP" altLang="en-US" dirty="0">
                <a:latin typeface="+mn-ea"/>
                <a:ea typeface="+mn-ea"/>
              </a:rPr>
              <a:t>①　野球、サッカー、バスケットボール、ソフトボール、バレーボールなどの球技で多くの事故が発生しています。</a:t>
            </a:r>
            <a:endParaRPr lang="en-US" altLang="ja-JP" dirty="0">
              <a:latin typeface="+mn-ea"/>
              <a:ea typeface="+mn-ea"/>
            </a:endParaRPr>
          </a:p>
          <a:p>
            <a:r>
              <a:rPr lang="ja-JP" altLang="en-US" dirty="0">
                <a:latin typeface="+mn-ea"/>
                <a:ea typeface="+mn-ea"/>
              </a:rPr>
              <a:t>②　他にも、</a:t>
            </a:r>
            <a:r>
              <a:rPr kumimoji="1" lang="ja-JP" altLang="en-US" dirty="0">
                <a:latin typeface="+mn-ea"/>
                <a:ea typeface="+mn-ea"/>
              </a:rPr>
              <a:t>器械体操等、陸上競技を初め、多くの種目で事故が発生しています。</a:t>
            </a:r>
            <a:endParaRPr kumimoji="1" lang="en-US" altLang="ja-JP" dirty="0">
              <a:latin typeface="+mn-ea"/>
              <a:ea typeface="+mn-ea"/>
            </a:endParaRPr>
          </a:p>
          <a:p>
            <a:endParaRPr lang="en-US" altLang="ja-JP" dirty="0">
              <a:latin typeface="+mn-ea"/>
              <a:ea typeface="+mn-ea"/>
            </a:endParaRPr>
          </a:p>
          <a:p>
            <a:r>
              <a:rPr kumimoji="1" lang="ja-JP" altLang="en-US" dirty="0">
                <a:latin typeface="+mn-ea"/>
                <a:ea typeface="+mn-ea"/>
              </a:rPr>
              <a:t>当然ながら、運動部活動の所属者数の違いなどもあり、必ずしも件数が多い種目が危険というわけではありません。</a:t>
            </a:r>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20</a:t>
            </a:fld>
            <a:endParaRPr kumimoji="1" lang="ja-JP" altLang="en-US"/>
          </a:p>
        </p:txBody>
      </p:sp>
    </p:spTree>
    <p:extLst>
      <p:ext uri="{BB962C8B-B14F-4D97-AF65-F5344CB8AC3E}">
        <p14:creationId xmlns:p14="http://schemas.microsoft.com/office/powerpoint/2010/main" val="2161288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それでは、どのような原因で</a:t>
            </a:r>
            <a:r>
              <a:rPr lang="ja-JP" altLang="en-US" dirty="0">
                <a:latin typeface="+mn-ea"/>
                <a:ea typeface="+mn-ea"/>
              </a:rPr>
              <a:t>事故が発生しているのでしょうか。</a:t>
            </a:r>
            <a:endParaRPr lang="en-US" altLang="ja-JP" dirty="0">
              <a:latin typeface="+mn-ea"/>
              <a:ea typeface="+mn-ea"/>
            </a:endParaRPr>
          </a:p>
          <a:p>
            <a:r>
              <a:rPr lang="ja-JP" altLang="en-US" dirty="0">
                <a:latin typeface="+mn-ea"/>
                <a:ea typeface="+mn-ea"/>
              </a:rPr>
              <a:t>図を見てください。これは、原因別の外傷の発生状況を示したものです。</a:t>
            </a:r>
            <a:endParaRPr lang="en-US" altLang="ja-JP" dirty="0">
              <a:latin typeface="+mn-ea"/>
              <a:ea typeface="+mn-ea"/>
            </a:endParaRPr>
          </a:p>
          <a:p>
            <a:r>
              <a:rPr lang="ja-JP" altLang="en-US" dirty="0">
                <a:latin typeface="+mn-ea"/>
                <a:ea typeface="+mn-ea"/>
              </a:rPr>
              <a:t>大きく言うと、ボールやバットなどに当たるけがが圧倒的に多く、他者や施設・設備と接触しての「けが」が次に多くなっています。</a:t>
            </a:r>
            <a:endParaRPr lang="en-US" altLang="ja-JP" dirty="0">
              <a:latin typeface="+mn-ea"/>
              <a:ea typeface="+mn-ea"/>
            </a:endParaRPr>
          </a:p>
          <a:p>
            <a:r>
              <a:rPr lang="ja-JP" altLang="en-US" dirty="0">
                <a:latin typeface="+mn-ea"/>
                <a:ea typeface="+mn-ea"/>
              </a:rPr>
              <a:t>その他にも、種目の特性から、走る・跳ぶ、投げられる、プール飛込などのけがが発生しています。</a:t>
            </a:r>
            <a:endParaRPr lang="en-US" altLang="ja-JP" dirty="0">
              <a:latin typeface="+mn-ea"/>
              <a:ea typeface="+mn-ea"/>
            </a:endParaRPr>
          </a:p>
          <a:p>
            <a:r>
              <a:rPr kumimoji="1" lang="ja-JP" altLang="en-US" dirty="0">
                <a:latin typeface="+mn-ea"/>
                <a:ea typeface="+mn-ea"/>
              </a:rPr>
              <a:t>　</a:t>
            </a:r>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21</a:t>
            </a:fld>
            <a:endParaRPr kumimoji="1" lang="ja-JP" altLang="en-US"/>
          </a:p>
        </p:txBody>
      </p:sp>
    </p:spTree>
    <p:extLst>
      <p:ext uri="{BB962C8B-B14F-4D97-AF65-F5344CB8AC3E}">
        <p14:creationId xmlns:p14="http://schemas.microsoft.com/office/powerpoint/2010/main" val="226773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a:t>
            </a:r>
            <a:r>
              <a:rPr kumimoji="1" lang="ja-JP" altLang="en-US" sz="1200" dirty="0"/>
              <a:t>どのような原因や要因があって、歯の外傷が起こるかを考えてみましょう。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22</a:t>
            </a:fld>
            <a:endParaRPr kumimoji="1" lang="ja-JP" altLang="en-US"/>
          </a:p>
        </p:txBody>
      </p:sp>
    </p:spTree>
    <p:extLst>
      <p:ext uri="{BB962C8B-B14F-4D97-AF65-F5344CB8AC3E}">
        <p14:creationId xmlns:p14="http://schemas.microsoft.com/office/powerpoint/2010/main" val="3346035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小学生では、転倒による事故が一番多く、物に衝突や人に衝突が多いことがわかっています。</a:t>
            </a:r>
          </a:p>
          <a:p>
            <a:r>
              <a:rPr kumimoji="1" lang="ja-JP" altLang="en-US" dirty="0"/>
              <a:t>事故は、体育やクラブ活動時よりも休憩時間中に多く発生しています。</a:t>
            </a:r>
          </a:p>
          <a:p>
            <a:r>
              <a:rPr kumimoji="1" lang="ja-JP" altLang="en-US" dirty="0"/>
              <a:t>そのため、休憩時間時の遊び場所のルール化や、道具のきちんとした「片付け」なども予防に有効となります。</a:t>
            </a:r>
          </a:p>
          <a:p>
            <a:r>
              <a:rPr kumimoji="1" lang="ja-JP" altLang="en-US" dirty="0"/>
              <a:t>更には、「廊下や階段を走らない」などの、「安全な行動」の指導・習慣化が重要となります。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23</a:t>
            </a:fld>
            <a:endParaRPr kumimoji="1" lang="ja-JP" altLang="en-US"/>
          </a:p>
        </p:txBody>
      </p:sp>
    </p:spTree>
    <p:extLst>
      <p:ext uri="{BB962C8B-B14F-4D97-AF65-F5344CB8AC3E}">
        <p14:creationId xmlns:p14="http://schemas.microsoft.com/office/powerpoint/2010/main" val="205377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D40A8-8278-4EF0-A48B-8F93E0122278}" type="slidenum">
              <a:rPr lang="en-US" altLang="ja-JP">
                <a:solidFill>
                  <a:srgbClr val="000000"/>
                </a:solidFill>
              </a:rPr>
              <a:pPr/>
              <a:t>24</a:t>
            </a:fld>
            <a:endParaRPr lang="en-US" altLang="ja-JP">
              <a:solidFill>
                <a:srgbClr val="000000"/>
              </a:solidFill>
            </a:endParaRPr>
          </a:p>
        </p:txBody>
      </p:sp>
      <p:sp>
        <p:nvSpPr>
          <p:cNvPr id="427010" name="Rectangle 2"/>
          <p:cNvSpPr>
            <a:spLocks noGrp="1" noRot="1" noChangeAspect="1" noChangeArrowheads="1" noTextEdit="1"/>
          </p:cNvSpPr>
          <p:nvPr>
            <p:ph type="sldImg"/>
          </p:nvPr>
        </p:nvSpPr>
        <p:spPr>
          <a:xfrm>
            <a:off x="792163" y="679450"/>
            <a:ext cx="4797425" cy="3394075"/>
          </a:xfrm>
          <a:ln/>
        </p:spPr>
      </p:sp>
      <p:sp>
        <p:nvSpPr>
          <p:cNvPr id="427011" name="Rectangle 3"/>
          <p:cNvSpPr>
            <a:spLocks noGrp="1" noChangeArrowheads="1"/>
          </p:cNvSpPr>
          <p:nvPr>
            <p:ph type="body" idx="1"/>
          </p:nvPr>
        </p:nvSpPr>
        <p:spPr>
          <a:xfrm>
            <a:off x="1002625" y="4358481"/>
            <a:ext cx="8015050" cy="2712467"/>
          </a:xfrm>
        </p:spPr>
        <p:txBody>
          <a:bodyPr/>
          <a:lstStyle/>
          <a:p>
            <a:pPr defTabSz="846826">
              <a:defRPr/>
            </a:pPr>
            <a:r>
              <a:rPr lang="ja-JP" altLang="en-US" dirty="0"/>
              <a:t>これは、小学生低学年に対する、危険を予測回避するための学習例です。</a:t>
            </a:r>
            <a:endParaRPr lang="en-US" altLang="ja-JP" dirty="0"/>
          </a:p>
          <a:p>
            <a:pPr defTabSz="846826">
              <a:defRPr/>
            </a:pPr>
            <a:r>
              <a:rPr lang="ja-JP" altLang="en-US" dirty="0"/>
              <a:t>学校の中の危険なところを探してみましょう！　「危険なところ」はいくつあるでしょうか</a:t>
            </a:r>
            <a:r>
              <a:rPr lang="en-US" altLang="ja-JP" dirty="0"/>
              <a:t>?</a:t>
            </a:r>
            <a:endParaRPr lang="ja-JP" altLang="ja-JP" dirty="0"/>
          </a:p>
          <a:p>
            <a:r>
              <a:rPr lang="ja-JP" altLang="en-US"/>
              <a:t>答え：　</a:t>
            </a:r>
            <a:r>
              <a:rPr lang="en-US" altLang="ja-JP"/>
              <a:t>1. </a:t>
            </a:r>
            <a:r>
              <a:rPr lang="ja-JP" altLang="en-US"/>
              <a:t>階段を駆け降りる　</a:t>
            </a:r>
            <a:r>
              <a:rPr lang="en-US" altLang="ja-JP"/>
              <a:t>2. </a:t>
            </a:r>
            <a:r>
              <a:rPr lang="ja-JP" altLang="en-US"/>
              <a:t>廊下に水がこぼれている　</a:t>
            </a:r>
            <a:r>
              <a:rPr lang="en-US" altLang="ja-JP"/>
              <a:t>3</a:t>
            </a:r>
            <a:r>
              <a:rPr lang="ja-JP" altLang="en-US"/>
              <a:t>．ポケットに手を入れてよそ見をしている　</a:t>
            </a:r>
            <a:r>
              <a:rPr lang="en-US" altLang="ja-JP"/>
              <a:t>4. </a:t>
            </a:r>
            <a:r>
              <a:rPr lang="ja-JP" altLang="en-US"/>
              <a:t>廊下を走っている　　</a:t>
            </a:r>
            <a:r>
              <a:rPr lang="en-US" altLang="ja-JP"/>
              <a:t>5</a:t>
            </a:r>
            <a:r>
              <a:rPr lang="ja-JP" altLang="en-US"/>
              <a:t>．危険な鬼ごっこをしている　</a:t>
            </a:r>
            <a:r>
              <a:rPr lang="en-US" altLang="ja-JP"/>
              <a:t>6. </a:t>
            </a:r>
            <a:r>
              <a:rPr lang="ja-JP" altLang="en-US"/>
              <a:t>せまいところで悪ふざけをしている　　</a:t>
            </a:r>
            <a:r>
              <a:rPr lang="en-US" altLang="ja-JP"/>
              <a:t>7. </a:t>
            </a:r>
            <a:r>
              <a:rPr lang="ja-JP" altLang="en-US"/>
              <a:t>スコップを片付けない　　</a:t>
            </a:r>
            <a:r>
              <a:rPr lang="en-US" altLang="ja-JP"/>
              <a:t>8. </a:t>
            </a:r>
            <a:r>
              <a:rPr lang="ja-JP" altLang="en-US"/>
              <a:t>鉄棒の近くでボール遊びをしている </a:t>
            </a:r>
            <a:endParaRPr lang="ja-JP" altLang="en-US" dirty="0"/>
          </a:p>
        </p:txBody>
      </p:sp>
    </p:spTree>
    <p:extLst>
      <p:ext uri="{BB962C8B-B14F-4D97-AF65-F5344CB8AC3E}">
        <p14:creationId xmlns:p14="http://schemas.microsoft.com/office/powerpoint/2010/main" val="3969128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次に、中学生・高校生における危険を予測・回避するためには、どうすれば良いのか考えてみましょう。</a:t>
            </a:r>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25</a:t>
            </a:fld>
            <a:endParaRPr kumimoji="1" lang="ja-JP" altLang="en-US"/>
          </a:p>
        </p:txBody>
      </p:sp>
    </p:spTree>
    <p:extLst>
      <p:ext uri="{BB962C8B-B14F-4D97-AF65-F5344CB8AC3E}">
        <p14:creationId xmlns:p14="http://schemas.microsoft.com/office/powerpoint/2010/main" val="669348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中学生でも、転倒による事故が一番多く、物に衝突や人に衝突が多いことがわかっています。</a:t>
            </a:r>
          </a:p>
          <a:p>
            <a:r>
              <a:rPr kumimoji="1" lang="ja-JP" altLang="en-US" dirty="0"/>
              <a:t>事故は、体育やクラブ活動時と休憩時間中がほぼ同率です。</a:t>
            </a:r>
          </a:p>
          <a:p>
            <a:r>
              <a:rPr kumimoji="1" lang="ja-JP" altLang="en-US" dirty="0"/>
              <a:t>そのため、休憩時間時の遊び場所のルール化や、道具のきちんとした「片付け」なども予防に有効となります。</a:t>
            </a:r>
          </a:p>
          <a:p>
            <a:r>
              <a:rPr kumimoji="1" lang="ja-JP" altLang="en-US" dirty="0"/>
              <a:t>更には、「廊下や階段を走らない」などの、「安全な行動」の指導・習慣化が重要となります。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26</a:t>
            </a:fld>
            <a:endParaRPr kumimoji="1" lang="ja-JP" altLang="en-US"/>
          </a:p>
        </p:txBody>
      </p:sp>
    </p:spTree>
    <p:extLst>
      <p:ext uri="{BB962C8B-B14F-4D97-AF65-F5344CB8AC3E}">
        <p14:creationId xmlns:p14="http://schemas.microsoft.com/office/powerpoint/2010/main" val="3935586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中学校においての外傷の特徴は、学校の校舎内部で発生する「けんか」等の生活安全関連事故と課外指導でのクラブ活動等での運動中の事故が半々になってくることです。</a:t>
            </a:r>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游ゴシック" panose="02110004020202020204"/>
                <a:ea typeface="游ゴシック" panose="020B0400000000000000" pitchFamily="50" charset="-128"/>
              </a:rPr>
              <a:t>歯の骨植も完成してきますので、外傷によって破折することが多くなります。</a:t>
            </a:r>
            <a:endParaRPr lang="en-US" altLang="ja-JP" dirty="0">
              <a:solidFill>
                <a:prstClr val="black"/>
              </a:solidFill>
              <a:latin typeface="游ゴシック" panose="02110004020202020204"/>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游ゴシック" panose="02110004020202020204"/>
                <a:ea typeface="游ゴシック" panose="020B0400000000000000" pitchFamily="50" charset="-128"/>
              </a:rPr>
              <a:t>回避行動が十分取れないことも多いので破折が大きく、時にいわゆる「歯の神経」に達して歯髄炎を起こします。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27</a:t>
            </a:fld>
            <a:endParaRPr kumimoji="1" lang="ja-JP" altLang="en-US"/>
          </a:p>
        </p:txBody>
      </p:sp>
    </p:spTree>
    <p:extLst>
      <p:ext uri="{BB962C8B-B14F-4D97-AF65-F5344CB8AC3E}">
        <p14:creationId xmlns:p14="http://schemas.microsoft.com/office/powerpoint/2010/main" val="4277173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kumimoji="1" lang="ja-JP" altLang="en-US" dirty="0">
                <a:latin typeface="+mn-ea"/>
                <a:ea typeface="+mn-ea"/>
              </a:rPr>
              <a:t>対策としては、ここに記載の通り、</a:t>
            </a:r>
            <a:endParaRPr kumimoji="1" lang="en-US" altLang="ja-JP" dirty="0">
              <a:latin typeface="+mn-ea"/>
              <a:ea typeface="+mn-ea"/>
            </a:endParaRPr>
          </a:p>
          <a:p>
            <a:pPr marL="38100" marR="0" lvl="0" indent="0" defTabSz="914400" eaLnBrk="1" fontAlgn="auto" latinLnBrk="0" hangingPunct="1">
              <a:lnSpc>
                <a:spcPct val="100000"/>
              </a:lnSpc>
              <a:spcBef>
                <a:spcPts val="470"/>
              </a:spcBef>
              <a:spcAft>
                <a:spcPts val="0"/>
              </a:spcAft>
              <a:buClrTx/>
              <a:buSzTx/>
              <a:buFontTx/>
              <a:buNone/>
              <a:tabLst/>
              <a:defRPr/>
            </a:pPr>
            <a:r>
              <a:rPr kumimoji="0" lang="ja-JP" altLang="en-US" b="0" i="0" u="none" strike="noStrike" kern="0" cap="none" spc="-85" normalizeH="0" baseline="0" noProof="0" dirty="0">
                <a:ln>
                  <a:noFill/>
                </a:ln>
                <a:effectLst/>
                <a:uLnTx/>
                <a:uFillTx/>
                <a:latin typeface="+mn-ea"/>
                <a:ea typeface="+mn-ea"/>
                <a:cs typeface="PMingLiU"/>
              </a:rPr>
              <a:t>１．「歯や口は大事だ</a:t>
            </a:r>
            <a:r>
              <a:rPr kumimoji="0" lang="ja-JP" altLang="en-US" sz="1200" b="0" i="0" u="none" strike="noStrike" kern="0" cap="none" spc="-85" normalizeH="0" baseline="0" noProof="0" dirty="0">
                <a:ln>
                  <a:noFill/>
                </a:ln>
                <a:effectLst/>
                <a:uLnTx/>
                <a:uFillTx/>
                <a:latin typeface="+mn-ea"/>
                <a:ea typeface="+mn-ea"/>
                <a:cs typeface="PMingLiU"/>
              </a:rPr>
              <a:t>」という意識の向上</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660"/>
              </a:spcBef>
              <a:spcAft>
                <a:spcPts val="0"/>
              </a:spcAft>
              <a:buClr>
                <a:srgbClr val="00A1E4"/>
              </a:buClr>
              <a:buSzPct val="75000"/>
              <a:tabLst>
                <a:tab pos="189865" algn="l"/>
              </a:tabLst>
              <a:defRPr/>
            </a:pPr>
            <a:r>
              <a:rPr kumimoji="0" lang="ja-JP" altLang="en-US" sz="1200" b="0" i="0" u="none" strike="noStrike" kern="0" cap="none" spc="-45" normalizeH="0" baseline="0" noProof="0" dirty="0">
                <a:ln>
                  <a:noFill/>
                </a:ln>
                <a:effectLst/>
                <a:uLnTx/>
                <a:uFillTx/>
                <a:latin typeface="+mn-ea"/>
                <a:ea typeface="+mn-ea"/>
                <a:cs typeface="PMingLiU"/>
              </a:rPr>
              <a:t>２．安全な行動、落ち着いた生活態度を</a:t>
            </a:r>
            <a:r>
              <a:rPr kumimoji="0" lang="ja-JP" altLang="en-US" sz="1200" b="0" i="0" u="none" strike="noStrike" kern="0" cap="none" spc="-35" normalizeH="0" baseline="0" noProof="0" dirty="0">
                <a:ln>
                  <a:noFill/>
                </a:ln>
                <a:effectLst/>
                <a:uLnTx/>
                <a:uFillTx/>
                <a:latin typeface="+mn-ea"/>
                <a:ea typeface="+mn-ea"/>
                <a:cs typeface="PMingLiU"/>
              </a:rPr>
              <a:t>育成</a:t>
            </a:r>
          </a:p>
          <a:p>
            <a:pPr marL="38100" marR="0" lvl="0" defTabSz="914400" eaLnBrk="1" fontAlgn="auto" latinLnBrk="0" hangingPunct="1">
              <a:lnSpc>
                <a:spcPct val="100000"/>
              </a:lnSpc>
              <a:spcBef>
                <a:spcPts val="660"/>
              </a:spcBef>
              <a:spcAft>
                <a:spcPts val="0"/>
              </a:spcAft>
              <a:buClr>
                <a:srgbClr val="00A1E4"/>
              </a:buClr>
              <a:buSzPct val="75000"/>
              <a:tabLst>
                <a:tab pos="189865" algn="l"/>
              </a:tabLst>
              <a:defRPr/>
            </a:pPr>
            <a:r>
              <a:rPr kumimoji="0" lang="ja-JP" altLang="en-US" sz="1200" b="0" i="0" u="none" strike="noStrike" kern="0" cap="none" spc="-75" normalizeH="0" baseline="0" noProof="0" dirty="0">
                <a:ln>
                  <a:noFill/>
                </a:ln>
                <a:effectLst/>
                <a:uLnTx/>
                <a:uFillTx/>
                <a:latin typeface="+mn-ea"/>
                <a:ea typeface="+mn-ea"/>
                <a:cs typeface="PMingLiU"/>
              </a:rPr>
              <a:t>３．好ましい</a:t>
            </a:r>
            <a:r>
              <a:rPr kumimoji="0" lang="ja-JP" altLang="en-US" b="0" i="0" u="none" strike="noStrike" kern="0" cap="none" spc="-75" normalizeH="0" baseline="0" noProof="0" dirty="0">
                <a:ln>
                  <a:noFill/>
                </a:ln>
                <a:effectLst/>
                <a:uLnTx/>
                <a:uFillTx/>
                <a:latin typeface="+mn-ea"/>
                <a:ea typeface="+mn-ea"/>
                <a:cs typeface="PMingLiU"/>
              </a:rPr>
              <a:t>人間関係づくり</a:t>
            </a:r>
            <a:r>
              <a:rPr kumimoji="0" lang="ja-JP" altLang="en-US" sz="1200" b="0" i="0" u="none" strike="noStrike" kern="0" cap="none" spc="-75" normalizeH="0" baseline="0" noProof="0" dirty="0">
                <a:ln>
                  <a:noFill/>
                </a:ln>
                <a:effectLst/>
                <a:uLnTx/>
                <a:uFillTx/>
                <a:latin typeface="+mn-ea"/>
                <a:ea typeface="+mn-ea"/>
                <a:cs typeface="PMingLiU"/>
              </a:rPr>
              <a:t>を支援</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655"/>
              </a:spcBef>
              <a:spcAft>
                <a:spcPts val="0"/>
              </a:spcAft>
              <a:buClr>
                <a:srgbClr val="00A1E4"/>
              </a:buClr>
              <a:buSzPct val="75000"/>
              <a:tabLst>
                <a:tab pos="189865" algn="l"/>
              </a:tabLst>
              <a:defRPr/>
            </a:pPr>
            <a:r>
              <a:rPr kumimoji="0" lang="ja-JP" altLang="en-US" sz="1200" b="0" i="0" u="none" strike="noStrike" kern="0" cap="none" spc="-25" normalizeH="0" baseline="0" noProof="0" dirty="0">
                <a:ln>
                  <a:noFill/>
                </a:ln>
                <a:effectLst/>
                <a:uLnTx/>
                <a:uFillTx/>
                <a:latin typeface="+mn-ea"/>
                <a:ea typeface="+mn-ea"/>
                <a:cs typeface="PMingLiU"/>
              </a:rPr>
              <a:t>４．全校指導体制を確立</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660"/>
              </a:spcBef>
              <a:spcAft>
                <a:spcPts val="0"/>
              </a:spcAft>
              <a:buClr>
                <a:srgbClr val="00A1E4"/>
              </a:buClr>
              <a:buSzPct val="75000"/>
              <a:tabLst>
                <a:tab pos="189865" algn="l"/>
              </a:tabLst>
              <a:defRPr/>
            </a:pPr>
            <a:r>
              <a:rPr kumimoji="0" lang="ja-JP" altLang="en-US" sz="1200" kern="0" spc="-40" dirty="0">
                <a:latin typeface="+mn-ea"/>
                <a:ea typeface="+mn-ea"/>
                <a:cs typeface="PMingLiU"/>
              </a:rPr>
              <a:t>５．</a:t>
            </a:r>
            <a:r>
              <a:rPr kumimoji="0" lang="ja-JP" altLang="en-US" sz="1200" b="0" i="0" u="none" strike="noStrike" kern="0" cap="none" spc="-40" normalizeH="0" baseline="0" noProof="0" dirty="0">
                <a:ln>
                  <a:noFill/>
                </a:ln>
                <a:effectLst/>
                <a:uLnTx/>
                <a:uFillTx/>
                <a:latin typeface="+mn-ea"/>
                <a:ea typeface="+mn-ea"/>
                <a:cs typeface="PMingLiU"/>
              </a:rPr>
              <a:t>施設・設備の安全管理を徹底</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660"/>
              </a:spcBef>
              <a:spcAft>
                <a:spcPts val="0"/>
              </a:spcAft>
              <a:buClr>
                <a:srgbClr val="00A1E4"/>
              </a:buClr>
              <a:buSzPct val="75000"/>
              <a:tabLst>
                <a:tab pos="189865" algn="l"/>
              </a:tabLst>
              <a:defRPr/>
            </a:pPr>
            <a:r>
              <a:rPr kumimoji="0" lang="ja-JP" altLang="en-US" sz="1200" b="0" i="0" u="none" strike="noStrike" kern="0" cap="none" spc="-50" normalizeH="0" baseline="0" noProof="0" dirty="0">
                <a:ln>
                  <a:noFill/>
                </a:ln>
                <a:effectLst/>
                <a:uLnTx/>
                <a:uFillTx/>
                <a:latin typeface="+mn-ea"/>
                <a:ea typeface="+mn-ea"/>
                <a:cs typeface="PMingLiU"/>
              </a:rPr>
              <a:t>６．安全な</a:t>
            </a:r>
            <a:r>
              <a:rPr kumimoji="0" lang="ja-JP" altLang="en-US" b="0" i="0" u="none" strike="noStrike" kern="0" cap="none" spc="-50" normalizeH="0" baseline="0" noProof="0" dirty="0">
                <a:ln>
                  <a:noFill/>
                </a:ln>
                <a:effectLst/>
                <a:uLnTx/>
                <a:uFillTx/>
                <a:latin typeface="+mn-ea"/>
                <a:ea typeface="+mn-ea"/>
                <a:cs typeface="PMingLiU"/>
              </a:rPr>
              <a:t>自転車の乗り方</a:t>
            </a:r>
            <a:r>
              <a:rPr kumimoji="0" lang="ja-JP" altLang="en-US" sz="1200" b="0" i="0" u="none" strike="noStrike" kern="0" cap="none" spc="-50" normalizeH="0" baseline="0" noProof="0" dirty="0">
                <a:ln>
                  <a:noFill/>
                </a:ln>
                <a:effectLst/>
                <a:uLnTx/>
                <a:uFillTx/>
                <a:latin typeface="+mn-ea"/>
                <a:ea typeface="+mn-ea"/>
                <a:cs typeface="PMingLiU"/>
              </a:rPr>
              <a:t>を指導</a:t>
            </a:r>
            <a:endParaRPr kumimoji="0" lang="en-US" altLang="ja-JP" sz="1200" b="0" i="0" u="none" strike="noStrike" kern="0" cap="none" spc="-5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660"/>
              </a:spcBef>
              <a:spcAft>
                <a:spcPts val="0"/>
              </a:spcAft>
              <a:buClr>
                <a:srgbClr val="00A1E4"/>
              </a:buClr>
              <a:buSzPct val="75000"/>
              <a:tabLst>
                <a:tab pos="189865" algn="l"/>
              </a:tabLst>
              <a:defRPr/>
            </a:pPr>
            <a:r>
              <a:rPr kumimoji="0" lang="ja-JP" altLang="en-US" sz="1200" kern="0" spc="-50" dirty="0">
                <a:latin typeface="+mn-ea"/>
                <a:ea typeface="+mn-ea"/>
                <a:cs typeface="PMingLiU"/>
              </a:rPr>
              <a:t>が中心となります。</a:t>
            </a:r>
            <a:endParaRPr kumimoji="0" lang="ja-JP" altLang="en-US" sz="1200" b="0" i="0" u="none" strike="noStrike" kern="0" cap="none" spc="0" normalizeH="0" baseline="0" noProof="0" dirty="0">
              <a:ln>
                <a:noFill/>
              </a:ln>
              <a:effectLst/>
              <a:uLnTx/>
              <a:uFillTx/>
              <a:latin typeface="+mn-ea"/>
              <a:ea typeface="+mn-ea"/>
              <a:cs typeface="PMingLiU"/>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28</a:t>
            </a:fld>
            <a:endParaRPr kumimoji="1" lang="ja-JP" altLang="en-US"/>
          </a:p>
        </p:txBody>
      </p:sp>
    </p:spTree>
    <p:extLst>
      <p:ext uri="{BB962C8B-B14F-4D97-AF65-F5344CB8AC3E}">
        <p14:creationId xmlns:p14="http://schemas.microsoft.com/office/powerpoint/2010/main" val="2901141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また、運動・スポーツ実施時の対応としては、ここに記載の通り、</a:t>
            </a:r>
            <a:endParaRPr lang="en-US" altLang="ja-JP" dirty="0"/>
          </a:p>
          <a:p>
            <a:r>
              <a:rPr lang="ja-JP" altLang="en-US" sz="1200" spc="-50" dirty="0">
                <a:latin typeface="+mj-ea"/>
                <a:ea typeface="+mj-ea"/>
                <a:cs typeface="PMingLiU"/>
              </a:rPr>
              <a:t>１．情緒の安定</a:t>
            </a:r>
            <a:r>
              <a:rPr lang="ja-JP" altLang="en-US" sz="1100" spc="-50" dirty="0">
                <a:latin typeface="+mj-ea"/>
                <a:ea typeface="+mj-ea"/>
                <a:cs typeface="PMingLiU"/>
              </a:rPr>
              <a:t>と</a:t>
            </a:r>
            <a:r>
              <a:rPr lang="ja-JP" altLang="en-US" sz="1200" spc="-50" dirty="0">
                <a:latin typeface="+mj-ea"/>
                <a:ea typeface="+mj-ea"/>
                <a:cs typeface="PMingLiU"/>
              </a:rPr>
              <a:t>自己を統制</a:t>
            </a:r>
            <a:r>
              <a:rPr lang="ja-JP" altLang="en-US" sz="1100" spc="-50" dirty="0">
                <a:latin typeface="+mj-ea"/>
                <a:ea typeface="+mj-ea"/>
                <a:cs typeface="PMingLiU"/>
              </a:rPr>
              <a:t>する力を</a:t>
            </a:r>
            <a:r>
              <a:rPr lang="ja-JP" altLang="en-US" sz="1100" spc="-35" dirty="0">
                <a:latin typeface="+mj-ea"/>
                <a:ea typeface="+mj-ea"/>
                <a:cs typeface="PMingLiU"/>
              </a:rPr>
              <a:t>育成</a:t>
            </a:r>
            <a:endParaRPr lang="en-US" altLang="ja-JP" sz="1100" spc="-35" dirty="0">
              <a:latin typeface="+mj-ea"/>
              <a:ea typeface="+mj-ea"/>
              <a:cs typeface="PMingLiU"/>
            </a:endParaRPr>
          </a:p>
          <a:p>
            <a:r>
              <a:rPr lang="ja-JP" altLang="en-US" sz="1200" spc="-80" dirty="0">
                <a:latin typeface="+mj-ea"/>
                <a:ea typeface="+mj-ea"/>
                <a:cs typeface="PMingLiU"/>
              </a:rPr>
              <a:t>２．正しい知識の習得と</a:t>
            </a:r>
            <a:r>
              <a:rPr lang="ja-JP" altLang="en-US" spc="-80" dirty="0">
                <a:latin typeface="+mj-ea"/>
                <a:ea typeface="+mj-ea"/>
                <a:cs typeface="PMingLiU"/>
              </a:rPr>
              <a:t>フェアプレー精神</a:t>
            </a:r>
            <a:r>
              <a:rPr lang="ja-JP" altLang="en-US" sz="1200" spc="-35" dirty="0">
                <a:latin typeface="+mj-ea"/>
                <a:ea typeface="+mj-ea"/>
                <a:cs typeface="PMingLiU"/>
              </a:rPr>
              <a:t>を徹底</a:t>
            </a:r>
            <a:endParaRPr lang="en-US" altLang="ja-JP" sz="1200" spc="-35" dirty="0">
              <a:latin typeface="+mj-ea"/>
              <a:ea typeface="+mj-ea"/>
              <a:cs typeface="PMingLiU"/>
            </a:endParaRPr>
          </a:p>
          <a:p>
            <a:r>
              <a:rPr lang="ja-JP" altLang="en-US" sz="1200" spc="-45" dirty="0">
                <a:latin typeface="+mj-ea"/>
                <a:ea typeface="+mj-ea"/>
                <a:cs typeface="PMingLiU"/>
              </a:rPr>
              <a:t>３．基礎的な体力の向上と正しい技術の</a:t>
            </a:r>
            <a:r>
              <a:rPr lang="ja-JP" altLang="en-US" sz="1200" spc="-30" dirty="0">
                <a:latin typeface="+mj-ea"/>
                <a:ea typeface="+mj-ea"/>
                <a:cs typeface="PMingLiU"/>
              </a:rPr>
              <a:t>習得</a:t>
            </a:r>
            <a:endParaRPr lang="en-US" altLang="ja-JP" sz="1200" spc="-30" dirty="0">
              <a:latin typeface="+mj-ea"/>
              <a:ea typeface="+mj-ea"/>
              <a:cs typeface="PMingLiU"/>
            </a:endParaRPr>
          </a:p>
          <a:p>
            <a:r>
              <a:rPr lang="ja-JP" altLang="en-US" sz="1200" spc="-50" dirty="0">
                <a:latin typeface="+mj-ea"/>
                <a:ea typeface="+mj-ea"/>
                <a:cs typeface="PMingLiU"/>
              </a:rPr>
              <a:t>４．施設・設備と用具の安全を確保</a:t>
            </a:r>
            <a:endParaRPr lang="en-US" altLang="ja-JP" sz="1200" spc="-50" dirty="0">
              <a:latin typeface="+mj-ea"/>
              <a:ea typeface="+mj-ea"/>
              <a:cs typeface="PMingLiU"/>
            </a:endParaRPr>
          </a:p>
          <a:p>
            <a:r>
              <a:rPr lang="ja-JP" altLang="en-US" sz="1200" spc="-50" dirty="0">
                <a:latin typeface="+mj-ea"/>
                <a:ea typeface="+mj-ea"/>
                <a:cs typeface="PMingLiU"/>
              </a:rPr>
              <a:t>５．顧問教師の指導と管理</a:t>
            </a:r>
            <a:r>
              <a:rPr lang="ja-JP" altLang="en-US" sz="1100" spc="-50" dirty="0">
                <a:latin typeface="+mj-ea"/>
                <a:ea typeface="+mj-ea"/>
                <a:cs typeface="PMingLiU"/>
              </a:rPr>
              <a:t>を改善・充実</a:t>
            </a:r>
            <a:endParaRPr lang="ja-JP" altLang="en-US" sz="1100" dirty="0">
              <a:latin typeface="+mj-ea"/>
              <a:ea typeface="+mj-ea"/>
              <a:cs typeface="PMingLiU"/>
            </a:endParaRPr>
          </a:p>
          <a:p>
            <a:r>
              <a:rPr lang="ja-JP" altLang="en-US" sz="1200" dirty="0">
                <a:latin typeface="+mj-ea"/>
                <a:ea typeface="+mj-ea"/>
              </a:rPr>
              <a:t>等が挙げられています。特に、初心者での事故が多いので十分に気を付けましょう。</a:t>
            </a:r>
            <a:endParaRPr kumimoji="1" lang="ja-JP" altLang="en-US" sz="1200" dirty="0">
              <a:latin typeface="+mj-ea"/>
              <a:ea typeface="+mj-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29</a:t>
            </a:fld>
            <a:endParaRPr kumimoji="1" lang="ja-JP" altLang="en-US"/>
          </a:p>
        </p:txBody>
      </p:sp>
    </p:spTree>
    <p:extLst>
      <p:ext uri="{BB962C8B-B14F-4D97-AF65-F5344CB8AC3E}">
        <p14:creationId xmlns:p14="http://schemas.microsoft.com/office/powerpoint/2010/main" val="153603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こちらは、学校安全の領域と構造を示しています。</a:t>
            </a:r>
            <a:endParaRPr kumimoji="1" lang="en-US" altLang="ja-JP" dirty="0"/>
          </a:p>
          <a:p>
            <a:r>
              <a:rPr kumimoji="1" lang="ja-JP" altLang="en-US" dirty="0"/>
              <a:t>学校安全は、安全教育・安全管理・組織活動からなり、安全教育では、教職員や子供たちに「安全学習や安全指導」を行います。</a:t>
            </a:r>
            <a:endParaRPr kumimoji="1" lang="en-US" altLang="ja-JP" dirty="0"/>
          </a:p>
          <a:p>
            <a:r>
              <a:rPr kumimoji="1" lang="ja-JP" altLang="en-US" dirty="0"/>
              <a:t>安全管理では、「対人管理」「対物管理」があり、それぞれの管理を行うことで、事故を未然に防ぐことにつながります。</a:t>
            </a:r>
            <a:endParaRPr kumimoji="1" lang="en-US" altLang="ja-JP" dirty="0"/>
          </a:p>
          <a:p>
            <a:r>
              <a:rPr kumimoji="1" lang="ja-JP" altLang="en-US" dirty="0"/>
              <a:t>対人管理では、心身の安全や生活の安全などを推進し、対物管理では、学校環境の安全を推進します。</a:t>
            </a:r>
            <a:endParaRPr kumimoji="1" lang="en-US" altLang="ja-JP" dirty="0"/>
          </a:p>
          <a:p>
            <a:r>
              <a:rPr kumimoji="1" lang="ja-JP" altLang="en-US" dirty="0"/>
              <a:t>また、組織活動では、家庭や地域社会との連携を図ることで、通学路などでの事故の防止など、子供たちの安全確保を図ります。</a:t>
            </a:r>
            <a:endParaRPr kumimoji="1" lang="en-US" altLang="ja-JP" dirty="0"/>
          </a:p>
          <a:p>
            <a:r>
              <a:rPr kumimoji="1" lang="ja-JP" altLang="en-US" dirty="0"/>
              <a:t>このような様々な場面で、「歯・口のけが」の予防などに関わっていく必要があります。</a:t>
            </a:r>
          </a:p>
        </p:txBody>
      </p:sp>
      <p:sp>
        <p:nvSpPr>
          <p:cNvPr id="4" name="スライド番号プレースホルダー 3"/>
          <p:cNvSpPr>
            <a:spLocks noGrp="1"/>
          </p:cNvSpPr>
          <p:nvPr>
            <p:ph type="sldNum" sz="quarter" idx="5"/>
          </p:nvPr>
        </p:nvSpPr>
        <p:spPr/>
        <p:txBody>
          <a:bodyPr/>
          <a:lstStyle/>
          <a:p>
            <a:fld id="{E2290D68-E25D-48FD-AB8F-A641A208D8FC}" type="slidenum">
              <a:rPr kumimoji="1" lang="ja-JP" altLang="en-US" smtClean="0"/>
              <a:pPr/>
              <a:t>3</a:t>
            </a:fld>
            <a:endParaRPr kumimoji="1" lang="ja-JP" altLang="en-US"/>
          </a:p>
        </p:txBody>
      </p:sp>
    </p:spTree>
    <p:extLst>
      <p:ext uri="{BB962C8B-B14F-4D97-AF65-F5344CB8AC3E}">
        <p14:creationId xmlns:p14="http://schemas.microsoft.com/office/powerpoint/2010/main" val="223564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高等学校においての外傷の特徴は、学校の校舎内部で発生する「けんか」等の生活安全関連事故よりも、課外指導でのクラブ活動等での運動中の事故が圧倒的に多くなってくることです。</a:t>
            </a:r>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歯の骨植も完成してきますので、外傷によって破折することが多くなります。身体も大きくなり、接触するエネルギーも大きくなりますから、歯の破折が大きく、いわゆる「歯の神経」に達して歯髄炎を起こ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30</a:t>
            </a:fld>
            <a:endParaRPr kumimoji="1" lang="ja-JP" altLang="en-US"/>
          </a:p>
        </p:txBody>
      </p:sp>
    </p:spTree>
    <p:extLst>
      <p:ext uri="{BB962C8B-B14F-4D97-AF65-F5344CB8AC3E}">
        <p14:creationId xmlns:p14="http://schemas.microsoft.com/office/powerpoint/2010/main" val="897764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対策としては、ここに記載の通りです。交通安全の重要性は言うに及びませんが、体育・スポーツ関連を含めて、以下のことを重要視しましょう。</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38100" marR="0" lvl="0" defTabSz="914400" eaLnBrk="1" fontAlgn="auto" latinLnBrk="0" hangingPunct="1">
              <a:lnSpc>
                <a:spcPct val="100000"/>
              </a:lnSpc>
              <a:spcBef>
                <a:spcPts val="825"/>
              </a:spcBef>
              <a:spcAft>
                <a:spcPts val="0"/>
              </a:spcAft>
              <a:buClr>
                <a:srgbClr val="00A1E4"/>
              </a:buClr>
              <a:buSzPct val="75000"/>
              <a:tabLst>
                <a:tab pos="189865" algn="l"/>
              </a:tabLst>
              <a:defRPr/>
            </a:pPr>
            <a:r>
              <a:rPr kumimoji="0" lang="ja-JP" altLang="en-US" sz="1200" b="0" i="0" u="none" strike="noStrike" kern="0" cap="none" spc="-10" normalizeH="0" baseline="0" noProof="0" dirty="0">
                <a:ln>
                  <a:noFill/>
                </a:ln>
                <a:effectLst/>
                <a:uLnTx/>
                <a:uFillTx/>
                <a:latin typeface="+mn-ea"/>
                <a:ea typeface="+mn-ea"/>
                <a:cs typeface="PMingLiU"/>
              </a:rPr>
              <a:t>１．交通法規遵守の徹底</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730"/>
              </a:spcBef>
              <a:spcAft>
                <a:spcPts val="0"/>
              </a:spcAft>
              <a:buClr>
                <a:srgbClr val="00A1E4"/>
              </a:buClr>
              <a:buSzPct val="75000"/>
              <a:tabLst>
                <a:tab pos="189865" algn="l"/>
              </a:tabLst>
              <a:defRPr/>
            </a:pPr>
            <a:r>
              <a:rPr kumimoji="0" lang="ja-JP" altLang="en-US" sz="1200" b="0" i="0" u="none" strike="noStrike" kern="0" cap="none" spc="-10" normalizeH="0" baseline="0" noProof="0" dirty="0">
                <a:ln>
                  <a:noFill/>
                </a:ln>
                <a:effectLst/>
                <a:uLnTx/>
                <a:uFillTx/>
                <a:latin typeface="+mn-ea"/>
                <a:ea typeface="+mn-ea"/>
                <a:cs typeface="PMingLiU"/>
              </a:rPr>
              <a:t>２．交通安全教育の充実</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730"/>
              </a:spcBef>
              <a:spcAft>
                <a:spcPts val="0"/>
              </a:spcAft>
              <a:buClr>
                <a:srgbClr val="00A1E4"/>
              </a:buClr>
              <a:buSzPct val="75000"/>
              <a:tabLst>
                <a:tab pos="186690" algn="l"/>
              </a:tabLst>
              <a:defRPr/>
            </a:pPr>
            <a:r>
              <a:rPr kumimoji="0" lang="ja-JP" altLang="en-US" sz="1200" b="0" i="0" u="none" strike="noStrike" kern="0" cap="none" spc="-15" normalizeH="0" baseline="0" noProof="0" dirty="0">
                <a:ln>
                  <a:noFill/>
                </a:ln>
                <a:effectLst/>
                <a:uLnTx/>
                <a:uFillTx/>
                <a:latin typeface="+mn-ea"/>
                <a:ea typeface="+mn-ea"/>
                <a:cs typeface="PMingLiU"/>
              </a:rPr>
              <a:t>３．自転車の安全点検の習慣化</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730"/>
              </a:spcBef>
              <a:spcAft>
                <a:spcPts val="0"/>
              </a:spcAft>
              <a:buClr>
                <a:srgbClr val="00A1E4"/>
              </a:buClr>
              <a:buSzPct val="75000"/>
              <a:tabLst>
                <a:tab pos="186690" algn="l"/>
              </a:tabLst>
              <a:defRPr/>
            </a:pPr>
            <a:r>
              <a:rPr kumimoji="0" lang="ja-JP" altLang="en-US" sz="1200" b="0" i="0" u="none" strike="noStrike" kern="0" cap="none" spc="-55" normalizeH="0" baseline="0" noProof="0" dirty="0">
                <a:ln>
                  <a:noFill/>
                </a:ln>
                <a:effectLst/>
                <a:uLnTx/>
                <a:uFillTx/>
                <a:latin typeface="+mn-ea"/>
                <a:ea typeface="+mn-ea"/>
                <a:cs typeface="PMingLiU"/>
              </a:rPr>
              <a:t>４．スポーツにおけるルールの理解と</a:t>
            </a:r>
            <a:r>
              <a:rPr kumimoji="0" lang="ja-JP" altLang="en-US" sz="1200" b="0" i="0" u="none" strike="noStrike" kern="0" cap="none" spc="-70" normalizeH="0" baseline="0" noProof="0" dirty="0">
                <a:ln>
                  <a:noFill/>
                </a:ln>
                <a:effectLst/>
                <a:uLnTx/>
                <a:uFillTx/>
                <a:latin typeface="+mn-ea"/>
                <a:ea typeface="+mn-ea"/>
                <a:cs typeface="PMingLiU"/>
              </a:rPr>
              <a:t>フェアプレー精神の徹底</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730"/>
              </a:spcBef>
              <a:spcAft>
                <a:spcPts val="0"/>
              </a:spcAft>
              <a:buClr>
                <a:srgbClr val="00A1E4"/>
              </a:buClr>
              <a:buSzPct val="75000"/>
              <a:tabLst>
                <a:tab pos="189865" algn="l"/>
              </a:tabLst>
              <a:defRPr/>
            </a:pPr>
            <a:r>
              <a:rPr kumimoji="0" lang="ja-JP" altLang="en-US" sz="1200" b="0" i="0" u="none" strike="noStrike" kern="0" cap="none" spc="-50" normalizeH="0" baseline="0" noProof="0" dirty="0">
                <a:ln>
                  <a:noFill/>
                </a:ln>
                <a:effectLst/>
                <a:uLnTx/>
                <a:uFillTx/>
                <a:latin typeface="+mn-ea"/>
                <a:ea typeface="+mn-ea"/>
                <a:cs typeface="PMingLiU"/>
              </a:rPr>
              <a:t>５．運動施設・設備・用具の点検と管理</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730"/>
              </a:spcBef>
              <a:spcAft>
                <a:spcPts val="0"/>
              </a:spcAft>
              <a:buClr>
                <a:srgbClr val="00A1E4"/>
              </a:buClr>
              <a:buSzPct val="75000"/>
              <a:tabLst>
                <a:tab pos="189865" algn="l"/>
              </a:tabLst>
              <a:defRPr/>
            </a:pPr>
            <a:r>
              <a:rPr kumimoji="0" lang="ja-JP" altLang="en-US" sz="1200" b="0" i="0" u="none" strike="noStrike" kern="0" cap="none" spc="-15" normalizeH="0" baseline="0" noProof="0" dirty="0">
                <a:ln>
                  <a:noFill/>
                </a:ln>
                <a:effectLst/>
                <a:uLnTx/>
                <a:uFillTx/>
                <a:latin typeface="+mn-ea"/>
                <a:ea typeface="+mn-ea"/>
                <a:cs typeface="PMingLiU"/>
              </a:rPr>
              <a:t>６．けが防止の具体的対策</a:t>
            </a:r>
            <a:r>
              <a:rPr kumimoji="0" lang="ja-JP" altLang="en-US" sz="1200" b="0" i="0" u="none" strike="noStrike" kern="0" cap="none" spc="-20" normalizeH="0" baseline="0" noProof="0" dirty="0">
                <a:ln>
                  <a:noFill/>
                </a:ln>
                <a:effectLst/>
                <a:uLnTx/>
                <a:uFillTx/>
                <a:latin typeface="+mn-ea"/>
                <a:ea typeface="+mn-ea"/>
                <a:cs typeface="PMingLiU"/>
              </a:rPr>
              <a:t>（</a:t>
            </a:r>
            <a:r>
              <a:rPr kumimoji="0" lang="ja-JP" altLang="en-US" sz="1200" b="0" i="0" u="none" strike="noStrike" kern="0" cap="none" spc="-105" normalizeH="0" baseline="0" noProof="0" dirty="0">
                <a:ln>
                  <a:noFill/>
                </a:ln>
                <a:effectLst/>
                <a:uLnTx/>
                <a:uFillTx/>
                <a:latin typeface="+mn-ea"/>
                <a:ea typeface="+mn-ea"/>
                <a:cs typeface="PMingLiU"/>
              </a:rPr>
              <a:t>マウスガードなど</a:t>
            </a:r>
            <a:r>
              <a:rPr kumimoji="0" lang="ja-JP" altLang="en-US" sz="1200" b="0" i="0" u="none" strike="noStrike" kern="0" cap="none" spc="-50" normalizeH="0" baseline="0" noProof="0" dirty="0">
                <a:ln>
                  <a:noFill/>
                </a:ln>
                <a:effectLst/>
                <a:uLnTx/>
                <a:uFillTx/>
                <a:latin typeface="+mn-ea"/>
                <a:ea typeface="+mn-ea"/>
                <a:cs typeface="PMingLiU"/>
              </a:rPr>
              <a:t>）</a:t>
            </a:r>
            <a:endParaRPr kumimoji="0" lang="ja-JP" altLang="en-US" sz="1200" b="0" i="0" u="none" strike="noStrike" kern="0" cap="none" spc="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730"/>
              </a:spcBef>
              <a:spcAft>
                <a:spcPts val="0"/>
              </a:spcAft>
              <a:buClr>
                <a:srgbClr val="00A1E4"/>
              </a:buClr>
              <a:buSzPct val="75000"/>
              <a:tabLst>
                <a:tab pos="189865" algn="l"/>
              </a:tabLst>
              <a:defRPr/>
            </a:pPr>
            <a:r>
              <a:rPr kumimoji="0" lang="ja-JP" altLang="en-US" sz="1200" b="0" i="0" u="none" strike="noStrike" kern="0" cap="none" spc="-10" normalizeH="0" baseline="0" noProof="0" dirty="0">
                <a:ln>
                  <a:noFill/>
                </a:ln>
                <a:effectLst/>
                <a:uLnTx/>
                <a:uFillTx/>
                <a:latin typeface="+mn-ea"/>
                <a:ea typeface="+mn-ea"/>
                <a:cs typeface="PMingLiU"/>
              </a:rPr>
              <a:t>７．危険回避能力の向上</a:t>
            </a:r>
            <a:endParaRPr kumimoji="0" lang="en-US" altLang="ja-JP" sz="1200" b="0" i="0" u="none" strike="noStrike" kern="0" cap="none" spc="-10" normalizeH="0" baseline="0" noProof="0" dirty="0">
              <a:ln>
                <a:noFill/>
              </a:ln>
              <a:effectLst/>
              <a:uLnTx/>
              <a:uFillTx/>
              <a:latin typeface="+mn-ea"/>
              <a:ea typeface="+mn-ea"/>
              <a:cs typeface="PMingLiU"/>
            </a:endParaRPr>
          </a:p>
          <a:p>
            <a:pPr marL="38100" marR="0" lvl="0" defTabSz="914400" eaLnBrk="1" fontAlgn="auto" latinLnBrk="0" hangingPunct="1">
              <a:lnSpc>
                <a:spcPct val="100000"/>
              </a:lnSpc>
              <a:spcBef>
                <a:spcPts val="730"/>
              </a:spcBef>
              <a:spcAft>
                <a:spcPts val="0"/>
              </a:spcAft>
              <a:buClr>
                <a:srgbClr val="00A1E4"/>
              </a:buClr>
              <a:buSzPct val="75000"/>
              <a:tabLst>
                <a:tab pos="189865" algn="l"/>
              </a:tabLst>
              <a:defRPr/>
            </a:pPr>
            <a:r>
              <a:rPr kumimoji="0" lang="ja-JP" altLang="en-US" sz="1200" b="0" i="0" u="none" strike="noStrike" kern="0" cap="none" spc="0" normalizeH="0" baseline="0" noProof="0" dirty="0">
                <a:ln>
                  <a:noFill/>
                </a:ln>
                <a:effectLst/>
                <a:uLnTx/>
                <a:uFillTx/>
                <a:latin typeface="+mn-ea"/>
                <a:ea typeface="+mn-ea"/>
                <a:cs typeface="PMingLiU"/>
              </a:rPr>
              <a:t>ルールを守ること、フェアプレーの精神を保つことは基本です。また、安全具としてのマウスガードの装着も勧めましょう。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31</a:t>
            </a:fld>
            <a:endParaRPr kumimoji="1" lang="ja-JP" altLang="en-US"/>
          </a:p>
        </p:txBody>
      </p:sp>
    </p:spTree>
    <p:extLst>
      <p:ext uri="{BB962C8B-B14F-4D97-AF65-F5344CB8AC3E}">
        <p14:creationId xmlns:p14="http://schemas.microsoft.com/office/powerpoint/2010/main" val="2311488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学校生活ではいろいろな場面で「歯のけが」が起こっています。</a:t>
            </a:r>
            <a:endParaRPr kumimoji="1" lang="en-US" altLang="ja-JP" dirty="0"/>
          </a:p>
          <a:p>
            <a:r>
              <a:rPr kumimoji="1" lang="ja-JP" altLang="en-US" dirty="0"/>
              <a:t>右の表をご覧ください。</a:t>
            </a:r>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32</a:t>
            </a:fld>
            <a:endParaRPr kumimoji="1" lang="ja-JP" altLang="en-US"/>
          </a:p>
        </p:txBody>
      </p:sp>
    </p:spTree>
    <p:extLst>
      <p:ext uri="{BB962C8B-B14F-4D97-AF65-F5344CB8AC3E}">
        <p14:creationId xmlns:p14="http://schemas.microsoft.com/office/powerpoint/2010/main" val="1804233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危険を避けるための学習では具体的にはどんなことを考えればよいのでしょうか？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33</a:t>
            </a:fld>
            <a:endParaRPr kumimoji="1" lang="ja-JP" altLang="en-US"/>
          </a:p>
        </p:txBody>
      </p:sp>
    </p:spTree>
    <p:extLst>
      <p:ext uri="{BB962C8B-B14F-4D97-AF65-F5344CB8AC3E}">
        <p14:creationId xmlns:p14="http://schemas.microsoft.com/office/powerpoint/2010/main" val="590529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危険予測学習の最初は、潜在する危険に気付きを持たせるということです。</a:t>
            </a:r>
            <a:endParaRPr kumimoji="1" lang="en-US" altLang="ja-JP" dirty="0"/>
          </a:p>
          <a:p>
            <a:r>
              <a:rPr kumimoji="1" lang="ja-JP" altLang="en-US" dirty="0"/>
              <a:t>このような学習を進めるためには、具体的に、どのような運動・スポーツで、どのような事故が発生しているかという事例を学ぶことが大切になります。</a:t>
            </a:r>
            <a:endParaRPr kumimoji="1" lang="en-US" altLang="ja-JP" dirty="0"/>
          </a:p>
          <a:p>
            <a:r>
              <a:rPr lang="ja-JP" altLang="en-US" dirty="0"/>
              <a:t>この学習によって、潜在的な危険を理解し、回避したり、防御したりすることができるようになります。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34</a:t>
            </a:fld>
            <a:endParaRPr kumimoji="1" lang="ja-JP" altLang="en-US"/>
          </a:p>
        </p:txBody>
      </p:sp>
    </p:spTree>
    <p:extLst>
      <p:ext uri="{BB962C8B-B14F-4D97-AF65-F5344CB8AC3E}">
        <p14:creationId xmlns:p14="http://schemas.microsoft.com/office/powerpoint/2010/main" val="4008930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次に、運動・スポーツの最中においては、「わかっていても避けられない」状況は発生します。特に、球技での</a:t>
            </a:r>
            <a:r>
              <a:rPr lang="ja-JP" altLang="en-US" dirty="0"/>
              <a:t>ボールが当たったり、接触するスポーツで相手と当たったりするようなときです。</a:t>
            </a:r>
            <a:endParaRPr lang="en-US" altLang="ja-JP" dirty="0"/>
          </a:p>
          <a:p>
            <a:r>
              <a:rPr kumimoji="1" lang="ja-JP" altLang="en-US" dirty="0"/>
              <a:t>このような危険に対しては、積極的に防具・安全具を使用するのが大切です。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35</a:t>
            </a:fld>
            <a:endParaRPr kumimoji="1" lang="ja-JP" altLang="en-US"/>
          </a:p>
        </p:txBody>
      </p:sp>
    </p:spTree>
    <p:extLst>
      <p:ext uri="{BB962C8B-B14F-4D97-AF65-F5344CB8AC3E}">
        <p14:creationId xmlns:p14="http://schemas.microsoft.com/office/powerpoint/2010/main" val="4282535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特に、歯や口の外傷予防には、マウスガードの使用が効果的です。</a:t>
            </a:r>
            <a:endParaRPr kumimoji="1" lang="en-US" altLang="ja-JP" dirty="0"/>
          </a:p>
          <a:p>
            <a:r>
              <a:rPr kumimoji="1" lang="ja-JP" altLang="en-US" dirty="0"/>
              <a:t>歯を失うことは生涯にわたって、食べる、話す、体を動かす、表情をつくるなどに影響を及ぼす可能性があります。</a:t>
            </a:r>
            <a:endParaRPr kumimoji="1" lang="en-US" altLang="ja-JP" dirty="0"/>
          </a:p>
          <a:p>
            <a:r>
              <a:rPr kumimoji="1" lang="ja-JP" altLang="en-US" dirty="0"/>
              <a:t>「かかりつけ」の先生や学校歯科医の先生に相談してみてください。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36</a:t>
            </a:fld>
            <a:endParaRPr kumimoji="1" lang="ja-JP" altLang="en-US"/>
          </a:p>
        </p:txBody>
      </p:sp>
    </p:spTree>
    <p:extLst>
      <p:ext uri="{BB962C8B-B14F-4D97-AF65-F5344CB8AC3E}">
        <p14:creationId xmlns:p14="http://schemas.microsoft.com/office/powerpoint/2010/main" val="3341303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事例</a:t>
            </a:r>
            <a:r>
              <a:rPr kumimoji="1" lang="en-US" altLang="ja-JP" dirty="0"/>
              <a:t>1</a:t>
            </a:r>
          </a:p>
          <a:p>
            <a:r>
              <a:rPr kumimoji="1" lang="ja-JP" altLang="en-US" dirty="0"/>
              <a:t>概要：小学６年生が、バスケットボールでシュートした際、勢いあまって体育館の壁の窓枠に激突し骨折</a:t>
            </a:r>
          </a:p>
          <a:p>
            <a:r>
              <a:rPr kumimoji="1" lang="ja-JP" altLang="en-US" dirty="0"/>
              <a:t>判決：バスケットゴールと壁との間が </a:t>
            </a:r>
            <a:r>
              <a:rPr kumimoji="1" lang="en-US" altLang="ja-JP" dirty="0"/>
              <a:t>90cm </a:t>
            </a:r>
            <a:r>
              <a:rPr kumimoji="1" lang="ja-JP" altLang="en-US" dirty="0"/>
              <a:t>しかなく、ゴール裏に設置された鉄製の床の窓枠にクッション等が装着されていなかったこと等を理由に、大会主催者や設置管理者である地方公共団体の責任を認めた。</a:t>
            </a:r>
            <a:endParaRPr kumimoji="1" lang="en-US" altLang="ja-JP" dirty="0"/>
          </a:p>
          <a:p>
            <a:r>
              <a:rPr kumimoji="1" lang="ja-JP" altLang="en-US" dirty="0"/>
              <a:t>事前に、会場の施設、設備の安全対策を十分に検討しておくことが大切となります。</a:t>
            </a:r>
            <a:endParaRPr kumimoji="1" lang="en-US" altLang="ja-JP"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37</a:t>
            </a:fld>
            <a:endParaRPr kumimoji="1" lang="ja-JP" altLang="en-US"/>
          </a:p>
        </p:txBody>
      </p:sp>
    </p:spTree>
    <p:extLst>
      <p:ext uri="{BB962C8B-B14F-4D97-AF65-F5344CB8AC3E}">
        <p14:creationId xmlns:p14="http://schemas.microsoft.com/office/powerpoint/2010/main" val="4016907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事例</a:t>
            </a:r>
            <a:r>
              <a:rPr kumimoji="1" lang="en-US" altLang="ja-JP" dirty="0"/>
              <a:t>2</a:t>
            </a:r>
          </a:p>
          <a:p>
            <a:r>
              <a:rPr kumimoji="1" lang="ja-JP" altLang="en-US" dirty="0"/>
              <a:t>概要：高校野球部のハーフバッティング練習中に、打球が投手を直撃し頭蓋骨骨折等による半身不随の障害が生じた</a:t>
            </a:r>
          </a:p>
          <a:p>
            <a:r>
              <a:rPr kumimoji="1" lang="ja-JP" altLang="en-US" dirty="0"/>
              <a:t>判決：本件は、投球距離を短くし、薄暮の時間帯になっても特別な注意、指導を行うこともなく練習を継続させたため、野球部の監督に安全配慮義務に欠ける過失があったとして、学校側の損害賠償責任を認めた</a:t>
            </a:r>
          </a:p>
          <a:p>
            <a:r>
              <a:rPr kumimoji="1" lang="ja-JP" altLang="en-US" dirty="0"/>
              <a:t>以上のように、指導者や管理者は、スポーツを行う際には、細心の注意を払い、最大限の安全を配慮することが望まれています。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38</a:t>
            </a:fld>
            <a:endParaRPr kumimoji="1" lang="ja-JP" altLang="en-US"/>
          </a:p>
        </p:txBody>
      </p:sp>
    </p:spTree>
    <p:extLst>
      <p:ext uri="{BB962C8B-B14F-4D97-AF65-F5344CB8AC3E}">
        <p14:creationId xmlns:p14="http://schemas.microsoft.com/office/powerpoint/2010/main" val="529047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ところで、皆さんは、マウスガード、見たことありますか？</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39</a:t>
            </a:fld>
            <a:endParaRPr kumimoji="1" lang="ja-JP" altLang="en-US"/>
          </a:p>
        </p:txBody>
      </p:sp>
    </p:spTree>
    <p:extLst>
      <p:ext uri="{BB962C8B-B14F-4D97-AF65-F5344CB8AC3E}">
        <p14:creationId xmlns:p14="http://schemas.microsoft.com/office/powerpoint/2010/main" val="321946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46826">
              <a:defRPr/>
            </a:pPr>
            <a:r>
              <a:rPr lang="ja-JP" altLang="en-US" sz="1100" dirty="0">
                <a:solidFill>
                  <a:prstClr val="black"/>
                </a:solidFill>
                <a:latin typeface="+mj-ea"/>
                <a:ea typeface="+mj-ea"/>
              </a:rPr>
              <a:t>学校歯科医の職務についての解説ですが、とても大切な部分ですの、再確認しておきましょう。</a:t>
            </a:r>
            <a:endParaRPr lang="en-US" altLang="ja-JP" sz="1100" dirty="0">
              <a:solidFill>
                <a:prstClr val="black"/>
              </a:solidFill>
              <a:latin typeface="+mj-ea"/>
              <a:ea typeface="+mj-ea"/>
            </a:endParaRPr>
          </a:p>
          <a:p>
            <a:pPr defTabSz="846826">
              <a:defRPr/>
            </a:pPr>
            <a:r>
              <a:rPr lang="ja-JP" altLang="en-US" sz="1100" dirty="0"/>
              <a:t>まず歯科医師は、歯科医師法に則り、医療等の職務を行っています。</a:t>
            </a:r>
            <a:endParaRPr lang="en-US" altLang="ja-JP" sz="1100" dirty="0"/>
          </a:p>
          <a:p>
            <a:pPr defTabSz="846826">
              <a:defRPr/>
            </a:pPr>
            <a:r>
              <a:rPr lang="ja-JP" altLang="en-US" sz="1100" dirty="0"/>
              <a:t>一方で、学校歯科医は「学校保健安全法」に則って、学校において歯科医師という専門的知識を有した非常勤職員として、また教育者として子供の健康増進を図る目的で職務を遂行しています。</a:t>
            </a:r>
            <a:endParaRPr lang="en-US" altLang="ja-JP" sz="1100" dirty="0"/>
          </a:p>
          <a:p>
            <a:r>
              <a:rPr lang="ja-JP" altLang="en-US" sz="1100" dirty="0"/>
              <a:t>学校は、教育機関であって、学校で医療行為を行うことは基本的にありません。</a:t>
            </a:r>
            <a:endParaRPr lang="en-US" altLang="ja-JP" sz="1100" dirty="0"/>
          </a:p>
          <a:p>
            <a:pPr marL="0" marR="0" lvl="0" indent="0" defTabSz="914400" eaLnBrk="1" fontAlgn="auto" latinLnBrk="0" hangingPunct="1">
              <a:lnSpc>
                <a:spcPct val="125000"/>
              </a:lnSpc>
              <a:spcBef>
                <a:spcPts val="0"/>
              </a:spcBef>
              <a:spcAft>
                <a:spcPts val="0"/>
              </a:spcAft>
              <a:buClrTx/>
              <a:buSzTx/>
              <a:buFontTx/>
              <a:buNone/>
              <a:tabLst/>
              <a:defRPr/>
            </a:pPr>
            <a:r>
              <a:rPr lang="ja-JP" altLang="en-US" sz="1100" dirty="0"/>
              <a:t>学校歯科医は、</a:t>
            </a:r>
            <a:r>
              <a:rPr kumimoji="0" lang="ja-JP" altLang="en-US" sz="1100" b="0" i="0" u="none" strike="noStrike" kern="0" cap="none" spc="0" normalizeH="0" baseline="0" noProof="0" dirty="0">
                <a:ln>
                  <a:noFill/>
                </a:ln>
                <a:solidFill>
                  <a:sysClr val="windowText" lastClr="000000"/>
                </a:solidFill>
                <a:effectLst/>
                <a:uLnTx/>
                <a:uFillTx/>
              </a:rPr>
              <a:t>歯科に関する健康診断・健康相談・保健指導・健康教育などを行う点が、</a:t>
            </a:r>
            <a:r>
              <a:rPr lang="ja-JP" altLang="en-US" sz="1100" dirty="0"/>
              <a:t>大きな特徴となります。</a:t>
            </a:r>
            <a:endParaRPr lang="en-US" altLang="ja-JP" sz="1100" dirty="0"/>
          </a:p>
          <a:p>
            <a:endParaRPr kumimoji="1" lang="ja-JP" altLang="en-US" dirty="0"/>
          </a:p>
        </p:txBody>
      </p:sp>
      <p:sp>
        <p:nvSpPr>
          <p:cNvPr id="4" name="スライド番号プレースホルダー 3"/>
          <p:cNvSpPr>
            <a:spLocks noGrp="1"/>
          </p:cNvSpPr>
          <p:nvPr>
            <p:ph type="sldNum" sz="quarter" idx="5"/>
          </p:nvPr>
        </p:nvSpPr>
        <p:spPr/>
        <p:txBody>
          <a:bodyPr/>
          <a:lstStyle/>
          <a:p>
            <a:fld id="{E2290D68-E25D-48FD-AB8F-A641A208D8FC}" type="slidenum">
              <a:rPr kumimoji="1" lang="ja-JP" altLang="en-US" smtClean="0"/>
              <a:pPr/>
              <a:t>4</a:t>
            </a:fld>
            <a:endParaRPr kumimoji="1" lang="ja-JP" altLang="en-US"/>
          </a:p>
        </p:txBody>
      </p:sp>
    </p:spTree>
    <p:extLst>
      <p:ext uri="{BB962C8B-B14F-4D97-AF65-F5344CB8AC3E}">
        <p14:creationId xmlns:p14="http://schemas.microsoft.com/office/powerpoint/2010/main" val="1955426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スライドの上段は、マウスガード作製の流れです。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お口の印象（型取り）を行ない、歯</a:t>
            </a:r>
            <a:r>
              <a:rPr lang="ja-JP" altLang="en-US"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型</a:t>
            </a:r>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模型を作製します。そしてマウスガードシートを軟化</a:t>
            </a:r>
            <a:r>
              <a:rPr lang="ja-JP" altLang="en-US"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した</a:t>
            </a:r>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後模型に圧接し、スライド下段の様な形態に作製・調整後、完成したマウスガードを口腔内に</a:t>
            </a:r>
            <a:r>
              <a:rPr lang="ja-JP" altLang="en-US"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装着</a:t>
            </a:r>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します。</a:t>
            </a:r>
            <a:endParaRPr lang="en-US"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endParaRPr>
          </a:p>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そして清掃方法や取り扱い等を指導します。　</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40</a:t>
            </a:fld>
            <a:endParaRPr kumimoji="1" lang="ja-JP" altLang="en-US"/>
          </a:p>
        </p:txBody>
      </p:sp>
    </p:spTree>
    <p:extLst>
      <p:ext uri="{BB962C8B-B14F-4D97-AF65-F5344CB8AC3E}">
        <p14:creationId xmlns:p14="http://schemas.microsoft.com/office/powerpoint/2010/main" val="3670024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次に、マウスガードを使用するには、どんなステップを踏めば良いでしょうか？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41</a:t>
            </a:fld>
            <a:endParaRPr kumimoji="1" lang="ja-JP" altLang="en-US"/>
          </a:p>
        </p:txBody>
      </p:sp>
    </p:spTree>
    <p:extLst>
      <p:ext uri="{BB962C8B-B14F-4D97-AF65-F5344CB8AC3E}">
        <p14:creationId xmlns:p14="http://schemas.microsoft.com/office/powerpoint/2010/main" val="2240125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導入としてスライド左側にあるように、スポーツ安全教育として外傷発生状況の把握、スポーツ安全の問題点の抽出、教員・指導者・学校歯科医間での問題点の共有等を行ないます。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またスライド右側にあるように、選手たちには、マウスガードの体験・実習として、市販のマウスガードの自作を行う場合もあります。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42</a:t>
            </a:fld>
            <a:endParaRPr kumimoji="1" lang="ja-JP" altLang="en-US"/>
          </a:p>
        </p:txBody>
      </p:sp>
    </p:spTree>
    <p:extLst>
      <p:ext uri="{BB962C8B-B14F-4D97-AF65-F5344CB8AC3E}">
        <p14:creationId xmlns:p14="http://schemas.microsoft.com/office/powerpoint/2010/main" val="1671080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その後展開として、スライド左側にあるように、学校歯科医や教員ならびにスポーツ指導者等による、危険予測学習を学ぶための、スポーツ安全教育・講話を行ないます。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その後スライド右側にあるように、マウスガードの体験・実習として、先の手順で作製されたカスタムメイドマウスガード（オーダーメイド</a:t>
            </a:r>
            <a:r>
              <a:rPr lang="en-US" altLang="ja-JP" sz="1200" kern="12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MG</a:t>
            </a:r>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a:t>
            </a:r>
            <a:r>
              <a:rPr lang="ja-JP" altLang="en-US"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を</a:t>
            </a:r>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装着します。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43</a:t>
            </a:fld>
            <a:endParaRPr kumimoji="1" lang="ja-JP" altLang="en-US"/>
          </a:p>
        </p:txBody>
      </p:sp>
    </p:spTree>
    <p:extLst>
      <p:ext uri="{BB962C8B-B14F-4D97-AF65-F5344CB8AC3E}">
        <p14:creationId xmlns:p14="http://schemas.microsoft.com/office/powerpoint/2010/main" val="1919779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スライドは、今までの流れによるスポーツ安全教育のねらいと成果を示します。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各競技関係者（指導者・選手・保護者等）にどのくらい理解されているか</a:t>
            </a:r>
            <a:r>
              <a:rPr lang="ja-JP" altLang="en-US"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を</a:t>
            </a:r>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確認しましょう</a:t>
            </a:r>
            <a:r>
              <a:rPr lang="ja-JP" altLang="en-US"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200" kern="12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また、児童・生徒に対する安全教育の効果の確認、お互いの安全確認、口腔外傷への意識向上について確認しましょう。</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200" kern="1200" dirty="0">
                <a:solidFill>
                  <a:srgbClr val="000000"/>
                </a:solidFill>
                <a:effectLst/>
                <a:ea typeface="游明朝" panose="02020400000000000000" pitchFamily="18" charset="-128"/>
                <a:cs typeface="Times New Roman" panose="02020603050405020304" pitchFamily="18" charset="0"/>
              </a:rPr>
              <a:t>マウスガードの体験・実習をすることにより、マウスガード装着の習慣化、効果の理解、また本人</a:t>
            </a:r>
            <a:r>
              <a:rPr lang="ja-JP" altLang="ja-JP" sz="1200" kern="1200">
                <a:solidFill>
                  <a:srgbClr val="000000"/>
                </a:solidFill>
                <a:effectLst/>
                <a:ea typeface="游明朝" panose="02020400000000000000" pitchFamily="18" charset="-128"/>
                <a:cs typeface="Times New Roman" panose="02020603050405020304" pitchFamily="18" charset="0"/>
              </a:rPr>
              <a:t>への</a:t>
            </a:r>
            <a:r>
              <a:rPr lang="ja-JP" altLang="en-US" sz="1200" kern="1200">
                <a:solidFill>
                  <a:srgbClr val="000000"/>
                </a:solidFill>
                <a:effectLst/>
                <a:ea typeface="游明朝" panose="02020400000000000000" pitchFamily="18" charset="-128"/>
                <a:cs typeface="Times New Roman" panose="02020603050405020304" pitchFamily="18" charset="0"/>
              </a:rPr>
              <a:t>動機</a:t>
            </a:r>
            <a:r>
              <a:rPr lang="ja-JP" altLang="ja-JP" sz="1200" kern="1200">
                <a:solidFill>
                  <a:srgbClr val="000000"/>
                </a:solidFill>
                <a:effectLst/>
                <a:ea typeface="游明朝" panose="02020400000000000000" pitchFamily="18" charset="-128"/>
                <a:cs typeface="Times New Roman" panose="02020603050405020304" pitchFamily="18" charset="0"/>
              </a:rPr>
              <a:t>付け</a:t>
            </a:r>
            <a:r>
              <a:rPr lang="ja-JP" altLang="ja-JP" sz="1200" kern="1200" dirty="0">
                <a:solidFill>
                  <a:srgbClr val="000000"/>
                </a:solidFill>
                <a:effectLst/>
                <a:ea typeface="游明朝" panose="02020400000000000000" pitchFamily="18" charset="-128"/>
                <a:cs typeface="Times New Roman" panose="02020603050405020304" pitchFamily="18" charset="0"/>
              </a:rPr>
              <a:t>が上がります。また教員等指導者の声かけおよび保護者への働きかけ等が重要となります。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44</a:t>
            </a:fld>
            <a:endParaRPr kumimoji="1" lang="ja-JP" altLang="en-US"/>
          </a:p>
        </p:txBody>
      </p:sp>
    </p:spTree>
    <p:extLst>
      <p:ext uri="{BB962C8B-B14F-4D97-AF65-F5344CB8AC3E}">
        <p14:creationId xmlns:p14="http://schemas.microsoft.com/office/powerpoint/2010/main" val="3647107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solidFill>
                  <a:srgbClr val="000000"/>
                </a:solidFill>
                <a:effectLst/>
                <a:latin typeface="+mn-ea"/>
                <a:ea typeface="+mn-ea"/>
                <a:cs typeface="Arial" panose="020B0604020202020204" pitchFamily="34" charset="0"/>
              </a:rPr>
              <a:t>それでは実際の現場での歯科外傷対応について説明いたします。</a:t>
            </a:r>
            <a:endParaRPr lang="ja-JP" altLang="ja-JP" sz="1200" dirty="0">
              <a:effectLst/>
              <a:latin typeface="+mn-ea"/>
              <a:ea typeface="+mn-ea"/>
              <a:cs typeface="ＭＳ Ｐゴシック" panose="020B0600070205080204" pitchFamily="50" charset="-128"/>
            </a:endParaRPr>
          </a:p>
          <a:p>
            <a:r>
              <a:rPr lang="ja-JP" altLang="ja-JP" sz="1200" dirty="0">
                <a:solidFill>
                  <a:srgbClr val="000000"/>
                </a:solidFill>
                <a:effectLst/>
                <a:latin typeface="+mn-ea"/>
                <a:ea typeface="+mn-ea"/>
                <a:cs typeface="Arial" panose="020B0604020202020204" pitchFamily="34" charset="0"/>
              </a:rPr>
              <a:t>これは歯が脱落した場合と歯が欠けたりした場合で対応</a:t>
            </a:r>
            <a:r>
              <a:rPr lang="ja-JP" altLang="en-US" sz="1200" dirty="0">
                <a:solidFill>
                  <a:srgbClr val="000000"/>
                </a:solidFill>
                <a:effectLst/>
                <a:latin typeface="+mn-ea"/>
                <a:ea typeface="+mn-ea"/>
                <a:cs typeface="Arial" panose="020B0604020202020204" pitchFamily="34" charset="0"/>
              </a:rPr>
              <a:t>が</a:t>
            </a:r>
            <a:r>
              <a:rPr lang="ja-JP" altLang="ja-JP" sz="1200" dirty="0">
                <a:solidFill>
                  <a:srgbClr val="000000"/>
                </a:solidFill>
                <a:effectLst/>
                <a:latin typeface="+mn-ea"/>
                <a:ea typeface="+mn-ea"/>
                <a:cs typeface="Arial" panose="020B0604020202020204" pitchFamily="34" charset="0"/>
              </a:rPr>
              <a:t>異なります。</a:t>
            </a:r>
            <a:endParaRPr lang="ja-JP" altLang="ja-JP" sz="1200" dirty="0">
              <a:effectLst/>
              <a:latin typeface="+mn-ea"/>
              <a:ea typeface="+mn-ea"/>
              <a:cs typeface="ＭＳ Ｐゴシック" panose="020B0600070205080204" pitchFamily="50" charset="-128"/>
            </a:endParaRPr>
          </a:p>
          <a:p>
            <a:r>
              <a:rPr lang="en-US"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その場合の注意点についてそれぞれ説明します。</a:t>
            </a:r>
            <a:r>
              <a:rPr lang="en-US" altLang="ja-JP" sz="1200" dirty="0">
                <a:solidFill>
                  <a:srgbClr val="000000"/>
                </a:solidFill>
                <a:effectLst/>
                <a:latin typeface="+mn-ea"/>
                <a:ea typeface="+mn-ea"/>
                <a:cs typeface="ＭＳ Ｐゴシック" panose="020B0600070205080204" pitchFamily="50" charset="-128"/>
              </a:rPr>
              <a:t> </a:t>
            </a:r>
            <a:endParaRPr lang="ja-JP" altLang="ja-JP" sz="1200" dirty="0">
              <a:effectLst/>
              <a:latin typeface="+mn-ea"/>
              <a:ea typeface="+mn-ea"/>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45</a:t>
            </a:fld>
            <a:endParaRPr kumimoji="1" lang="ja-JP" altLang="en-US"/>
          </a:p>
        </p:txBody>
      </p:sp>
    </p:spTree>
    <p:extLst>
      <p:ext uri="{BB962C8B-B14F-4D97-AF65-F5344CB8AC3E}">
        <p14:creationId xmlns:p14="http://schemas.microsoft.com/office/powerpoint/2010/main" val="1446952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solidFill>
                  <a:srgbClr val="000000"/>
                </a:solidFill>
                <a:effectLst/>
                <a:latin typeface="+mn-ea"/>
                <a:ea typeface="+mn-ea"/>
                <a:cs typeface="Arial" panose="020B0604020202020204" pitchFamily="34" charset="0"/>
              </a:rPr>
              <a:t>歯が</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脱落してしまった場合にどんなことに注意するかですが、</a:t>
            </a:r>
            <a:r>
              <a:rPr lang="en-US" altLang="ja-JP" sz="1200" dirty="0">
                <a:solidFill>
                  <a:srgbClr val="000000"/>
                </a:solidFill>
                <a:effectLst/>
                <a:latin typeface="+mn-ea"/>
                <a:ea typeface="+mn-ea"/>
                <a:cs typeface="ＭＳ Ｐゴシック" panose="020B0600070205080204" pitchFamily="50" charset="-128"/>
              </a:rPr>
              <a:t> 1</a:t>
            </a:r>
            <a:r>
              <a:rPr lang="ja-JP" altLang="ja-JP" sz="1200" dirty="0">
                <a:solidFill>
                  <a:srgbClr val="000000"/>
                </a:solidFill>
                <a:effectLst/>
                <a:latin typeface="+mn-ea"/>
                <a:ea typeface="+mn-ea"/>
                <a:cs typeface="Arial" panose="020B0604020202020204" pitchFamily="34" charset="0"/>
              </a:rPr>
              <a:t>番目</a:t>
            </a:r>
            <a:r>
              <a:rPr lang="ja-JP" altLang="en-US" sz="1200" dirty="0">
                <a:solidFill>
                  <a:srgbClr val="000000"/>
                </a:solidFill>
                <a:effectLst/>
                <a:latin typeface="+mn-ea"/>
                <a:ea typeface="+mn-ea"/>
                <a:cs typeface="Arial" panose="020B0604020202020204" pitchFamily="34" charset="0"/>
              </a:rPr>
              <a:t>は</a:t>
            </a:r>
            <a:r>
              <a:rPr lang="ja-JP" altLang="ja-JP" sz="1200" dirty="0">
                <a:solidFill>
                  <a:srgbClr val="000000"/>
                </a:solidFill>
                <a:effectLst/>
                <a:latin typeface="+mn-ea"/>
                <a:ea typeface="+mn-ea"/>
                <a:cs typeface="Arial" panose="020B0604020202020204" pitchFamily="34" charset="0"/>
              </a:rPr>
              <a:t>、</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まず抜けてしまった歯を探すことです。</a:t>
            </a:r>
            <a:endParaRPr lang="ja-JP" altLang="ja-JP" sz="1200" dirty="0">
              <a:effectLst/>
              <a:latin typeface="+mn-ea"/>
              <a:ea typeface="+mn-ea"/>
              <a:cs typeface="ＭＳ Ｐゴシック" panose="020B0600070205080204" pitchFamily="50" charset="-128"/>
            </a:endParaRPr>
          </a:p>
          <a:p>
            <a:r>
              <a:rPr lang="ja-JP" altLang="ja-JP" sz="1200" dirty="0">
                <a:solidFill>
                  <a:srgbClr val="000000"/>
                </a:solidFill>
                <a:effectLst/>
                <a:latin typeface="+mn-ea"/>
                <a:ea typeface="+mn-ea"/>
                <a:cs typeface="Arial" panose="020B0604020202020204" pitchFamily="34" charset="0"/>
              </a:rPr>
              <a:t>そして歯を見つけることができたらすぐに歯科を受診</a:t>
            </a:r>
            <a:r>
              <a:rPr lang="ja-JP" altLang="en-US" sz="1200" dirty="0">
                <a:solidFill>
                  <a:srgbClr val="000000"/>
                </a:solidFill>
                <a:effectLst/>
                <a:latin typeface="+mn-ea"/>
                <a:ea typeface="+mn-ea"/>
                <a:cs typeface="Arial" panose="020B0604020202020204" pitchFamily="34" charset="0"/>
              </a:rPr>
              <a:t>すれば、</a:t>
            </a:r>
            <a:r>
              <a:rPr lang="ja-JP" altLang="ja-JP" sz="1200" dirty="0">
                <a:solidFill>
                  <a:srgbClr val="000000"/>
                </a:solidFill>
                <a:effectLst/>
                <a:latin typeface="+mn-ea"/>
                <a:ea typeface="+mn-ea"/>
                <a:cs typeface="Arial" panose="020B0604020202020204" pitchFamily="34" charset="0"/>
              </a:rPr>
              <a:t>再植することが可能となります。</a:t>
            </a:r>
            <a:endParaRPr lang="ja-JP" altLang="ja-JP" sz="1200" dirty="0">
              <a:effectLst/>
              <a:latin typeface="+mn-ea"/>
              <a:ea typeface="+mn-ea"/>
              <a:cs typeface="ＭＳ Ｐゴシック" panose="020B0600070205080204" pitchFamily="50" charset="-128"/>
            </a:endParaRPr>
          </a:p>
          <a:p>
            <a:r>
              <a:rPr lang="en-US" altLang="ja-JP" sz="1200" dirty="0">
                <a:solidFill>
                  <a:srgbClr val="000000"/>
                </a:solidFill>
                <a:effectLst/>
                <a:latin typeface="+mn-ea"/>
                <a:ea typeface="+mn-ea"/>
                <a:cs typeface="ＭＳ Ｐゴシック" panose="020B0600070205080204" pitchFamily="50" charset="-128"/>
              </a:rPr>
              <a:t>2</a:t>
            </a:r>
            <a:r>
              <a:rPr lang="ja-JP" altLang="ja-JP" sz="1200" dirty="0">
                <a:solidFill>
                  <a:srgbClr val="000000"/>
                </a:solidFill>
                <a:effectLst/>
                <a:latin typeface="+mn-ea"/>
                <a:ea typeface="+mn-ea"/>
                <a:cs typeface="Arial" panose="020B0604020202020204" pitchFamily="34" charset="0"/>
              </a:rPr>
              <a:t>番目ですが、</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見つけた歯の持ち方です。汚れていてもこすって洗ったり</a:t>
            </a:r>
            <a:r>
              <a:rPr lang="ja-JP" altLang="en-US" sz="1200" dirty="0">
                <a:solidFill>
                  <a:srgbClr val="000000"/>
                </a:solidFill>
                <a:effectLst/>
                <a:latin typeface="+mn-ea"/>
                <a:ea typeface="+mn-ea"/>
                <a:cs typeface="Arial" panose="020B0604020202020204" pitchFamily="34" charset="0"/>
              </a:rPr>
              <a:t>せず、歯冠を持ち、歯根は</a:t>
            </a:r>
            <a:r>
              <a:rPr lang="ja-JP" altLang="ja-JP" sz="1200" dirty="0">
                <a:solidFill>
                  <a:srgbClr val="000000"/>
                </a:solidFill>
                <a:effectLst/>
                <a:latin typeface="+mn-ea"/>
                <a:ea typeface="+mn-ea"/>
                <a:cs typeface="Arial" panose="020B0604020202020204" pitchFamily="34" charset="0"/>
              </a:rPr>
              <a:t>絶対</a:t>
            </a:r>
            <a:r>
              <a:rPr lang="ja-JP" altLang="en-US" sz="1200" dirty="0">
                <a:solidFill>
                  <a:srgbClr val="000000"/>
                </a:solidFill>
                <a:effectLst/>
                <a:latin typeface="+mn-ea"/>
                <a:ea typeface="+mn-ea"/>
                <a:cs typeface="Arial" panose="020B0604020202020204" pitchFamily="34" charset="0"/>
              </a:rPr>
              <a:t>に</a:t>
            </a:r>
            <a:r>
              <a:rPr lang="ja-JP" altLang="ja-JP" sz="1200" dirty="0">
                <a:solidFill>
                  <a:srgbClr val="000000"/>
                </a:solidFill>
                <a:effectLst/>
                <a:latin typeface="+mn-ea"/>
                <a:ea typeface="+mn-ea"/>
                <a:cs typeface="Arial" panose="020B0604020202020204" pitchFamily="34" charset="0"/>
              </a:rPr>
              <a:t>触らないことが重要にな</a:t>
            </a:r>
            <a:r>
              <a:rPr lang="ja-JP" altLang="en-US" sz="1200" dirty="0">
                <a:solidFill>
                  <a:srgbClr val="000000"/>
                </a:solidFill>
                <a:effectLst/>
                <a:latin typeface="+mn-ea"/>
                <a:ea typeface="+mn-ea"/>
                <a:cs typeface="Arial" panose="020B0604020202020204" pitchFamily="34" charset="0"/>
              </a:rPr>
              <a:t>り</a:t>
            </a:r>
            <a:r>
              <a:rPr lang="ja-JP" altLang="ja-JP" sz="1200" dirty="0">
                <a:solidFill>
                  <a:srgbClr val="000000"/>
                </a:solidFill>
                <a:effectLst/>
                <a:latin typeface="+mn-ea"/>
                <a:ea typeface="+mn-ea"/>
                <a:cs typeface="Arial" panose="020B0604020202020204" pitchFamily="34" charset="0"/>
              </a:rPr>
              <a:t>ます。</a:t>
            </a:r>
            <a:endParaRPr lang="ja-JP" altLang="ja-JP" sz="1200" dirty="0">
              <a:effectLst/>
              <a:latin typeface="+mn-ea"/>
              <a:ea typeface="+mn-ea"/>
              <a:cs typeface="ＭＳ Ｐゴシック" panose="020B0600070205080204" pitchFamily="50" charset="-128"/>
            </a:endParaRPr>
          </a:p>
          <a:p>
            <a:r>
              <a:rPr lang="en-US" altLang="ja-JP" sz="1200" dirty="0">
                <a:solidFill>
                  <a:srgbClr val="000000"/>
                </a:solidFill>
                <a:effectLst/>
                <a:latin typeface="+mn-ea"/>
                <a:ea typeface="+mn-ea"/>
                <a:cs typeface="ＭＳ Ｐゴシック" panose="020B0600070205080204" pitchFamily="50" charset="-128"/>
              </a:rPr>
              <a:t>3</a:t>
            </a:r>
            <a:r>
              <a:rPr lang="ja-JP" altLang="ja-JP" sz="1200" dirty="0">
                <a:solidFill>
                  <a:srgbClr val="000000"/>
                </a:solidFill>
                <a:effectLst/>
                <a:latin typeface="+mn-ea"/>
                <a:ea typeface="+mn-ea"/>
                <a:cs typeface="Arial" panose="020B0604020202020204" pitchFamily="34" charset="0"/>
              </a:rPr>
              <a:t>番目</a:t>
            </a:r>
            <a:r>
              <a:rPr lang="ja-JP" altLang="en-US" sz="1200" dirty="0">
                <a:solidFill>
                  <a:srgbClr val="000000"/>
                </a:solidFill>
                <a:effectLst/>
                <a:latin typeface="+mn-ea"/>
                <a:ea typeface="+mn-ea"/>
                <a:cs typeface="Arial" panose="020B0604020202020204" pitchFamily="34" charset="0"/>
              </a:rPr>
              <a:t>は、</a:t>
            </a:r>
            <a:r>
              <a:rPr lang="ja-JP" altLang="ja-JP" sz="1200" dirty="0">
                <a:solidFill>
                  <a:srgbClr val="000000"/>
                </a:solidFill>
                <a:effectLst/>
                <a:latin typeface="+mn-ea"/>
                <a:ea typeface="+mn-ea"/>
                <a:cs typeface="ＭＳ Ｐゴシック" panose="020B0600070205080204" pitchFamily="50" charset="-128"/>
              </a:rPr>
              <a:t> </a:t>
            </a:r>
            <a:r>
              <a:rPr lang="ja-JP" altLang="en-US" sz="1200" dirty="0">
                <a:solidFill>
                  <a:srgbClr val="000000"/>
                </a:solidFill>
                <a:effectLst/>
                <a:latin typeface="+mn-ea"/>
                <a:ea typeface="+mn-ea"/>
                <a:cs typeface="ＭＳ Ｐゴシック" panose="020B0600070205080204" pitchFamily="50" charset="-128"/>
              </a:rPr>
              <a:t>受診までの</a:t>
            </a:r>
            <a:r>
              <a:rPr lang="ja-JP" altLang="ja-JP" sz="1200" dirty="0">
                <a:solidFill>
                  <a:srgbClr val="000000"/>
                </a:solidFill>
                <a:effectLst/>
                <a:latin typeface="+mn-ea"/>
                <a:ea typeface="+mn-ea"/>
                <a:cs typeface="Arial" panose="020B0604020202020204" pitchFamily="34" charset="0"/>
              </a:rPr>
              <a:t>保存状態</a:t>
            </a:r>
            <a:r>
              <a:rPr lang="ja-JP" altLang="en-US" sz="1200" dirty="0">
                <a:solidFill>
                  <a:srgbClr val="000000"/>
                </a:solidFill>
                <a:effectLst/>
                <a:latin typeface="+mn-ea"/>
                <a:ea typeface="+mn-ea"/>
                <a:cs typeface="Arial" panose="020B0604020202020204" pitchFamily="34" charset="0"/>
              </a:rPr>
              <a:t>が重要です。</a:t>
            </a:r>
            <a:r>
              <a:rPr lang="ja-JP" altLang="ja-JP" sz="1200" dirty="0">
                <a:solidFill>
                  <a:srgbClr val="000000"/>
                </a:solidFill>
                <a:effectLst/>
                <a:latin typeface="+mn-ea"/>
                <a:ea typeface="+mn-ea"/>
                <a:cs typeface="Arial" panose="020B0604020202020204" pitchFamily="34" charset="0"/>
              </a:rPr>
              <a:t>最も良いのは</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歯の保存液にいれて</a:t>
            </a:r>
            <a:r>
              <a:rPr lang="ja-JP" altLang="en-US" sz="1200" dirty="0">
                <a:solidFill>
                  <a:srgbClr val="000000"/>
                </a:solidFill>
                <a:effectLst/>
                <a:latin typeface="+mn-ea"/>
                <a:ea typeface="+mn-ea"/>
                <a:cs typeface="Arial" panose="020B0604020202020204" pitchFamily="34" charset="0"/>
              </a:rPr>
              <a:t>受診することです。</a:t>
            </a:r>
            <a:endParaRPr lang="en-US" altLang="ja-JP" sz="1200" dirty="0">
              <a:solidFill>
                <a:srgbClr val="000000"/>
              </a:solidFill>
              <a:effectLst/>
              <a:latin typeface="+mn-ea"/>
              <a:ea typeface="+mn-ea"/>
              <a:cs typeface="Arial" panose="020B0604020202020204" pitchFamily="34" charset="0"/>
            </a:endParaRPr>
          </a:p>
          <a:p>
            <a:r>
              <a:rPr lang="ja-JP" altLang="ja-JP" sz="1200" dirty="0">
                <a:solidFill>
                  <a:srgbClr val="000000"/>
                </a:solidFill>
                <a:effectLst/>
                <a:latin typeface="+mn-ea"/>
                <a:ea typeface="+mn-ea"/>
                <a:cs typeface="Arial" panose="020B0604020202020204" pitchFamily="34" charset="0"/>
              </a:rPr>
              <a:t>こちらに歯の保存液ティースキーパー</a:t>
            </a:r>
            <a:r>
              <a:rPr lang="en-US" altLang="ja-JP" sz="1200" dirty="0">
                <a:solidFill>
                  <a:srgbClr val="000000"/>
                </a:solidFill>
                <a:effectLst/>
                <a:latin typeface="+mn-ea"/>
                <a:ea typeface="+mn-ea"/>
                <a:cs typeface="ＭＳ Ｐゴシック" panose="020B0600070205080204" pitchFamily="50" charset="-128"/>
              </a:rPr>
              <a:t> NEO</a:t>
            </a:r>
            <a:r>
              <a:rPr lang="ja-JP" altLang="ja-JP" sz="1200" dirty="0">
                <a:solidFill>
                  <a:srgbClr val="000000"/>
                </a:solidFill>
                <a:effectLst/>
                <a:latin typeface="+mn-ea"/>
                <a:ea typeface="+mn-ea"/>
                <a:cs typeface="Arial" panose="020B0604020202020204" pitchFamily="34" charset="0"/>
              </a:rPr>
              <a:t>（ネオ製薬社製）の写真があります。このような保存液がない場合は次に</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牛乳</a:t>
            </a:r>
            <a:r>
              <a:rPr lang="ja-JP" altLang="en-US" sz="1200" dirty="0">
                <a:solidFill>
                  <a:srgbClr val="000000"/>
                </a:solidFill>
                <a:effectLst/>
                <a:latin typeface="+mn-ea"/>
                <a:ea typeface="+mn-ea"/>
                <a:cs typeface="Arial" panose="020B0604020202020204" pitchFamily="34" charset="0"/>
              </a:rPr>
              <a:t>でも代用が可能です。</a:t>
            </a:r>
            <a:endParaRPr lang="en-US" altLang="ja-JP" sz="1200" dirty="0">
              <a:solidFill>
                <a:srgbClr val="000000"/>
              </a:solidFill>
              <a:effectLst/>
              <a:latin typeface="+mn-ea"/>
              <a:ea typeface="+mn-ea"/>
              <a:cs typeface="Arial" panose="020B0604020202020204" pitchFamily="34" charset="0"/>
            </a:endParaRPr>
          </a:p>
          <a:p>
            <a:r>
              <a:rPr lang="ja-JP" altLang="ja-JP" sz="1200" dirty="0">
                <a:solidFill>
                  <a:srgbClr val="000000"/>
                </a:solidFill>
                <a:effectLst/>
                <a:latin typeface="+mn-ea"/>
                <a:ea typeface="+mn-ea"/>
                <a:cs typeface="Arial" panose="020B0604020202020204" pitchFamily="34" charset="0"/>
              </a:rPr>
              <a:t>重要なことは乾燥させないということです。</a:t>
            </a:r>
            <a:r>
              <a:rPr lang="ja-JP" altLang="en-US" sz="1200" dirty="0">
                <a:solidFill>
                  <a:srgbClr val="000000"/>
                </a:solidFill>
                <a:effectLst/>
                <a:latin typeface="+mn-ea"/>
                <a:ea typeface="+mn-ea"/>
                <a:cs typeface="Arial" panose="020B0604020202020204" pitchFamily="34" charset="0"/>
              </a:rPr>
              <a:t>また、受傷後、</a:t>
            </a:r>
            <a:r>
              <a:rPr lang="en-US" altLang="ja-JP" sz="1200" dirty="0">
                <a:solidFill>
                  <a:srgbClr val="000000"/>
                </a:solidFill>
                <a:effectLst/>
                <a:latin typeface="+mn-ea"/>
                <a:ea typeface="+mn-ea"/>
                <a:cs typeface="Arial" panose="020B0604020202020204" pitchFamily="34" charset="0"/>
              </a:rPr>
              <a:t>30</a:t>
            </a:r>
            <a:r>
              <a:rPr lang="ja-JP" altLang="en-US" sz="1200" dirty="0">
                <a:solidFill>
                  <a:srgbClr val="000000"/>
                </a:solidFill>
                <a:effectLst/>
                <a:latin typeface="+mn-ea"/>
                <a:ea typeface="+mn-ea"/>
                <a:cs typeface="Arial" panose="020B0604020202020204" pitchFamily="34" charset="0"/>
              </a:rPr>
              <a:t>分以内に受診できるようにしてください。</a:t>
            </a:r>
            <a:endParaRPr lang="ja-JP" altLang="ja-JP" sz="1200" dirty="0">
              <a:effectLst/>
              <a:latin typeface="+mn-ea"/>
              <a:ea typeface="+mn-ea"/>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46</a:t>
            </a:fld>
            <a:endParaRPr kumimoji="1" lang="ja-JP" altLang="en-US"/>
          </a:p>
        </p:txBody>
      </p:sp>
    </p:spTree>
    <p:extLst>
      <p:ext uri="{BB962C8B-B14F-4D97-AF65-F5344CB8AC3E}">
        <p14:creationId xmlns:p14="http://schemas.microsoft.com/office/powerpoint/2010/main" val="2739487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dirty="0">
                <a:solidFill>
                  <a:srgbClr val="000000"/>
                </a:solidFill>
                <a:effectLst/>
                <a:latin typeface="+mn-ea"/>
                <a:ea typeface="+mn-ea"/>
                <a:cs typeface="Arial" panose="020B0604020202020204" pitchFamily="34" charset="0"/>
              </a:rPr>
              <a:t>次に歯が欠けた場合や歯をぶつけた場合の現場での歯科外傷対応について説明します。</a:t>
            </a:r>
            <a:endParaRPr lang="en-US" altLang="ja-JP" sz="1200" dirty="0">
              <a:solidFill>
                <a:srgbClr val="000000"/>
              </a:solidFill>
              <a:effectLst/>
              <a:latin typeface="+mn-e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dirty="0">
                <a:solidFill>
                  <a:srgbClr val="000000"/>
                </a:solidFill>
                <a:effectLst/>
                <a:latin typeface="+mn-ea"/>
                <a:ea typeface="+mn-ea"/>
                <a:cs typeface="Arial" panose="020B0604020202020204" pitchFamily="34" charset="0"/>
              </a:rPr>
              <a:t>やはり</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こちらも歯が抜けた場合と同じようにすぐにでも歯科の受診をする方が良いと考えられます。</a:t>
            </a:r>
            <a:endParaRPr lang="ja-JP" altLang="ja-JP" sz="1200" dirty="0">
              <a:effectLst/>
              <a:latin typeface="+mn-ea"/>
              <a:ea typeface="+mn-ea"/>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47</a:t>
            </a:fld>
            <a:endParaRPr kumimoji="1" lang="ja-JP" altLang="en-US"/>
          </a:p>
        </p:txBody>
      </p:sp>
    </p:spTree>
    <p:extLst>
      <p:ext uri="{BB962C8B-B14F-4D97-AF65-F5344CB8AC3E}">
        <p14:creationId xmlns:p14="http://schemas.microsoft.com/office/powerpoint/2010/main" val="1651542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solidFill>
                  <a:srgbClr val="000000"/>
                </a:solidFill>
                <a:effectLst/>
                <a:latin typeface="+mn-ea"/>
                <a:ea typeface="+mn-ea"/>
                <a:cs typeface="Arial" panose="020B0604020202020204" pitchFamily="34" charset="0"/>
              </a:rPr>
              <a:t>歯が抜けてなくても歯が欠けた場合やぶつけた場合に疑われる症状がいくつか考えられます。</a:t>
            </a:r>
            <a:r>
              <a:rPr lang="en-US" altLang="ja-JP" sz="1200" dirty="0">
                <a:solidFill>
                  <a:srgbClr val="000000"/>
                </a:solidFill>
                <a:effectLst/>
                <a:latin typeface="+mn-ea"/>
                <a:ea typeface="+mn-ea"/>
                <a:cs typeface="ＭＳ Ｐゴシック" panose="020B0600070205080204" pitchFamily="50" charset="-128"/>
              </a:rPr>
              <a:t> </a:t>
            </a:r>
          </a:p>
          <a:p>
            <a:r>
              <a:rPr lang="en-US" altLang="ja-JP" sz="1200" dirty="0">
                <a:solidFill>
                  <a:srgbClr val="000000"/>
                </a:solidFill>
                <a:effectLst/>
                <a:latin typeface="+mn-ea"/>
                <a:ea typeface="+mn-ea"/>
                <a:cs typeface="ＭＳ Ｐゴシック" panose="020B0600070205080204" pitchFamily="50" charset="-128"/>
              </a:rPr>
              <a:t>1</a:t>
            </a:r>
            <a:r>
              <a:rPr lang="ja-JP" altLang="ja-JP" sz="1200" dirty="0">
                <a:solidFill>
                  <a:srgbClr val="000000"/>
                </a:solidFill>
                <a:effectLst/>
                <a:latin typeface="+mn-ea"/>
                <a:ea typeface="+mn-ea"/>
                <a:cs typeface="Arial" panose="020B0604020202020204" pitchFamily="34" charset="0"/>
              </a:rPr>
              <a:t>つ目は</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触ったり噛んだりしなくても痛い場合、</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これは歯の神経の急性炎症が考えられます。</a:t>
            </a:r>
            <a:endParaRPr lang="ja-JP" altLang="ja-JP" sz="1200" dirty="0">
              <a:effectLst/>
              <a:latin typeface="+mn-ea"/>
              <a:ea typeface="+mn-ea"/>
              <a:cs typeface="ＭＳ Ｐゴシック" panose="020B0600070205080204" pitchFamily="50" charset="-128"/>
            </a:endParaRPr>
          </a:p>
          <a:p>
            <a:r>
              <a:rPr lang="en-US" altLang="ja-JP" sz="1200" dirty="0">
                <a:solidFill>
                  <a:srgbClr val="000000"/>
                </a:solidFill>
                <a:effectLst/>
                <a:latin typeface="+mn-ea"/>
                <a:ea typeface="+mn-ea"/>
                <a:cs typeface="ＭＳ Ｐゴシック" panose="020B0600070205080204" pitchFamily="50" charset="-128"/>
              </a:rPr>
              <a:t>2</a:t>
            </a:r>
            <a:r>
              <a:rPr lang="ja-JP" altLang="ja-JP" sz="1200" dirty="0">
                <a:solidFill>
                  <a:srgbClr val="000000"/>
                </a:solidFill>
                <a:effectLst/>
                <a:latin typeface="+mn-ea"/>
                <a:ea typeface="+mn-ea"/>
                <a:cs typeface="Arial" panose="020B0604020202020204" pitchFamily="34" charset="0"/>
              </a:rPr>
              <a:t>つ目</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ぶつけた歯が大きく揺れてしまってる場合があります。</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これは、歯は抜けてなくても歯の周りを支えている骨が骨折してる場合があります。</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これを歯槽骨骨折と言います。</a:t>
            </a:r>
            <a:endParaRPr lang="ja-JP" altLang="ja-JP" sz="1200" dirty="0">
              <a:effectLst/>
              <a:latin typeface="+mn-ea"/>
              <a:ea typeface="+mn-ea"/>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48</a:t>
            </a:fld>
            <a:endParaRPr kumimoji="1" lang="ja-JP" altLang="en-US"/>
          </a:p>
        </p:txBody>
      </p:sp>
    </p:spTree>
    <p:extLst>
      <p:ext uri="{BB962C8B-B14F-4D97-AF65-F5344CB8AC3E}">
        <p14:creationId xmlns:p14="http://schemas.microsoft.com/office/powerpoint/2010/main" val="827331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dirty="0">
                <a:solidFill>
                  <a:srgbClr val="000000"/>
                </a:solidFill>
                <a:effectLst/>
                <a:latin typeface="+mn-ea"/>
                <a:ea typeface="+mn-ea"/>
                <a:cs typeface="Arial" panose="020B0604020202020204" pitchFamily="34" charset="0"/>
              </a:rPr>
              <a:t>また歯が欠けてしまった場合</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これは歯冠破折と言いますが</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この場合には歯と同じ色の材質のもので修理したりすることが可能ですので、歯科を受診しましょう。</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また噛むと痛いという場合もあります。</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これは歯の根の周りを支えている歯根膜という組織が炎症を起こしてる可能性もあります。</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その場合には歯が</a:t>
            </a:r>
            <a:r>
              <a:rPr lang="ja-JP" altLang="ja-JP" sz="1200">
                <a:solidFill>
                  <a:srgbClr val="000000"/>
                </a:solidFill>
                <a:effectLst/>
                <a:latin typeface="+mn-ea"/>
                <a:ea typeface="+mn-ea"/>
                <a:cs typeface="Arial" panose="020B0604020202020204" pitchFamily="34" charset="0"/>
              </a:rPr>
              <a:t>抜けかけている</a:t>
            </a:r>
            <a:r>
              <a:rPr lang="ja-JP" altLang="en-US" sz="1200">
                <a:solidFill>
                  <a:srgbClr val="000000"/>
                </a:solidFill>
                <a:effectLst/>
                <a:latin typeface="+mn-ea"/>
                <a:ea typeface="+mn-ea"/>
                <a:cs typeface="Arial" panose="020B0604020202020204" pitchFamily="34" charset="0"/>
              </a:rPr>
              <a:t>「</a:t>
            </a:r>
            <a:r>
              <a:rPr lang="ja-JP" altLang="ja-JP" sz="1200">
                <a:solidFill>
                  <a:srgbClr val="000000"/>
                </a:solidFill>
                <a:effectLst/>
                <a:latin typeface="+mn-ea"/>
                <a:ea typeface="+mn-ea"/>
                <a:cs typeface="Arial" panose="020B0604020202020204" pitchFamily="34" charset="0"/>
              </a:rPr>
              <a:t>歯根の亜脱臼</a:t>
            </a:r>
            <a:r>
              <a:rPr lang="ja-JP" altLang="en-US" sz="1200" dirty="0">
                <a:solidFill>
                  <a:srgbClr val="000000"/>
                </a:solidFill>
                <a:effectLst/>
                <a:latin typeface="+mn-ea"/>
                <a:ea typeface="+mn-ea"/>
                <a:cs typeface="Arial" panose="020B0604020202020204" pitchFamily="34" charset="0"/>
              </a:rPr>
              <a:t>」</a:t>
            </a:r>
            <a:r>
              <a:rPr lang="ja-JP" altLang="ja-JP" sz="1200">
                <a:solidFill>
                  <a:srgbClr val="000000"/>
                </a:solidFill>
                <a:effectLst/>
                <a:latin typeface="+mn-ea"/>
                <a:ea typeface="+mn-ea"/>
                <a:cs typeface="Arial" panose="020B0604020202020204" pitchFamily="34" charset="0"/>
              </a:rPr>
              <a:t>と</a:t>
            </a:r>
            <a:r>
              <a:rPr lang="ja-JP" altLang="ja-JP" sz="1200" dirty="0">
                <a:solidFill>
                  <a:srgbClr val="000000"/>
                </a:solidFill>
                <a:effectLst/>
                <a:latin typeface="+mn-ea"/>
                <a:ea typeface="+mn-ea"/>
                <a:cs typeface="Arial" panose="020B0604020202020204" pitchFamily="34" charset="0"/>
              </a:rPr>
              <a:t>いう状態のこともありますので歯科で受診して診断してもらいましょう。</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また</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歯の位置が動いた</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例えば</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骨の方にめり込んでしまったりとか位置がずれてしまったりしてる場合があります。この</a:t>
            </a:r>
            <a:r>
              <a:rPr lang="ja-JP" altLang="ja-JP" sz="1200">
                <a:solidFill>
                  <a:srgbClr val="000000"/>
                </a:solidFill>
                <a:effectLst/>
                <a:latin typeface="+mn-ea"/>
                <a:ea typeface="+mn-ea"/>
                <a:cs typeface="Arial" panose="020B0604020202020204" pitchFamily="34" charset="0"/>
              </a:rPr>
              <a:t>場合も</a:t>
            </a:r>
            <a:r>
              <a:rPr lang="ja-JP" altLang="en-US" sz="1200" dirty="0">
                <a:solidFill>
                  <a:srgbClr val="000000"/>
                </a:solidFill>
                <a:effectLst/>
                <a:latin typeface="+mn-ea"/>
                <a:ea typeface="+mn-ea"/>
                <a:cs typeface="Arial" panose="020B0604020202020204" pitchFamily="34" charset="0"/>
              </a:rPr>
              <a:t>「</a:t>
            </a:r>
            <a:r>
              <a:rPr lang="ja-JP" altLang="ja-JP" sz="1200">
                <a:solidFill>
                  <a:srgbClr val="000000"/>
                </a:solidFill>
                <a:effectLst/>
                <a:latin typeface="+mn-ea"/>
                <a:ea typeface="+mn-ea"/>
                <a:cs typeface="Arial" panose="020B0604020202020204" pitchFamily="34" charset="0"/>
              </a:rPr>
              <a:t>歯根の亜脱臼</a:t>
            </a:r>
            <a:r>
              <a:rPr lang="ja-JP" altLang="en-US" sz="1200">
                <a:solidFill>
                  <a:srgbClr val="000000"/>
                </a:solidFill>
                <a:effectLst/>
                <a:latin typeface="+mn-ea"/>
                <a:ea typeface="+mn-ea"/>
                <a:cs typeface="Arial" panose="020B0604020202020204" pitchFamily="34" charset="0"/>
              </a:rPr>
              <a:t>」</a:t>
            </a:r>
            <a:r>
              <a:rPr lang="ja-JP" altLang="ja-JP" sz="1200">
                <a:solidFill>
                  <a:srgbClr val="000000"/>
                </a:solidFill>
                <a:effectLst/>
                <a:latin typeface="+mn-ea"/>
                <a:ea typeface="+mn-ea"/>
                <a:cs typeface="Arial" panose="020B0604020202020204" pitchFamily="34" charset="0"/>
              </a:rPr>
              <a:t>と</a:t>
            </a:r>
            <a:r>
              <a:rPr lang="ja-JP" altLang="ja-JP" sz="1200" dirty="0">
                <a:solidFill>
                  <a:srgbClr val="000000"/>
                </a:solidFill>
                <a:effectLst/>
                <a:latin typeface="+mn-ea"/>
                <a:ea typeface="+mn-ea"/>
                <a:cs typeface="Arial" panose="020B0604020202020204" pitchFamily="34" charset="0"/>
              </a:rPr>
              <a:t>いう状態なので元の位置に戻さないといけません。</a:t>
            </a:r>
            <a:r>
              <a:rPr lang="ja-JP" altLang="ja-JP" sz="1200" dirty="0">
                <a:solidFill>
                  <a:srgbClr val="000000"/>
                </a:solidFill>
                <a:effectLst/>
                <a:latin typeface="+mn-ea"/>
                <a:ea typeface="+mn-ea"/>
                <a:cs typeface="ＭＳ Ｐゴシック" panose="020B0600070205080204" pitchFamily="50" charset="-128"/>
              </a:rPr>
              <a:t> </a:t>
            </a:r>
            <a:r>
              <a:rPr lang="ja-JP" altLang="ja-JP" sz="1200" dirty="0">
                <a:solidFill>
                  <a:srgbClr val="000000"/>
                </a:solidFill>
                <a:effectLst/>
                <a:latin typeface="+mn-ea"/>
                <a:ea typeface="+mn-ea"/>
                <a:cs typeface="Arial" panose="020B0604020202020204" pitchFamily="34" charset="0"/>
              </a:rPr>
              <a:t>このような場合でも歯科の受診を推奨いたします。</a:t>
            </a:r>
            <a:endParaRPr lang="ja-JP" altLang="ja-JP" sz="1200" dirty="0">
              <a:effectLst/>
              <a:latin typeface="+mn-ea"/>
              <a:ea typeface="+mn-ea"/>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49</a:t>
            </a:fld>
            <a:endParaRPr kumimoji="1" lang="ja-JP" altLang="en-US"/>
          </a:p>
        </p:txBody>
      </p:sp>
    </p:spTree>
    <p:extLst>
      <p:ext uri="{BB962C8B-B14F-4D97-AF65-F5344CB8AC3E}">
        <p14:creationId xmlns:p14="http://schemas.microsoft.com/office/powerpoint/2010/main" val="257286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ea typeface="+mn-ea"/>
              </a:rPr>
              <a:t>少し掘り下げて、法的根拠についてご説明いたします。</a:t>
            </a:r>
            <a:endParaRPr lang="en-US" altLang="ja-JP" dirty="0">
              <a:latin typeface="+mn-ea"/>
              <a:ea typeface="+mn-ea"/>
            </a:endParaRPr>
          </a:p>
          <a:p>
            <a:r>
              <a:rPr lang="ja-JP" altLang="en-US" dirty="0">
                <a:latin typeface="+mn-ea"/>
                <a:ea typeface="+mn-ea"/>
              </a:rPr>
              <a:t>最上位にある「日本国憲法第</a:t>
            </a:r>
            <a:r>
              <a:rPr lang="en-US" altLang="ja-JP" dirty="0">
                <a:latin typeface="+mn-ea"/>
                <a:ea typeface="+mn-ea"/>
              </a:rPr>
              <a:t>26</a:t>
            </a:r>
            <a:r>
              <a:rPr lang="ja-JP" altLang="en-US" dirty="0">
                <a:latin typeface="+mn-ea"/>
                <a:ea typeface="+mn-ea"/>
              </a:rPr>
              <a:t>条」に、</a:t>
            </a:r>
            <a:r>
              <a:rPr kumimoji="1" lang="ja-JP" altLang="en-US" dirty="0"/>
              <a:t>「すべての国民は、法律の定めるところにより、その能力に応じて等しく教育を受ける権利を有する」とあります。</a:t>
            </a:r>
            <a:endParaRPr kumimoji="1" lang="en-US" altLang="ja-JP" dirty="0"/>
          </a:p>
          <a:p>
            <a:r>
              <a:rPr kumimoji="1" lang="ja-JP" altLang="en-US" dirty="0"/>
              <a:t>つまり、障害のある子もない子も、その能力に応じて等しく教育を受ける権利があります。</a:t>
            </a:r>
            <a:endParaRPr kumimoji="1" lang="en-US" altLang="ja-JP" dirty="0"/>
          </a:p>
          <a:p>
            <a:r>
              <a:rPr lang="ja-JP" altLang="en-US" dirty="0">
                <a:latin typeface="+mn-ea"/>
                <a:ea typeface="+mn-ea"/>
              </a:rPr>
              <a:t>憲法を受けて「教育基本法」や「学校教育法」が制定されています。</a:t>
            </a:r>
            <a:endParaRPr lang="en-US" altLang="ja-JP" dirty="0">
              <a:latin typeface="+mn-ea"/>
              <a:ea typeface="+mn-ea"/>
            </a:endParaRPr>
          </a:p>
          <a:p>
            <a:pPr defTabSz="903346"/>
            <a:r>
              <a:rPr lang="ja-JP" altLang="en-US" dirty="0">
                <a:solidFill>
                  <a:schemeClr val="tx1"/>
                </a:solidFill>
                <a:latin typeface="+mn-ea"/>
                <a:ea typeface="+mn-ea"/>
              </a:rPr>
              <a:t>教育内容は、左側の</a:t>
            </a:r>
            <a:r>
              <a:rPr lang="ja-JP" altLang="en-US" dirty="0">
                <a:latin typeface="+mn-ea"/>
                <a:ea typeface="+mn-ea"/>
              </a:rPr>
              <a:t>「学校教育法施行令、及び施行規則」があり、それらに基づいて作成される教育課程の基準が「学習指導要領」となり、</a:t>
            </a:r>
            <a:r>
              <a:rPr kumimoji="0" lang="ja-JP" altLang="en-US" b="0" kern="0" dirty="0">
                <a:solidFill>
                  <a:schemeClr val="bg1"/>
                </a:solidFill>
                <a:latin typeface="+mj-ea"/>
                <a:ea typeface="+mj-ea"/>
              </a:rPr>
              <a:t>全国どの地域においても一定水準の教育を受けられることができます。</a:t>
            </a:r>
            <a:endParaRPr lang="en-US" altLang="ja-JP" dirty="0">
              <a:latin typeface="+mn-ea"/>
              <a:ea typeface="+mn-ea"/>
            </a:endParaRPr>
          </a:p>
          <a:p>
            <a:pPr defTabSz="903346"/>
            <a:r>
              <a:rPr lang="ja-JP" altLang="en-US" dirty="0">
                <a:latin typeface="+mn-ea"/>
                <a:ea typeface="+mn-ea"/>
              </a:rPr>
              <a:t>一方、学校歯科医の</a:t>
            </a:r>
            <a:r>
              <a:rPr lang="ja-JP" altLang="en-US" dirty="0">
                <a:solidFill>
                  <a:schemeClr val="tx1"/>
                </a:solidFill>
                <a:latin typeface="+mn-ea"/>
                <a:ea typeface="+mn-ea"/>
              </a:rPr>
              <a:t>職務内容は、</a:t>
            </a:r>
            <a:r>
              <a:rPr lang="ja-JP" altLang="en-US" dirty="0">
                <a:latin typeface="+mn-ea"/>
                <a:ea typeface="+mn-ea"/>
              </a:rPr>
              <a:t>右側の「学校保健安全法」が基準となり、その下に「学校保健安全法施行令、及び施行規則」があります。</a:t>
            </a:r>
            <a:endParaRPr lang="en-US" altLang="ja-JP" dirty="0">
              <a:latin typeface="+mn-ea"/>
              <a:ea typeface="+mn-ea"/>
            </a:endParaRPr>
          </a:p>
          <a:p>
            <a:pPr defTabSz="903346">
              <a:defRPr/>
            </a:pPr>
            <a:r>
              <a:rPr kumimoji="1" lang="ja-JP" altLang="en-US" dirty="0"/>
              <a:t>つまり学校保健・安全教育においても、「すべての国民は、その能力に応じて等しく教育を受ける権利を有する」ということになりますので、全国一律に教育を受けられるよう、日学歯では、文部科学省の指導の下、様々な情報発信をしているところです。</a:t>
            </a:r>
            <a:endParaRPr kumimoji="1" lang="en-US" altLang="ja-JP" dirty="0"/>
          </a:p>
          <a:p>
            <a:pPr defTabSz="903346">
              <a:defRPr/>
            </a:pPr>
            <a:r>
              <a:rPr kumimoji="1" lang="ja-JP" altLang="en-US" dirty="0"/>
              <a:t>また、公立・私立の学校に分け隔てなく、全ての子供たちが一般の学科と同様に学校保健・安全教育においても、「等しく教育を受ける権利」を有していることになります。</a:t>
            </a:r>
            <a:endParaRPr lang="en-US" altLang="ja-JP" dirty="0">
              <a:latin typeface="+mn-ea"/>
              <a:ea typeface="+mn-ea"/>
            </a:endParaRPr>
          </a:p>
        </p:txBody>
      </p:sp>
      <p:sp>
        <p:nvSpPr>
          <p:cNvPr id="4" name="スライド番号プレースホルダー 3"/>
          <p:cNvSpPr>
            <a:spLocks noGrp="1"/>
          </p:cNvSpPr>
          <p:nvPr>
            <p:ph type="sldNum" sz="quarter" idx="5"/>
          </p:nvPr>
        </p:nvSpPr>
        <p:spPr/>
        <p:txBody>
          <a:bodyPr/>
          <a:lstStyle/>
          <a:p>
            <a:fld id="{0B12D198-601C-4C33-8184-2D23F047CE1D}" type="slidenum">
              <a:rPr kumimoji="1" lang="ja-JP" altLang="en-US" smtClean="0"/>
              <a:pPr/>
              <a:t>5</a:t>
            </a:fld>
            <a:endParaRPr kumimoji="1" lang="ja-JP" altLang="en-US"/>
          </a:p>
        </p:txBody>
      </p:sp>
    </p:spTree>
    <p:extLst>
      <p:ext uri="{BB962C8B-B14F-4D97-AF65-F5344CB8AC3E}">
        <p14:creationId xmlns:p14="http://schemas.microsoft.com/office/powerpoint/2010/main" val="9540731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3178">
              <a:defRPr/>
            </a:pPr>
            <a:r>
              <a:rPr kumimoji="1" lang="ja-JP" altLang="en-US" dirty="0"/>
              <a:t>次に、万が一、事故が発生してしまった時の初期対応</a:t>
            </a:r>
            <a:r>
              <a:rPr kumimoji="1" lang="en-US" altLang="ja-JP" dirty="0"/>
              <a:t>(</a:t>
            </a:r>
            <a:r>
              <a:rPr kumimoji="1" lang="ja-JP" altLang="en-US" dirty="0"/>
              <a:t>フローチャート）となります。</a:t>
            </a:r>
            <a:endParaRPr kumimoji="1" lang="en-US" altLang="ja-JP" dirty="0"/>
          </a:p>
          <a:p>
            <a:pPr marL="0" marR="0" lvl="0" indent="0" algn="l" defTabSz="923178" rtl="0" eaLnBrk="1" fontAlgn="auto" latinLnBrk="0" hangingPunct="1">
              <a:lnSpc>
                <a:spcPct val="100000"/>
              </a:lnSpc>
              <a:spcBef>
                <a:spcPts val="0"/>
              </a:spcBef>
              <a:spcAft>
                <a:spcPts val="0"/>
              </a:spcAft>
              <a:buClrTx/>
              <a:buSzTx/>
              <a:buFontTx/>
              <a:buNone/>
              <a:tabLst/>
              <a:defRPr/>
            </a:pPr>
            <a:r>
              <a:rPr kumimoji="1" lang="ja-JP" altLang="en-US" dirty="0"/>
              <a:t>（図から解説）</a:t>
            </a:r>
            <a:endParaRPr kumimoji="1" lang="en-US" altLang="ja-JP" dirty="0"/>
          </a:p>
          <a:p>
            <a:pPr marL="0" marR="0" lvl="0" indent="0" algn="l" defTabSz="923178" rtl="0" eaLnBrk="1" fontAlgn="auto" latinLnBrk="0" hangingPunct="1">
              <a:lnSpc>
                <a:spcPct val="100000"/>
              </a:lnSpc>
              <a:spcBef>
                <a:spcPts val="0"/>
              </a:spcBef>
              <a:spcAft>
                <a:spcPts val="0"/>
              </a:spcAft>
              <a:buClrTx/>
              <a:buSzTx/>
              <a:buFontTx/>
              <a:buNone/>
              <a:tabLst/>
              <a:defRPr/>
            </a:pPr>
            <a:r>
              <a:rPr kumimoji="1" lang="ja-JP" altLang="en-US" dirty="0"/>
              <a:t>まず、事故が発生したら、「周りにいる人に事故を知らせる」、「折れた歯や抜けた歯を探す」、「問診チェックリストの記入」などの行動をとりましょう。</a:t>
            </a:r>
            <a:endParaRPr kumimoji="1" lang="en-US" altLang="ja-JP" dirty="0"/>
          </a:p>
          <a:p>
            <a:pPr marL="0" marR="0" lvl="0" indent="0" algn="l" defTabSz="923178" rtl="0" eaLnBrk="1" fontAlgn="auto" latinLnBrk="0" hangingPunct="1">
              <a:lnSpc>
                <a:spcPct val="100000"/>
              </a:lnSpc>
              <a:spcBef>
                <a:spcPts val="0"/>
              </a:spcBef>
              <a:spcAft>
                <a:spcPts val="0"/>
              </a:spcAft>
              <a:buClrTx/>
              <a:buSzTx/>
              <a:buFontTx/>
              <a:buNone/>
              <a:tabLst/>
              <a:defRPr/>
            </a:pPr>
            <a:r>
              <a:rPr kumimoji="1" lang="ja-JP" altLang="en-US" dirty="0"/>
              <a:t>そして、「意識がない、呼吸をしていない、歯・口以外のけがもある」場合では、「人工呼吸、救急車の手配、心肺蘇生」を、「出血している、歯がぐらぐら、歯が陥入した」場合は、「ガーゼ・タオルで押さえて圧迫止血、冷やす」、</a:t>
            </a:r>
            <a:endParaRPr kumimoji="1" lang="en-US" altLang="ja-JP" dirty="0"/>
          </a:p>
          <a:p>
            <a:pPr marL="0" marR="0" lvl="0" indent="0" algn="l" defTabSz="923178" rtl="0" eaLnBrk="1" fontAlgn="auto" latinLnBrk="0" hangingPunct="1">
              <a:lnSpc>
                <a:spcPct val="100000"/>
              </a:lnSpc>
              <a:spcBef>
                <a:spcPts val="0"/>
              </a:spcBef>
              <a:spcAft>
                <a:spcPts val="0"/>
              </a:spcAft>
              <a:buClrTx/>
              <a:buSzTx/>
              <a:buFontTx/>
              <a:buNone/>
              <a:tabLst/>
              <a:defRPr/>
            </a:pPr>
            <a:r>
              <a:rPr kumimoji="1" lang="ja-JP" altLang="en-US" dirty="0"/>
              <a:t>また、「歯が折れた、歯が抜けた」場合には、「歯根は手で触れない、抜けた歯を保存液に入れる」、ことなどが求められます。</a:t>
            </a:r>
            <a:endParaRPr kumimoji="1" lang="en-US" altLang="ja-JP" dirty="0"/>
          </a:p>
          <a:p>
            <a:pPr marL="0" marR="0" lvl="0" indent="0" algn="l" defTabSz="923178"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23178"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23178"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23178"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23178"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23178"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23178"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23178"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en-US" altLang="ja-JP" dirty="0"/>
          </a:p>
          <a:p>
            <a:endParaRPr kumimoji="1" lang="en-US" altLang="ja-JP" dirty="0"/>
          </a:p>
        </p:txBody>
      </p:sp>
      <p:sp>
        <p:nvSpPr>
          <p:cNvPr id="4" name="日付プレースホルダー 3"/>
          <p:cNvSpPr>
            <a:spLocks noGrp="1"/>
          </p:cNvSpPr>
          <p:nvPr>
            <p:ph type="dt" idx="10"/>
          </p:nvPr>
        </p:nvSpPr>
        <p:spPr/>
        <p:txBody>
          <a:bodyPr/>
          <a:lstStyle/>
          <a:p>
            <a:endParaRPr kumimoji="1" lang="ja-JP" altLang="en-US" dirty="0"/>
          </a:p>
        </p:txBody>
      </p:sp>
    </p:spTree>
    <p:extLst>
      <p:ext uri="{BB962C8B-B14F-4D97-AF65-F5344CB8AC3E}">
        <p14:creationId xmlns:p14="http://schemas.microsoft.com/office/powerpoint/2010/main" val="2969099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こちらは、日学歯から配布した「歯・口の外傷マニュアル」です。</a:t>
            </a:r>
            <a:endParaRPr kumimoji="1" lang="en-US" altLang="ja-JP" dirty="0"/>
          </a:p>
          <a:p>
            <a:r>
              <a:rPr kumimoji="1" lang="ja-JP" altLang="en-US" dirty="0"/>
              <a:t>裏面に、受傷状況チェックリストが載っていますので、受傷時にチェックして受診してください。</a:t>
            </a:r>
            <a:endParaRPr kumimoji="1" lang="en-US" altLang="ja-JP" dirty="0"/>
          </a:p>
          <a:p>
            <a:r>
              <a:rPr kumimoji="1" lang="ja-JP" altLang="en-US" dirty="0"/>
              <a:t>医療機関では、治療に際して大変参考となります。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51</a:t>
            </a:fld>
            <a:endParaRPr kumimoji="1" lang="ja-JP" altLang="en-US"/>
          </a:p>
        </p:txBody>
      </p:sp>
    </p:spTree>
    <p:extLst>
      <p:ext uri="{BB962C8B-B14F-4D97-AF65-F5344CB8AC3E}">
        <p14:creationId xmlns:p14="http://schemas.microsoft.com/office/powerpoint/2010/main" val="6858642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52</a:t>
            </a:fld>
            <a:endParaRPr kumimoji="1" lang="ja-JP" altLang="en-US"/>
          </a:p>
        </p:txBody>
      </p:sp>
      <p:sp>
        <p:nvSpPr>
          <p:cNvPr id="5" name="タイトル 1">
            <a:extLst>
              <a:ext uri="{FF2B5EF4-FFF2-40B4-BE49-F238E27FC236}">
                <a16:creationId xmlns:a16="http://schemas.microsoft.com/office/drawing/2014/main" id="{3B64520B-3D9C-C1AC-A447-CDC10925B523}"/>
              </a:ext>
            </a:extLst>
          </p:cNvPr>
          <p:cNvSpPr txBox="1">
            <a:spLocks/>
          </p:cNvSpPr>
          <p:nvPr/>
        </p:nvSpPr>
        <p:spPr>
          <a:xfrm>
            <a:off x="895350" y="472281"/>
            <a:ext cx="7423299" cy="49244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t>（澤田先生より）マウスガード　</a:t>
            </a:r>
            <a:r>
              <a:rPr lang="en-US" altLang="ja-JP" sz="3200" dirty="0"/>
              <a:t>Q</a:t>
            </a:r>
            <a:r>
              <a:rPr lang="ja-JP" altLang="en-US" sz="3200" dirty="0"/>
              <a:t>＆</a:t>
            </a:r>
            <a:r>
              <a:rPr lang="en-US" altLang="ja-JP" sz="3200" dirty="0"/>
              <a:t>A</a:t>
            </a:r>
            <a:endParaRPr lang="ja-JP" altLang="en-US" sz="3200" dirty="0"/>
          </a:p>
        </p:txBody>
      </p:sp>
      <p:sp>
        <p:nvSpPr>
          <p:cNvPr id="6" name="テキスト ボックス 5">
            <a:extLst>
              <a:ext uri="{FF2B5EF4-FFF2-40B4-BE49-F238E27FC236}">
                <a16:creationId xmlns:a16="http://schemas.microsoft.com/office/drawing/2014/main" id="{43C6A692-D9BF-7FB0-3A40-9F691E3C82E0}"/>
              </a:ext>
            </a:extLst>
          </p:cNvPr>
          <p:cNvSpPr txBox="1"/>
          <p:nvPr/>
        </p:nvSpPr>
        <p:spPr>
          <a:xfrm>
            <a:off x="666750" y="1767681"/>
            <a:ext cx="8915400" cy="369332"/>
          </a:xfrm>
          <a:prstGeom prst="rect">
            <a:avLst/>
          </a:prstGeom>
          <a:noFill/>
        </p:spPr>
        <p:txBody>
          <a:bodyPr wrap="square">
            <a:spAutoFit/>
          </a:bodyPr>
          <a:lstStyle/>
          <a:p>
            <a:r>
              <a:rPr lang="en-US" altLang="ja-JP" b="1" dirty="0"/>
              <a:t>A</a:t>
            </a:r>
            <a:r>
              <a:rPr lang="ja-JP" altLang="en-US" b="1" dirty="0"/>
              <a:t>　</a:t>
            </a:r>
            <a:endParaRPr lang="en-US" altLang="ja-JP" b="1" dirty="0"/>
          </a:p>
        </p:txBody>
      </p:sp>
      <p:sp>
        <p:nvSpPr>
          <p:cNvPr id="7" name="テキスト ボックス 6">
            <a:extLst>
              <a:ext uri="{FF2B5EF4-FFF2-40B4-BE49-F238E27FC236}">
                <a16:creationId xmlns:a16="http://schemas.microsoft.com/office/drawing/2014/main" id="{26E884AE-CCBA-54AE-3910-C04972723F5F}"/>
              </a:ext>
            </a:extLst>
          </p:cNvPr>
          <p:cNvSpPr txBox="1"/>
          <p:nvPr/>
        </p:nvSpPr>
        <p:spPr>
          <a:xfrm>
            <a:off x="456768" y="1318849"/>
            <a:ext cx="9197232" cy="1200329"/>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１　マウスガードには、市販のもの、歯科医院で作製するものがあると聞きますが？</a:t>
            </a:r>
            <a:endParaRPr kumimoji="1" lang="en-US" altLang="ja-JP" b="1" dirty="0"/>
          </a:p>
          <a:p>
            <a:r>
              <a:rPr lang="ja-JP" altLang="en-US" b="1" dirty="0"/>
              <a:t>　</a:t>
            </a:r>
            <a:endParaRPr lang="en-US" altLang="ja-JP" b="1" dirty="0"/>
          </a:p>
          <a:p>
            <a:r>
              <a:rPr lang="ja-JP" altLang="en-US" b="1" dirty="0"/>
              <a:t>　　　市販のものに比べて、歯科医院で歯の型をとって作製したものは、適合性を優</a:t>
            </a:r>
            <a:endParaRPr lang="en-US" altLang="ja-JP" b="1" dirty="0"/>
          </a:p>
          <a:p>
            <a:r>
              <a:rPr lang="ja-JP" altLang="en-US" b="1" dirty="0"/>
              <a:t>　　　れ、医学的見地から噛み合わせを調整しますので安心して使用できます。</a:t>
            </a:r>
            <a:endParaRPr kumimoji="1" lang="ja-JP" altLang="en-US" b="1" dirty="0"/>
          </a:p>
        </p:txBody>
      </p:sp>
      <p:sp>
        <p:nvSpPr>
          <p:cNvPr id="8" name="テキスト ボックス 7">
            <a:extLst>
              <a:ext uri="{FF2B5EF4-FFF2-40B4-BE49-F238E27FC236}">
                <a16:creationId xmlns:a16="http://schemas.microsoft.com/office/drawing/2014/main" id="{7BDD88BD-BCA5-E292-9375-0AD4E3B39086}"/>
              </a:ext>
            </a:extLst>
          </p:cNvPr>
          <p:cNvSpPr txBox="1"/>
          <p:nvPr/>
        </p:nvSpPr>
        <p:spPr>
          <a:xfrm>
            <a:off x="461117" y="2873214"/>
            <a:ext cx="9192883" cy="1754326"/>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２　マウスガードの保管で注意することはありますか？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清掃には、専用の洗浄剤やスプレーを使用することをお勧めします。</a:t>
            </a:r>
            <a:endParaRPr kumimoji="1" lang="en-US" altLang="ja-JP" b="1" dirty="0"/>
          </a:p>
          <a:p>
            <a:r>
              <a:rPr kumimoji="1" lang="ja-JP" altLang="en-US" b="1" dirty="0"/>
              <a:t>　　   マウスガードは、高温で変形することから常温水で洗浄し、専用ケースに乾燥</a:t>
            </a:r>
            <a:endParaRPr kumimoji="1" lang="en-US" altLang="ja-JP" b="1" dirty="0"/>
          </a:p>
          <a:p>
            <a:r>
              <a:rPr kumimoji="1" lang="ja-JP" altLang="en-US" b="1" dirty="0"/>
              <a:t>　　　した状態で保管してください。</a:t>
            </a:r>
            <a:endParaRPr kumimoji="1" lang="en-US" altLang="ja-JP" b="1" dirty="0"/>
          </a:p>
          <a:p>
            <a:r>
              <a:rPr kumimoji="1" lang="ja-JP" altLang="en-US" b="1" dirty="0"/>
              <a:t>　　　高温となる車内での保管には、注意してください。</a:t>
            </a:r>
          </a:p>
        </p:txBody>
      </p:sp>
      <p:sp>
        <p:nvSpPr>
          <p:cNvPr id="9" name="テキスト ボックス 8">
            <a:extLst>
              <a:ext uri="{FF2B5EF4-FFF2-40B4-BE49-F238E27FC236}">
                <a16:creationId xmlns:a16="http://schemas.microsoft.com/office/drawing/2014/main" id="{BC7A23C3-3232-EAC7-42D7-99DF800053E2}"/>
              </a:ext>
            </a:extLst>
          </p:cNvPr>
          <p:cNvSpPr txBox="1"/>
          <p:nvPr/>
        </p:nvSpPr>
        <p:spPr>
          <a:xfrm>
            <a:off x="461117" y="4969148"/>
            <a:ext cx="9197233"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３　マウスガードを装着したまま飲料水を飲めますか？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可能ですが、お水をお勧めします。お茶やコーヒー類は、着色の原因となります。</a:t>
            </a:r>
            <a:endParaRPr kumimoji="1" lang="en-US" altLang="ja-JP" b="1" dirty="0"/>
          </a:p>
          <a:p>
            <a:r>
              <a:rPr kumimoji="1" lang="ja-JP" altLang="en-US" b="1" dirty="0"/>
              <a:t>　　　糖分を含んだ飲料水の場合は、むし歯予防の観点から競技が終わった後に、マウ</a:t>
            </a:r>
            <a:endParaRPr kumimoji="1" lang="en-US" altLang="ja-JP" b="1" dirty="0"/>
          </a:p>
          <a:p>
            <a:r>
              <a:rPr kumimoji="1" lang="ja-JP" altLang="en-US" b="1" dirty="0"/>
              <a:t>　　   スガードを洗浄し、外した状態でうがいなどをすると良いでしょう。</a:t>
            </a:r>
          </a:p>
        </p:txBody>
      </p:sp>
      <p:sp>
        <p:nvSpPr>
          <p:cNvPr id="2" name="ノート プレースホルダー 1">
            <a:extLst>
              <a:ext uri="{FF2B5EF4-FFF2-40B4-BE49-F238E27FC236}">
                <a16:creationId xmlns:a16="http://schemas.microsoft.com/office/drawing/2014/main" id="{D3AE1A6F-2F83-2101-2587-955B23DCE064}"/>
              </a:ext>
            </a:extLst>
          </p:cNvPr>
          <p:cNvSpPr>
            <a:spLocks noGrp="1"/>
          </p:cNvSpPr>
          <p:nvPr>
            <p:ph type="body" idx="1"/>
          </p:nvPr>
        </p:nvSpPr>
        <p:spPr/>
        <p:txBody>
          <a:bodyPr/>
          <a:lstStyle/>
          <a:p>
            <a:r>
              <a:rPr kumimoji="1" lang="ja-JP" altLang="en-US" dirty="0"/>
              <a:t>次に様々な質問に対してお答えいたします。</a:t>
            </a:r>
            <a:endParaRPr kumimoji="1" lang="en-US" altLang="ja-JP" dirty="0"/>
          </a:p>
          <a:p>
            <a:r>
              <a:rPr kumimoji="1" lang="en-US" altLang="ja-JP" dirty="0"/>
              <a:t>Q</a:t>
            </a:r>
            <a:r>
              <a:rPr kumimoji="1" lang="ja-JP" altLang="en-US" dirty="0"/>
              <a:t>１　マウスガードには、市販のもの、歯科医院で作製するものがあると聞きますが？</a:t>
            </a:r>
          </a:p>
          <a:p>
            <a:r>
              <a:rPr kumimoji="1" lang="ja-JP" altLang="en-US" dirty="0"/>
              <a:t>　</a:t>
            </a:r>
            <a:r>
              <a:rPr kumimoji="1" lang="en-US" altLang="ja-JP" dirty="0"/>
              <a:t>A</a:t>
            </a:r>
            <a:r>
              <a:rPr kumimoji="1" lang="ja-JP" altLang="en-US" dirty="0"/>
              <a:t>　市販のものに比べて、歯科医院で歯の型をとって作製したものは、適合性が優れ、医学的見地から噛み合わせを調整しますので安心して使用できます。</a:t>
            </a:r>
          </a:p>
          <a:p>
            <a:r>
              <a:rPr kumimoji="1" lang="ja-JP" altLang="en-US" dirty="0"/>
              <a:t>　　　また、外傷予防効果も高いことが分っています。</a:t>
            </a:r>
          </a:p>
          <a:p>
            <a:r>
              <a:rPr kumimoji="1" lang="en-US" altLang="ja-JP" dirty="0"/>
              <a:t>Q</a:t>
            </a:r>
            <a:r>
              <a:rPr kumimoji="1" lang="ja-JP" altLang="en-US" dirty="0"/>
              <a:t>２　マウスガードの保管で注意することはありますか？</a:t>
            </a:r>
          </a:p>
          <a:p>
            <a:r>
              <a:rPr kumimoji="1" lang="ja-JP" altLang="en-US" dirty="0"/>
              <a:t>　</a:t>
            </a:r>
            <a:r>
              <a:rPr kumimoji="1" lang="en-US" altLang="ja-JP" dirty="0"/>
              <a:t>A</a:t>
            </a:r>
            <a:r>
              <a:rPr kumimoji="1" lang="ja-JP" altLang="en-US" dirty="0"/>
              <a:t>　清掃には、専用の洗浄剤やスプレーを使用することをお勧めします。</a:t>
            </a:r>
          </a:p>
          <a:p>
            <a:r>
              <a:rPr kumimoji="1" lang="ja-JP" altLang="en-US" dirty="0"/>
              <a:t>　　  マウスガードは、高温で変形することから常温水で洗浄し、専用ケースに乾燥した状態で保管してください。</a:t>
            </a:r>
          </a:p>
          <a:p>
            <a:r>
              <a:rPr kumimoji="1" lang="ja-JP" altLang="en-US" dirty="0"/>
              <a:t>　　　高温となる車内等での保管は、避けてください。</a:t>
            </a:r>
            <a:endParaRPr kumimoji="1" lang="en-US" altLang="ja-JP" dirty="0"/>
          </a:p>
          <a:p>
            <a:r>
              <a:rPr kumimoji="1" lang="en-US" altLang="ja-JP" dirty="0"/>
              <a:t>Q</a:t>
            </a:r>
            <a:r>
              <a:rPr kumimoji="1" lang="ja-JP" altLang="en-US" dirty="0"/>
              <a:t>３　マウスガードを装着したまま飲料水を飲めますか？</a:t>
            </a:r>
          </a:p>
          <a:p>
            <a:r>
              <a:rPr kumimoji="1" lang="ja-JP" altLang="en-US" dirty="0"/>
              <a:t>　</a:t>
            </a:r>
            <a:r>
              <a:rPr kumimoji="1" lang="en-US" altLang="ja-JP" dirty="0"/>
              <a:t>A</a:t>
            </a:r>
            <a:r>
              <a:rPr kumimoji="1" lang="ja-JP" altLang="en-US" dirty="0"/>
              <a:t>　可能ですが、お水をお勧めします。お茶やコーヒー類は、着色の原因となります。</a:t>
            </a:r>
          </a:p>
          <a:p>
            <a:r>
              <a:rPr kumimoji="1" lang="ja-JP" altLang="en-US" dirty="0"/>
              <a:t>　　　糖分を含んだ飲料水の場合は、むし歯予防の観点から競技が終わった後に、マウスガードを洗浄し、外した状態でうがいなどをすると良いでしょう。</a:t>
            </a:r>
          </a:p>
          <a:p>
            <a:endParaRPr kumimoji="1" lang="ja-JP" altLang="en-US" dirty="0"/>
          </a:p>
        </p:txBody>
      </p:sp>
    </p:spTree>
    <p:extLst>
      <p:ext uri="{BB962C8B-B14F-4D97-AF65-F5344CB8AC3E}">
        <p14:creationId xmlns:p14="http://schemas.microsoft.com/office/powerpoint/2010/main" val="2227218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53</a:t>
            </a:fld>
            <a:endParaRPr kumimoji="1" lang="ja-JP" altLang="en-US"/>
          </a:p>
        </p:txBody>
      </p:sp>
      <p:sp>
        <p:nvSpPr>
          <p:cNvPr id="5" name="テキスト ボックス 4">
            <a:extLst>
              <a:ext uri="{FF2B5EF4-FFF2-40B4-BE49-F238E27FC236}">
                <a16:creationId xmlns:a16="http://schemas.microsoft.com/office/drawing/2014/main" id="{15376046-832F-44CC-0292-06F356EA50DC}"/>
              </a:ext>
            </a:extLst>
          </p:cNvPr>
          <p:cNvSpPr txBox="1"/>
          <p:nvPr/>
        </p:nvSpPr>
        <p:spPr>
          <a:xfrm>
            <a:off x="437014" y="853281"/>
            <a:ext cx="9146272" cy="1200329"/>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４　マウスガードは、試合以外の練習中にも装着した方が良いですか？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練習中の「けが」が多いことから、試合中に限らず、日頃の練習中から使用し</a:t>
            </a:r>
            <a:endParaRPr kumimoji="1" lang="en-US" altLang="ja-JP" b="1" dirty="0"/>
          </a:p>
          <a:p>
            <a:r>
              <a:rPr kumimoji="1" lang="ja-JP" altLang="en-US" b="1" dirty="0"/>
              <a:t>　　  てください。</a:t>
            </a:r>
          </a:p>
        </p:txBody>
      </p:sp>
      <p:sp>
        <p:nvSpPr>
          <p:cNvPr id="6" name="テキスト ボックス 5">
            <a:extLst>
              <a:ext uri="{FF2B5EF4-FFF2-40B4-BE49-F238E27FC236}">
                <a16:creationId xmlns:a16="http://schemas.microsoft.com/office/drawing/2014/main" id="{C30723BE-67E6-32F9-A3AB-F21C8DB180CB}"/>
              </a:ext>
            </a:extLst>
          </p:cNvPr>
          <p:cNvSpPr txBox="1"/>
          <p:nvPr/>
        </p:nvSpPr>
        <p:spPr>
          <a:xfrm>
            <a:off x="460152" y="2619781"/>
            <a:ext cx="9123134"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５　マウスガード作製後の注意点を教えてください。</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マウスガードは経年劣化しますので、半年から１年に一度、特にシーズン前に</a:t>
            </a:r>
            <a:endParaRPr kumimoji="1" lang="en-US" altLang="ja-JP" b="1" dirty="0"/>
          </a:p>
          <a:p>
            <a:r>
              <a:rPr kumimoji="1" lang="ja-JP" altLang="en-US" b="1" dirty="0"/>
              <a:t>　　   は口腔の状態を含めて歯科医院で定期健診を行ってください。</a:t>
            </a:r>
            <a:endParaRPr kumimoji="1" lang="en-US" altLang="ja-JP" b="1" dirty="0"/>
          </a:p>
          <a:p>
            <a:r>
              <a:rPr kumimoji="1" lang="ja-JP" altLang="en-US" b="1" dirty="0"/>
              <a:t>　　   劣化の状況や口腔の状況によって、都度、作り替えが必要となります。</a:t>
            </a:r>
          </a:p>
        </p:txBody>
      </p:sp>
      <p:sp>
        <p:nvSpPr>
          <p:cNvPr id="7" name="テキスト ボックス 6">
            <a:extLst>
              <a:ext uri="{FF2B5EF4-FFF2-40B4-BE49-F238E27FC236}">
                <a16:creationId xmlns:a16="http://schemas.microsoft.com/office/drawing/2014/main" id="{E87E7F19-FD41-1C2D-FEA7-1C5F94786372}"/>
              </a:ext>
            </a:extLst>
          </p:cNvPr>
          <p:cNvSpPr txBox="1"/>
          <p:nvPr/>
        </p:nvSpPr>
        <p:spPr>
          <a:xfrm>
            <a:off x="447452" y="4663281"/>
            <a:ext cx="9135834" cy="1477328"/>
          </a:xfrm>
          <a:prstGeom prst="rect">
            <a:avLst/>
          </a:prstGeom>
          <a:noFill/>
          <a:ln>
            <a:solidFill>
              <a:schemeClr val="tx1"/>
            </a:solidFill>
          </a:ln>
        </p:spPr>
        <p:txBody>
          <a:bodyPr wrap="none" rtlCol="0">
            <a:spAutoFit/>
          </a:bodyPr>
          <a:lstStyle/>
          <a:p>
            <a:r>
              <a:rPr kumimoji="1" lang="en-US" altLang="ja-JP" b="1" dirty="0"/>
              <a:t>Q</a:t>
            </a:r>
            <a:r>
              <a:rPr kumimoji="1" lang="ja-JP" altLang="en-US" b="1" dirty="0"/>
              <a:t>６　小学生で乳歯が生えている子供でもマウスガードをした方が良いですか？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乳歯と永久歯が生えている（混合歯列期）でも、スポーツ外傷の危険性から装着</a:t>
            </a:r>
            <a:endParaRPr kumimoji="1" lang="en-US" altLang="ja-JP" b="1" dirty="0"/>
          </a:p>
          <a:p>
            <a:r>
              <a:rPr kumimoji="1" lang="ja-JP" altLang="en-US" b="1" dirty="0"/>
              <a:t>　　  が望まれます。    しかし、今後のあごの成長を考慮し、半年程度に一度の交換が</a:t>
            </a:r>
            <a:endParaRPr kumimoji="1" lang="en-US" altLang="ja-JP" b="1" dirty="0"/>
          </a:p>
          <a:p>
            <a:r>
              <a:rPr kumimoji="1" lang="ja-JP" altLang="en-US" b="1" dirty="0"/>
              <a:t>　　  必要となります。</a:t>
            </a:r>
          </a:p>
        </p:txBody>
      </p:sp>
      <p:sp>
        <p:nvSpPr>
          <p:cNvPr id="2" name="ノート プレースホルダー 1">
            <a:extLst>
              <a:ext uri="{FF2B5EF4-FFF2-40B4-BE49-F238E27FC236}">
                <a16:creationId xmlns:a16="http://schemas.microsoft.com/office/drawing/2014/main" id="{FAC2D4DC-59A0-68F6-9BDA-676427775AD3}"/>
              </a:ext>
            </a:extLst>
          </p:cNvPr>
          <p:cNvSpPr>
            <a:spLocks noGrp="1"/>
          </p:cNvSpPr>
          <p:nvPr>
            <p:ph type="body" idx="1"/>
          </p:nvPr>
        </p:nvSpPr>
        <p:spPr/>
        <p:txBody>
          <a:bodyPr/>
          <a:lstStyle/>
          <a:p>
            <a:r>
              <a:rPr kumimoji="1" lang="en-US" altLang="ja-JP" dirty="0"/>
              <a:t>Q</a:t>
            </a:r>
            <a:r>
              <a:rPr kumimoji="1" lang="ja-JP" altLang="en-US" dirty="0"/>
              <a:t>４　マウスガードは、試合以外の練習中にも装着した方が良いですか？</a:t>
            </a:r>
          </a:p>
          <a:p>
            <a:r>
              <a:rPr kumimoji="1" lang="ja-JP" altLang="en-US" dirty="0"/>
              <a:t>　</a:t>
            </a:r>
            <a:r>
              <a:rPr kumimoji="1" lang="en-US" altLang="ja-JP" dirty="0"/>
              <a:t>A</a:t>
            </a:r>
            <a:r>
              <a:rPr kumimoji="1" lang="ja-JP" altLang="en-US" dirty="0"/>
              <a:t>　練習中の「けが」が多いことから、試合中に限らず、日頃の練習中から使用してください。</a:t>
            </a:r>
          </a:p>
          <a:p>
            <a:r>
              <a:rPr kumimoji="1" lang="en-US" altLang="ja-JP" dirty="0"/>
              <a:t>Q</a:t>
            </a:r>
            <a:r>
              <a:rPr kumimoji="1" lang="ja-JP" altLang="en-US" dirty="0"/>
              <a:t>５　マウスガード作製後の注意点を教えてください。</a:t>
            </a:r>
          </a:p>
          <a:p>
            <a:r>
              <a:rPr kumimoji="1" lang="ja-JP" altLang="en-US" dirty="0"/>
              <a:t>　</a:t>
            </a:r>
            <a:r>
              <a:rPr kumimoji="1" lang="en-US" altLang="ja-JP" dirty="0"/>
              <a:t>A</a:t>
            </a:r>
            <a:r>
              <a:rPr kumimoji="1" lang="ja-JP" altLang="en-US" dirty="0"/>
              <a:t>　マウスガードは経年劣化しますので、半年から１年に一度、特にシーズン前には口腔の状態を含めて歯科医院で定期健診を行ってください。</a:t>
            </a:r>
          </a:p>
          <a:p>
            <a:r>
              <a:rPr kumimoji="1" lang="ja-JP" altLang="en-US" dirty="0"/>
              <a:t>　　   劣化の状況や口腔の状況によって、作り替えが必要となることもあります。</a:t>
            </a:r>
          </a:p>
          <a:p>
            <a:r>
              <a:rPr kumimoji="1" lang="en-US" altLang="ja-JP" dirty="0"/>
              <a:t>Q</a:t>
            </a:r>
            <a:r>
              <a:rPr kumimoji="1" lang="ja-JP" altLang="en-US" dirty="0"/>
              <a:t>６　小学生で乳歯が生えている子供でもマウスガードをした方が良いですか？</a:t>
            </a:r>
          </a:p>
          <a:p>
            <a:r>
              <a:rPr kumimoji="1" lang="ja-JP" altLang="en-US" dirty="0"/>
              <a:t>　</a:t>
            </a:r>
            <a:r>
              <a:rPr kumimoji="1" lang="en-US" altLang="ja-JP" dirty="0"/>
              <a:t>A</a:t>
            </a:r>
            <a:r>
              <a:rPr kumimoji="1" lang="ja-JP" altLang="en-US" dirty="0"/>
              <a:t>　乳歯と永久歯が生えている（混合歯列期）でも、スポーツ外傷の危険性から装着が望まれます。   </a:t>
            </a:r>
            <a:endParaRPr kumimoji="1" lang="en-US" altLang="ja-JP" dirty="0"/>
          </a:p>
          <a:p>
            <a:r>
              <a:rPr kumimoji="1" lang="ja-JP" altLang="en-US" dirty="0"/>
              <a:t> しかし、今後のあごの成長を考慮し、半年程度に一度の交換が必要となります。</a:t>
            </a:r>
          </a:p>
          <a:p>
            <a:endParaRPr kumimoji="1" lang="ja-JP" altLang="en-US" dirty="0"/>
          </a:p>
        </p:txBody>
      </p:sp>
    </p:spTree>
    <p:extLst>
      <p:ext uri="{BB962C8B-B14F-4D97-AF65-F5344CB8AC3E}">
        <p14:creationId xmlns:p14="http://schemas.microsoft.com/office/powerpoint/2010/main" val="1203908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449D1-2EB6-E441-93C0-7AC0A9BD5697}"/>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B07359D-9D90-2445-108F-74B95DB2A32D}"/>
              </a:ext>
            </a:extLst>
          </p:cNvPr>
          <p:cNvSpPr>
            <a:spLocks noGrp="1"/>
          </p:cNvSpPr>
          <p:nvPr>
            <p:ph type="sldNum" sz="quarter" idx="5"/>
          </p:nvPr>
        </p:nvSpPr>
        <p:spPr/>
        <p:txBody>
          <a:bodyPr/>
          <a:lstStyle/>
          <a:p>
            <a:fld id="{2A0147DF-778B-4528-B722-E8F779CC8251}" type="slidenum">
              <a:rPr kumimoji="1" lang="ja-JP" altLang="en-US" smtClean="0"/>
              <a:t>54</a:t>
            </a:fld>
            <a:endParaRPr kumimoji="1" lang="ja-JP" altLang="en-US"/>
          </a:p>
        </p:txBody>
      </p:sp>
      <p:sp>
        <p:nvSpPr>
          <p:cNvPr id="5" name="テキスト ボックス 4">
            <a:extLst>
              <a:ext uri="{FF2B5EF4-FFF2-40B4-BE49-F238E27FC236}">
                <a16:creationId xmlns:a16="http://schemas.microsoft.com/office/drawing/2014/main" id="{3DD92BA3-A5EE-0FA3-477C-04112370E556}"/>
              </a:ext>
            </a:extLst>
          </p:cNvPr>
          <p:cNvSpPr txBox="1"/>
          <p:nvPr/>
        </p:nvSpPr>
        <p:spPr>
          <a:xfrm>
            <a:off x="361950" y="777081"/>
            <a:ext cx="9296400" cy="2031325"/>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７　マウスガード着用とパフォーマンスについて教えてください。</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マウスガード着用の目的は、あくまでもスポーツ外傷の予防や軽減にあります。</a:t>
            </a:r>
            <a:endParaRPr kumimoji="1" lang="en-US" altLang="ja-JP" b="1" dirty="0"/>
          </a:p>
          <a:p>
            <a:r>
              <a:rPr kumimoji="1" lang="ja-JP" altLang="en-US" b="1" dirty="0"/>
              <a:t>　　   学校においては安全教育で危険回避能力の向上等を学び、子供が安心して安全に</a:t>
            </a:r>
            <a:endParaRPr kumimoji="1" lang="en-US" altLang="ja-JP" b="1" dirty="0"/>
          </a:p>
          <a:p>
            <a:r>
              <a:rPr kumimoji="1" lang="ja-JP" altLang="en-US" b="1" dirty="0"/>
              <a:t>　　   スポーツを楽しめられるように努めることが、学校歯科医の役割でもあります。</a:t>
            </a:r>
            <a:endParaRPr kumimoji="1" lang="en-US" altLang="ja-JP" b="1" dirty="0"/>
          </a:p>
          <a:p>
            <a:r>
              <a:rPr kumimoji="1" lang="ja-JP" altLang="en-US" b="1" dirty="0"/>
              <a:t>　　　</a:t>
            </a:r>
            <a:endParaRPr kumimoji="1" lang="en-US" altLang="ja-JP" b="1" dirty="0"/>
          </a:p>
          <a:p>
            <a:r>
              <a:rPr kumimoji="1" lang="ja-JP" altLang="en-US" b="1" dirty="0"/>
              <a:t>　　   マウスガードはドーピングに当たらず、選手の「安心・安全」を最優先とします。</a:t>
            </a:r>
          </a:p>
        </p:txBody>
      </p:sp>
      <p:sp>
        <p:nvSpPr>
          <p:cNvPr id="6" name="テキスト ボックス 5">
            <a:extLst>
              <a:ext uri="{FF2B5EF4-FFF2-40B4-BE49-F238E27FC236}">
                <a16:creationId xmlns:a16="http://schemas.microsoft.com/office/drawing/2014/main" id="{88EAA9C9-371D-CB69-E310-570A308BF6C9}"/>
              </a:ext>
            </a:extLst>
          </p:cNvPr>
          <p:cNvSpPr txBox="1"/>
          <p:nvPr/>
        </p:nvSpPr>
        <p:spPr>
          <a:xfrm>
            <a:off x="361951" y="3596481"/>
            <a:ext cx="9296400" cy="2031325"/>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８　マウスガードの使用に関して注意点を教えてください。</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マウスガードを使用する上で最も大切なことは、歯科保健教育です。口腔衛生管</a:t>
            </a:r>
            <a:endParaRPr kumimoji="1" lang="en-US" altLang="ja-JP" b="1" dirty="0"/>
          </a:p>
          <a:p>
            <a:r>
              <a:rPr kumimoji="1" lang="ja-JP" altLang="en-US" b="1" dirty="0"/>
              <a:t>　　　理をしっかり身に付け、プラークが多い状況での使用を避け、ブラッシング後に　</a:t>
            </a:r>
            <a:endParaRPr kumimoji="1" lang="en-US" altLang="ja-JP" b="1" dirty="0"/>
          </a:p>
          <a:p>
            <a:r>
              <a:rPr kumimoji="1" lang="ja-JP" altLang="en-US" b="1" dirty="0"/>
              <a:t>　　　装着してください。</a:t>
            </a:r>
            <a:endParaRPr kumimoji="1" lang="en-US" altLang="ja-JP" b="1" dirty="0"/>
          </a:p>
          <a:p>
            <a:r>
              <a:rPr kumimoji="1" lang="ja-JP" altLang="en-US" b="1" dirty="0"/>
              <a:t>　　　装着中の補水に関しては、糖分の多いスポーツ飲料水などは「むし歯予防」の観　　</a:t>
            </a:r>
            <a:endParaRPr kumimoji="1" lang="en-US" altLang="ja-JP" b="1" dirty="0"/>
          </a:p>
          <a:p>
            <a:r>
              <a:rPr kumimoji="1" lang="ja-JP" altLang="en-US" b="1" dirty="0"/>
              <a:t>　　　点から注意が必要です。　　　</a:t>
            </a:r>
          </a:p>
        </p:txBody>
      </p:sp>
      <p:sp>
        <p:nvSpPr>
          <p:cNvPr id="2" name="ノート プレースホルダー 1">
            <a:extLst>
              <a:ext uri="{FF2B5EF4-FFF2-40B4-BE49-F238E27FC236}">
                <a16:creationId xmlns:a16="http://schemas.microsoft.com/office/drawing/2014/main" id="{C7161D70-0424-4B53-D4F9-ABD65C757D82}"/>
              </a:ext>
            </a:extLst>
          </p:cNvPr>
          <p:cNvSpPr>
            <a:spLocks noGrp="1"/>
          </p:cNvSpPr>
          <p:nvPr>
            <p:ph type="body" idx="1"/>
          </p:nvPr>
        </p:nvSpPr>
        <p:spPr/>
        <p:txBody>
          <a:bodyPr/>
          <a:lstStyle/>
          <a:p>
            <a:r>
              <a:rPr kumimoji="1" lang="en-US" altLang="ja-JP" dirty="0"/>
              <a:t>Q</a:t>
            </a:r>
            <a:r>
              <a:rPr kumimoji="1" lang="ja-JP" altLang="en-US" dirty="0"/>
              <a:t>７　マウスガード作製には何回くらい来院することが必要でしょうか。</a:t>
            </a:r>
          </a:p>
          <a:p>
            <a:r>
              <a:rPr kumimoji="1" lang="ja-JP" altLang="en-US" dirty="0"/>
              <a:t>　</a:t>
            </a:r>
            <a:r>
              <a:rPr kumimoji="1" lang="en-US" altLang="ja-JP" dirty="0"/>
              <a:t>A</a:t>
            </a:r>
            <a:r>
              <a:rPr kumimoji="1" lang="ja-JP" altLang="en-US" dirty="0"/>
              <a:t>　型どりで１回、装着・調整で１回、最低２回来院が必要となります。</a:t>
            </a:r>
          </a:p>
          <a:p>
            <a:r>
              <a:rPr kumimoji="1" lang="ja-JP" altLang="en-US" dirty="0"/>
              <a:t>　　　経年劣化しますので、作製して終わりにしないで、半年から１年に一度、特にシーズン前には口腔の状態を含めて歯科医院で定期健診を行ってください。</a:t>
            </a:r>
          </a:p>
          <a:p>
            <a:r>
              <a:rPr kumimoji="1" lang="en-US" altLang="ja-JP" dirty="0"/>
              <a:t>Q</a:t>
            </a:r>
            <a:r>
              <a:rPr kumimoji="1" lang="ja-JP" altLang="en-US" dirty="0"/>
              <a:t>８　矯正治療中にマウスガードを作製・装着できますか。</a:t>
            </a:r>
          </a:p>
          <a:p>
            <a:r>
              <a:rPr kumimoji="1" lang="ja-JP" altLang="en-US" dirty="0"/>
              <a:t>　</a:t>
            </a:r>
            <a:r>
              <a:rPr kumimoji="1" lang="en-US" altLang="ja-JP" dirty="0"/>
              <a:t>A</a:t>
            </a:r>
            <a:r>
              <a:rPr kumimoji="1" lang="ja-JP" altLang="en-US" dirty="0"/>
              <a:t>　矯正治療中は、口の中の「けが」が発生しやすくなります。</a:t>
            </a:r>
          </a:p>
          <a:p>
            <a:r>
              <a:rPr kumimoji="1" lang="ja-JP" altLang="en-US" dirty="0"/>
              <a:t>　　　矯正装置の保護のためにも積極的に作製・装着しましょう。</a:t>
            </a:r>
          </a:p>
          <a:p>
            <a:r>
              <a:rPr kumimoji="1" lang="ja-JP" altLang="en-US" dirty="0"/>
              <a:t>　　　矯正治療の進行具合に合わせて、積極的に調整、作り替えが推奨されます。</a:t>
            </a:r>
          </a:p>
          <a:p>
            <a:r>
              <a:rPr kumimoji="1" lang="en-US" altLang="ja-JP" dirty="0"/>
              <a:t>Q</a:t>
            </a:r>
            <a:r>
              <a:rPr kumimoji="1" lang="ja-JP" altLang="en-US" dirty="0"/>
              <a:t>９　マウスガードに関して、どこに相談したら良いでしょうか。</a:t>
            </a:r>
          </a:p>
          <a:p>
            <a:r>
              <a:rPr kumimoji="1" lang="ja-JP" altLang="en-US" dirty="0"/>
              <a:t>　</a:t>
            </a:r>
            <a:r>
              <a:rPr kumimoji="1" lang="en-US" altLang="ja-JP" dirty="0"/>
              <a:t>A</a:t>
            </a:r>
            <a:r>
              <a:rPr kumimoji="1" lang="ja-JP" altLang="en-US" dirty="0"/>
              <a:t>　学校の部活などで使用する際には、学校歯科医に相談されることが良いでしょう。</a:t>
            </a:r>
          </a:p>
          <a:p>
            <a:r>
              <a:rPr kumimoji="1" lang="ja-JP" altLang="en-US" dirty="0"/>
              <a:t>　　　また、地域のスポーツクラブなどでの使用に関しては、かかりつけ歯科医に相談されると良いでしょう。</a:t>
            </a:r>
          </a:p>
        </p:txBody>
      </p:sp>
    </p:spTree>
    <p:extLst>
      <p:ext uri="{BB962C8B-B14F-4D97-AF65-F5344CB8AC3E}">
        <p14:creationId xmlns:p14="http://schemas.microsoft.com/office/powerpoint/2010/main" val="37515363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4A020-0BCA-44CD-80E5-C0E92289AB9D}" type="slidenum">
              <a:rPr lang="en-US" altLang="ja-JP">
                <a:solidFill>
                  <a:srgbClr val="000000"/>
                </a:solidFill>
              </a:rPr>
              <a:pPr/>
              <a:t>55</a:t>
            </a:fld>
            <a:endParaRPr lang="en-US" altLang="ja-JP">
              <a:solidFill>
                <a:srgbClr val="000000"/>
              </a:solidFill>
            </a:endParaRPr>
          </a:p>
        </p:txBody>
      </p:sp>
      <p:sp>
        <p:nvSpPr>
          <p:cNvPr id="406530" name="Rectangle 2"/>
          <p:cNvSpPr>
            <a:spLocks noGrp="1" noRot="1" noChangeAspect="1" noChangeArrowheads="1" noTextEdit="1"/>
          </p:cNvSpPr>
          <p:nvPr>
            <p:ph type="sldImg"/>
          </p:nvPr>
        </p:nvSpPr>
        <p:spPr>
          <a:xfrm>
            <a:off x="3032125" y="96838"/>
            <a:ext cx="3328988" cy="2355850"/>
          </a:xfrm>
          <a:ln/>
        </p:spPr>
      </p:sp>
      <p:sp>
        <p:nvSpPr>
          <p:cNvPr id="406531" name="Rectangle 3"/>
          <p:cNvSpPr>
            <a:spLocks noGrp="1" noChangeArrowheads="1"/>
          </p:cNvSpPr>
          <p:nvPr>
            <p:ph type="body" idx="1"/>
          </p:nvPr>
        </p:nvSpPr>
        <p:spPr>
          <a:xfrm>
            <a:off x="247650" y="2682081"/>
            <a:ext cx="9525000" cy="2712467"/>
          </a:xfrm>
        </p:spPr>
        <p:txBody>
          <a:bodyPr/>
          <a:lstStyle/>
          <a:p>
            <a:r>
              <a:rPr lang="ja-JP" altLang="en-US" dirty="0"/>
              <a:t>　</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学校の管理下では、色々な事件や思いがけない事故が起こりえます。また近年では、豪雨災害や台風、地震等に見舞われることも少なくないので、子供たちの心身の健康を守るだけでなく、生命の安心・安全を確保しながら、生きる力を育むことが強く求められる時代です。</a:t>
            </a:r>
          </a:p>
          <a:p>
            <a:pPr algn="just"/>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日々の学校生活のなかでも、授業中や休憩時間、通学、課外活動中に、事故が繰り返されていることはご承知の通りです。</a:t>
            </a:r>
            <a:endPar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とりわけ体育・スポーツ活動中の障害事故は数多く発生しており、なかでも歯・口の外傷の件数や障害見舞金の給付額が非常に多いことが明らかとなっています。</a:t>
            </a:r>
          </a:p>
          <a:p>
            <a:pPr algn="just"/>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最近の子供たちは、う蝕（むし歯）が原因で歯を喪失することは稀であり、その多くが外傷事故によるものとなっています。</a:t>
            </a:r>
            <a:endPar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栄養摂取の門戸である、歯・口の健康は生涯のＱＯＬに直結することから、外傷事故の防止に向けて、歯・口の健康づくりの一つとして、歯・口の安全教育を実践することはとても重要です。</a:t>
            </a:r>
          </a:p>
          <a:p>
            <a:pPr algn="just"/>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このように、学齢期の段階から歯・口の安全教育を推進することによって、子供たち自身の危険予測回避能力の育成が図られるほか、自分と他者双方の身体・生命を尊重する態度の育成にもつながることが期待されます。</a:t>
            </a:r>
          </a:p>
          <a:p>
            <a:pPr algn="just"/>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なぜ、「歯・口の安全」が大切なのか？</a:t>
            </a:r>
          </a:p>
          <a:p>
            <a:pPr algn="just"/>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本スライド資料ならびに講話の内容が、この問いに対する皆様のご理解の一助となれば幸いです。</a:t>
            </a:r>
          </a:p>
          <a:p>
            <a:endParaRPr lang="ja-JP" altLang="ja-JP" dirty="0"/>
          </a:p>
        </p:txBody>
      </p:sp>
    </p:spTree>
    <p:extLst>
      <p:ext uri="{BB962C8B-B14F-4D97-AF65-F5344CB8AC3E}">
        <p14:creationId xmlns:p14="http://schemas.microsoft.com/office/powerpoint/2010/main" val="3865196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4756"/>
            <a:r>
              <a:rPr lang="ja-JP" altLang="en-US" sz="1200" dirty="0">
                <a:latin typeface="+mn-ea"/>
                <a:ea typeface="+mn-ea"/>
              </a:rPr>
              <a:t>学校歯科医の職務執行は、「学校保健安全法施行規則」の第</a:t>
            </a:r>
            <a:r>
              <a:rPr lang="en-US" altLang="ja-JP" sz="1200" dirty="0">
                <a:latin typeface="+mn-ea"/>
                <a:ea typeface="+mn-ea"/>
              </a:rPr>
              <a:t>23</a:t>
            </a:r>
            <a:r>
              <a:rPr lang="ja-JP" altLang="en-US" sz="1200" dirty="0">
                <a:latin typeface="+mn-ea"/>
                <a:ea typeface="+mn-ea"/>
              </a:rPr>
              <a:t>条に、記載されています。</a:t>
            </a:r>
            <a:endParaRPr lang="en-US" altLang="ja-JP" sz="1200" dirty="0">
              <a:latin typeface="+mn-ea"/>
              <a:ea typeface="+mn-ea"/>
            </a:endParaRPr>
          </a:p>
          <a:p>
            <a:r>
              <a:rPr kumimoji="1" lang="ja-JP" altLang="en-US" sz="1200" dirty="0">
                <a:latin typeface="+mn-ea"/>
                <a:ea typeface="+mn-ea"/>
              </a:rPr>
              <a:t>一般的に、学校歯科医は、歯科健康診断を行うことが職務と思われがちですが、１）のように学校安全計画の立案に参与することや、２）の健康相談に従事する、３）の保健指導に従事するなど、職務は多岐にわたっています。</a:t>
            </a:r>
            <a:endParaRPr kumimoji="1" lang="en-US" altLang="ja-JP" sz="1200" dirty="0">
              <a:latin typeface="+mn-ea"/>
              <a:ea typeface="+mn-ea"/>
            </a:endParaRPr>
          </a:p>
        </p:txBody>
      </p:sp>
      <p:sp>
        <p:nvSpPr>
          <p:cNvPr id="4" name="スライド番号プレースホルダー 3"/>
          <p:cNvSpPr>
            <a:spLocks noGrp="1"/>
          </p:cNvSpPr>
          <p:nvPr>
            <p:ph type="sldNum" sz="quarter" idx="5"/>
          </p:nvPr>
        </p:nvSpPr>
        <p:spPr/>
        <p:txBody>
          <a:bodyPr/>
          <a:lstStyle/>
          <a:p>
            <a:fld id="{0B12D198-601C-4C33-8184-2D23F047CE1D}" type="slidenum">
              <a:rPr kumimoji="1" lang="ja-JP" altLang="en-US" smtClean="0"/>
              <a:pPr/>
              <a:t>6</a:t>
            </a:fld>
            <a:endParaRPr kumimoji="1" lang="ja-JP" altLang="en-US"/>
          </a:p>
        </p:txBody>
      </p:sp>
    </p:spTree>
    <p:extLst>
      <p:ext uri="{BB962C8B-B14F-4D97-AF65-F5344CB8AC3E}">
        <p14:creationId xmlns:p14="http://schemas.microsoft.com/office/powerpoint/2010/main" val="309363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46826">
              <a:defRPr/>
            </a:pPr>
            <a:r>
              <a:rPr kumimoji="1" lang="ja-JP" altLang="en-US" dirty="0"/>
              <a:t>学校教育法の関連法規である「学校保健安全法」は、平成</a:t>
            </a:r>
            <a:r>
              <a:rPr kumimoji="1" lang="en-US" altLang="ja-JP" dirty="0"/>
              <a:t>21</a:t>
            </a:r>
            <a:r>
              <a:rPr kumimoji="1" lang="ja-JP" altLang="en-US" dirty="0"/>
              <a:t>年</a:t>
            </a:r>
            <a:r>
              <a:rPr kumimoji="1" lang="en-US" altLang="ja-JP" dirty="0"/>
              <a:t>4</a:t>
            </a:r>
            <a:r>
              <a:rPr kumimoji="1" lang="ja-JP" altLang="en-US" dirty="0"/>
              <a:t>月より施行されました。</a:t>
            </a:r>
            <a:endParaRPr kumimoji="1" lang="en-US" altLang="ja-JP" dirty="0"/>
          </a:p>
          <a:p>
            <a:pPr defTabSz="846826">
              <a:defRPr/>
            </a:pPr>
            <a:r>
              <a:rPr kumimoji="1" lang="ja-JP" altLang="en-US" dirty="0"/>
              <a:t>第</a:t>
            </a:r>
            <a:r>
              <a:rPr kumimoji="1" lang="en-US" altLang="ja-JP" dirty="0"/>
              <a:t>26</a:t>
            </a:r>
            <a:r>
              <a:rPr kumimoji="1" lang="ja-JP" altLang="en-US" dirty="0"/>
              <a:t>条には、設置者の責務が、そして、</a:t>
            </a:r>
            <a:r>
              <a:rPr kumimoji="1" lang="en-US" altLang="ja-JP" dirty="0"/>
              <a:t>27</a:t>
            </a:r>
            <a:r>
              <a:rPr kumimoji="1" lang="ja-JP" altLang="en-US" dirty="0"/>
              <a:t>条（学校安全計画の策定等）</a:t>
            </a:r>
            <a:r>
              <a:rPr kumimoji="1" lang="en-US" altLang="ja-JP" dirty="0"/>
              <a:t>28</a:t>
            </a:r>
            <a:r>
              <a:rPr kumimoji="1" lang="ja-JP" altLang="en-US" dirty="0"/>
              <a:t>条（学校環境の安全の確保）</a:t>
            </a:r>
            <a:r>
              <a:rPr kumimoji="1" lang="en-US" altLang="ja-JP" dirty="0"/>
              <a:t>29</a:t>
            </a:r>
            <a:r>
              <a:rPr kumimoji="1" lang="ja-JP" altLang="en-US" dirty="0"/>
              <a:t>条（危険等発生時対処要領いわゆる危機管理マニュアルの作成等）など、学校・校長の責務が定められています。</a:t>
            </a:r>
            <a:endParaRPr kumimoji="1" lang="en-US" altLang="ja-JP" dirty="0"/>
          </a:p>
          <a:p>
            <a:pPr defTabSz="846826">
              <a:defRPr/>
            </a:pPr>
            <a:r>
              <a:rPr kumimoji="1" lang="ja-JP" altLang="en-US" dirty="0"/>
              <a:t>また、学校保健安全法第</a:t>
            </a:r>
            <a:r>
              <a:rPr kumimoji="1" lang="en-US" altLang="ja-JP" dirty="0"/>
              <a:t>3</a:t>
            </a:r>
            <a:r>
              <a:rPr kumimoji="1" lang="ja-JP" altLang="en-US" dirty="0"/>
              <a:t>条</a:t>
            </a:r>
            <a:r>
              <a:rPr kumimoji="1" lang="en-US" altLang="ja-JP" dirty="0"/>
              <a:t>2</a:t>
            </a:r>
            <a:r>
              <a:rPr kumimoji="1" lang="ja-JP" altLang="en-US" dirty="0"/>
              <a:t>項に、国の責務として、「学校安全の推進に関する計画」の策定その他所要の措置を講ずることが定められています。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7D5254F9-973B-4AAF-96B2-774F0A562987}" type="slidenum">
              <a:rPr kumimoji="1" lang="ja-JP" altLang="en-US" smtClean="0"/>
              <a:t>7</a:t>
            </a:fld>
            <a:endParaRPr kumimoji="1" lang="ja-JP" altLang="en-US"/>
          </a:p>
        </p:txBody>
      </p:sp>
    </p:spTree>
    <p:extLst>
      <p:ext uri="{BB962C8B-B14F-4D97-AF65-F5344CB8AC3E}">
        <p14:creationId xmlns:p14="http://schemas.microsoft.com/office/powerpoint/2010/main" val="33883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学校安全に対する、学校歯科医の支援と役割を示しています。</a:t>
            </a:r>
            <a:endParaRPr kumimoji="1" lang="en-US" altLang="ja-JP" dirty="0"/>
          </a:p>
          <a:p>
            <a:r>
              <a:rPr kumimoji="1" lang="ja-JP" altLang="en-US" dirty="0"/>
              <a:t>子供を中心に学校・家庭・地域社会が協力して、様々な危険を回避する指導が求められております。</a:t>
            </a:r>
            <a:endParaRPr kumimoji="1" lang="en-US" altLang="ja-JP" dirty="0"/>
          </a:p>
          <a:p>
            <a:r>
              <a:rPr kumimoji="1" lang="ja-JP" altLang="en-US" dirty="0"/>
              <a:t>例えば、登下校時の安全を考えますと、大枠のことは学校での交通安全教室などを活用し、危険予測・危険回避能力の向上を図ります。</a:t>
            </a:r>
            <a:endParaRPr kumimoji="1" lang="en-US" altLang="ja-JP" dirty="0"/>
          </a:p>
          <a:p>
            <a:r>
              <a:rPr kumimoji="1" lang="ja-JP" altLang="en-US" dirty="0"/>
              <a:t>しかし、それだけでは全ての危険回避を達成することは困難であり、家庭においても子供に都度、交通ルール等を教えていく必要があります。</a:t>
            </a:r>
            <a:endParaRPr kumimoji="1" lang="en-US" altLang="ja-JP" dirty="0"/>
          </a:p>
          <a:p>
            <a:r>
              <a:rPr kumimoji="1" lang="ja-JP" altLang="en-US" dirty="0"/>
              <a:t>また、昨今の凶悪犯罪や運転操作の誤り等による交通事故が多発していることに鑑み、地域の方々による交通要所の見守りなどの支援も重要となります。</a:t>
            </a:r>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0147DF-778B-4528-B722-E8F779CC8251}" type="slidenum">
              <a:rPr kumimoji="1" lang="ja-JP" altLang="en-US" smtClean="0"/>
              <a:t>8</a:t>
            </a:fld>
            <a:endParaRPr kumimoji="1" lang="ja-JP" altLang="en-US"/>
          </a:p>
        </p:txBody>
      </p:sp>
    </p:spTree>
    <p:extLst>
      <p:ext uri="{BB962C8B-B14F-4D97-AF65-F5344CB8AC3E}">
        <p14:creationId xmlns:p14="http://schemas.microsoft.com/office/powerpoint/2010/main" val="3021699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こちらが、職務内容となる「学校保健安全法」です。</a:t>
            </a:r>
            <a:endParaRPr kumimoji="1" lang="en-US" altLang="ja-JP" dirty="0">
              <a:latin typeface="+mn-ea"/>
              <a:ea typeface="+mn-ea"/>
            </a:endParaRPr>
          </a:p>
          <a:p>
            <a:r>
              <a:rPr kumimoji="1" lang="ja-JP" altLang="en-US" dirty="0">
                <a:latin typeface="+mn-ea"/>
                <a:ea typeface="+mn-ea"/>
              </a:rPr>
              <a:t>昭和</a:t>
            </a:r>
            <a:r>
              <a:rPr kumimoji="1" lang="en-US" altLang="ja-JP" dirty="0">
                <a:latin typeface="+mn-ea"/>
                <a:ea typeface="+mn-ea"/>
              </a:rPr>
              <a:t>33</a:t>
            </a:r>
            <a:r>
              <a:rPr kumimoji="1" lang="ja-JP" altLang="en-US" dirty="0">
                <a:latin typeface="+mn-ea"/>
                <a:ea typeface="+mn-ea"/>
              </a:rPr>
              <a:t>年制定当初は、「学校保健法」でありましたが、平成</a:t>
            </a:r>
            <a:r>
              <a:rPr kumimoji="1" lang="en-US" altLang="ja-JP" dirty="0">
                <a:latin typeface="+mn-ea"/>
                <a:ea typeface="+mn-ea"/>
              </a:rPr>
              <a:t>21</a:t>
            </a:r>
            <a:r>
              <a:rPr kumimoji="1" lang="ja-JP" altLang="en-US" dirty="0">
                <a:latin typeface="+mn-ea"/>
                <a:ea typeface="+mn-ea"/>
              </a:rPr>
              <a:t>年度から「安全」が加わり、「学校保健安全法」と改正されています。</a:t>
            </a:r>
            <a:endParaRPr kumimoji="1" lang="en-US" altLang="ja-JP" dirty="0">
              <a:latin typeface="+mn-ea"/>
              <a:ea typeface="+mn-ea"/>
            </a:endParaRPr>
          </a:p>
          <a:p>
            <a:r>
              <a:rPr kumimoji="1" lang="ja-JP" altLang="en-US" dirty="0">
                <a:latin typeface="+mn-ea"/>
                <a:ea typeface="+mn-ea"/>
              </a:rPr>
              <a:t>これは、近年、児童生徒等の安全を脅かす事件や事故、自然災害などが多発し、学校における教育活動が安全な環境において実施されることの重要性が高まってきたことに起因しています。</a:t>
            </a:r>
            <a:endParaRPr kumimoji="1" lang="en-US" altLang="ja-JP" dirty="0">
              <a:latin typeface="+mn-ea"/>
              <a:ea typeface="+mn-ea"/>
            </a:endParaRPr>
          </a:p>
          <a:p>
            <a:r>
              <a:rPr kumimoji="1" lang="ja-JP" altLang="en-US" dirty="0">
                <a:latin typeface="+mn-ea"/>
                <a:ea typeface="+mn-ea"/>
              </a:rPr>
              <a:t>（学校保健安全法の目的）</a:t>
            </a:r>
            <a:endParaRPr kumimoji="1" lang="en-US" altLang="ja-JP" dirty="0">
              <a:latin typeface="+mn-ea"/>
              <a:ea typeface="+mn-ea"/>
            </a:endParaRPr>
          </a:p>
          <a:p>
            <a:r>
              <a:rPr kumimoji="1" lang="ja-JP" altLang="en-US" dirty="0">
                <a:latin typeface="+mn-ea"/>
                <a:ea typeface="+mn-ea"/>
              </a:rPr>
              <a:t>この法律は、学校における児童生徒等及び職員の健康の保持増進を図るため、学校における保健管理に関し必要な事項を定めるとともに、学校における教育活動が安全な環境において実施され、児童生徒等の安全の確保が図られるよう、学校における安全管理に関し必要な事項を定め、もって学校教育の円滑な実施とその成果の確保に資することを目的としています。</a:t>
            </a:r>
            <a:endParaRPr kumimoji="1" lang="en-US" altLang="ja-JP" dirty="0">
              <a:latin typeface="+mn-ea"/>
              <a:ea typeface="+mn-ea"/>
            </a:endParaRPr>
          </a:p>
          <a:p>
            <a:endParaRPr kumimoji="1" lang="ja-JP" altLang="en-US" dirty="0">
              <a:latin typeface="+mj-ea"/>
              <a:ea typeface="+mj-ea"/>
            </a:endParaRPr>
          </a:p>
        </p:txBody>
      </p:sp>
      <p:sp>
        <p:nvSpPr>
          <p:cNvPr id="4" name="スライド番号プレースホルダー 3"/>
          <p:cNvSpPr>
            <a:spLocks noGrp="1"/>
          </p:cNvSpPr>
          <p:nvPr>
            <p:ph type="sldNum" sz="quarter" idx="5"/>
          </p:nvPr>
        </p:nvSpPr>
        <p:spPr/>
        <p:txBody>
          <a:bodyPr/>
          <a:lstStyle/>
          <a:p>
            <a:fld id="{E2290D68-E25D-48FD-AB8F-A641A208D8FC}" type="slidenum">
              <a:rPr kumimoji="1" lang="ja-JP" altLang="en-US" smtClean="0"/>
              <a:pPr/>
              <a:t>9</a:t>
            </a:fld>
            <a:endParaRPr kumimoji="1" lang="ja-JP" altLang="en-US"/>
          </a:p>
        </p:txBody>
      </p:sp>
    </p:spTree>
    <p:extLst>
      <p:ext uri="{BB962C8B-B14F-4D97-AF65-F5344CB8AC3E}">
        <p14:creationId xmlns:p14="http://schemas.microsoft.com/office/powerpoint/2010/main" val="60584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1850" b="1" i="0">
                <a:solidFill>
                  <a:srgbClr val="00A1E4"/>
                </a:solidFill>
                <a:latin typeface="Adobe Clean Han ExtraBold"/>
                <a:cs typeface="Adobe Clean Han ExtraBold"/>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9/11/2025</a:t>
            </a:fld>
            <a:endParaRPr lang="en-US"/>
          </a:p>
        </p:txBody>
      </p:sp>
      <p:sp>
        <p:nvSpPr>
          <p:cNvPr id="6" name="Holder 6"/>
          <p:cNvSpPr>
            <a:spLocks noGrp="1"/>
          </p:cNvSpPr>
          <p:nvPr>
            <p:ph type="sldNum" sz="quarter" idx="7"/>
          </p:nvPr>
        </p:nvSpPr>
        <p:spPr/>
        <p:txBody>
          <a:bodyPr lIns="0" tIns="0" rIns="0" bIns="0"/>
          <a:lstStyle>
            <a:lvl1pPr>
              <a:defRPr sz="900" b="1" i="0">
                <a:solidFill>
                  <a:srgbClr val="00A1E4"/>
                </a:solidFill>
                <a:latin typeface="Adobe Clean Han ExtraBold"/>
                <a:cs typeface="Adobe Clean Han ExtraBold"/>
              </a:defRPr>
            </a:lvl1pPr>
          </a:lstStyle>
          <a:p>
            <a:pPr marL="12700">
              <a:lnSpc>
                <a:spcPct val="100000"/>
              </a:lnSpc>
              <a:spcBef>
                <a:spcPts val="155"/>
              </a:spcBef>
            </a:pPr>
            <a:r>
              <a:rPr sz="1350" spc="-44" baseline="3086" dirty="0"/>
              <a:t>スポーツ歯科と安全教育│ </a:t>
            </a:r>
            <a:fld id="{81D60167-4931-47E6-BA6A-407CBD079E47}" type="slidenum">
              <a:rPr sz="1100" spc="-25" dirty="0">
                <a:latin typeface="Arial"/>
                <a:cs typeface="Arial"/>
              </a:rPr>
              <a:t>‹#›</a:t>
            </a:fld>
            <a:endParaRPr sz="1100">
              <a:latin typeface="Arial"/>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50" b="1" i="0">
                <a:solidFill>
                  <a:srgbClr val="00A1E4"/>
                </a:solidFill>
                <a:latin typeface="Adobe Clean Han ExtraBold"/>
                <a:cs typeface="Adobe Clean Han Extra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9/11/2025</a:t>
            </a:fld>
            <a:endParaRPr lang="en-US"/>
          </a:p>
        </p:txBody>
      </p:sp>
      <p:sp>
        <p:nvSpPr>
          <p:cNvPr id="6" name="Holder 6"/>
          <p:cNvSpPr>
            <a:spLocks noGrp="1"/>
          </p:cNvSpPr>
          <p:nvPr>
            <p:ph type="sldNum" sz="quarter" idx="7"/>
          </p:nvPr>
        </p:nvSpPr>
        <p:spPr/>
        <p:txBody>
          <a:bodyPr lIns="0" tIns="0" rIns="0" bIns="0"/>
          <a:lstStyle>
            <a:lvl1pPr>
              <a:defRPr sz="900" b="1" i="0">
                <a:solidFill>
                  <a:srgbClr val="00A1E4"/>
                </a:solidFill>
                <a:latin typeface="Adobe Clean Han ExtraBold"/>
                <a:cs typeface="Adobe Clean Han ExtraBold"/>
              </a:defRPr>
            </a:lvl1pPr>
          </a:lstStyle>
          <a:p>
            <a:pPr marL="12700">
              <a:lnSpc>
                <a:spcPct val="100000"/>
              </a:lnSpc>
              <a:spcBef>
                <a:spcPts val="155"/>
              </a:spcBef>
            </a:pPr>
            <a:r>
              <a:rPr sz="1350" spc="-44" baseline="3086" dirty="0"/>
              <a:t>スポーツ歯科と安全教育│ </a:t>
            </a:r>
            <a:fld id="{81D60167-4931-47E6-BA6A-407CBD079E47}" type="slidenum">
              <a:rPr sz="1100" spc="-25" dirty="0">
                <a:latin typeface="Arial"/>
                <a:cs typeface="Arial"/>
              </a:rPr>
              <a:t>‹#›</a:t>
            </a:fld>
            <a:endParaRPr sz="1100">
              <a:latin typeface="Arial"/>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50" b="1" i="0">
                <a:solidFill>
                  <a:srgbClr val="00A1E4"/>
                </a:solidFill>
                <a:latin typeface="Adobe Clean Han ExtraBold"/>
                <a:cs typeface="Adobe Clean Han ExtraBold"/>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9/11/2025</a:t>
            </a:fld>
            <a:endParaRPr lang="en-US"/>
          </a:p>
        </p:txBody>
      </p:sp>
      <p:sp>
        <p:nvSpPr>
          <p:cNvPr id="7" name="Holder 7"/>
          <p:cNvSpPr>
            <a:spLocks noGrp="1"/>
          </p:cNvSpPr>
          <p:nvPr>
            <p:ph type="sldNum" sz="quarter" idx="7"/>
          </p:nvPr>
        </p:nvSpPr>
        <p:spPr/>
        <p:txBody>
          <a:bodyPr lIns="0" tIns="0" rIns="0" bIns="0"/>
          <a:lstStyle>
            <a:lvl1pPr>
              <a:defRPr sz="900" b="1" i="0">
                <a:solidFill>
                  <a:srgbClr val="00A1E4"/>
                </a:solidFill>
                <a:latin typeface="Adobe Clean Han ExtraBold"/>
                <a:cs typeface="Adobe Clean Han ExtraBold"/>
              </a:defRPr>
            </a:lvl1pPr>
          </a:lstStyle>
          <a:p>
            <a:pPr marL="12700">
              <a:lnSpc>
                <a:spcPct val="100000"/>
              </a:lnSpc>
              <a:spcBef>
                <a:spcPts val="155"/>
              </a:spcBef>
            </a:pPr>
            <a:r>
              <a:rPr sz="1350" spc="-44" baseline="3086" dirty="0"/>
              <a:t>スポーツ歯科と安全教育│ </a:t>
            </a:r>
            <a:fld id="{81D60167-4931-47E6-BA6A-407CBD079E47}" type="slidenum">
              <a:rPr sz="1100" spc="-25" dirty="0">
                <a:latin typeface="Arial"/>
                <a:cs typeface="Arial"/>
              </a:rPr>
              <a:t>‹#›</a:t>
            </a:fld>
            <a:endParaRPr sz="110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50" b="1" i="0">
                <a:solidFill>
                  <a:srgbClr val="00A1E4"/>
                </a:solidFill>
                <a:latin typeface="Adobe Clean Han ExtraBold"/>
                <a:cs typeface="Adobe Clean Han Extra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9/11/2025</a:t>
            </a:fld>
            <a:endParaRPr lang="en-US"/>
          </a:p>
        </p:txBody>
      </p:sp>
      <p:sp>
        <p:nvSpPr>
          <p:cNvPr id="5" name="Holder 5"/>
          <p:cNvSpPr>
            <a:spLocks noGrp="1"/>
          </p:cNvSpPr>
          <p:nvPr>
            <p:ph type="sldNum" sz="quarter" idx="7"/>
          </p:nvPr>
        </p:nvSpPr>
        <p:spPr/>
        <p:txBody>
          <a:bodyPr lIns="0" tIns="0" rIns="0" bIns="0"/>
          <a:lstStyle>
            <a:lvl1pPr>
              <a:defRPr sz="900" b="1" i="0">
                <a:solidFill>
                  <a:srgbClr val="00A1E4"/>
                </a:solidFill>
                <a:latin typeface="Adobe Clean Han ExtraBold"/>
                <a:cs typeface="Adobe Clean Han ExtraBold"/>
              </a:defRPr>
            </a:lvl1pPr>
          </a:lstStyle>
          <a:p>
            <a:pPr marL="12700">
              <a:lnSpc>
                <a:spcPct val="100000"/>
              </a:lnSpc>
              <a:spcBef>
                <a:spcPts val="155"/>
              </a:spcBef>
            </a:pPr>
            <a:r>
              <a:rPr sz="1350" spc="-44" baseline="3086" dirty="0"/>
              <a:t>スポーツ歯科と安全教育│ </a:t>
            </a:r>
            <a:fld id="{81D60167-4931-47E6-BA6A-407CBD079E47}" type="slidenum">
              <a:rPr sz="1100" spc="-25" dirty="0">
                <a:latin typeface="Arial"/>
                <a:cs typeface="Arial"/>
              </a:rPr>
              <a:t>‹#›</a:t>
            </a:fld>
            <a:endParaRPr sz="110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2"/>
            <a:ext cx="10692130" cy="7560309"/>
          </a:xfrm>
          <a:custGeom>
            <a:avLst/>
            <a:gdLst/>
            <a:ahLst/>
            <a:cxnLst/>
            <a:rect l="l" t="t" r="r" b="b"/>
            <a:pathLst>
              <a:path w="10692130" h="7560309">
                <a:moveTo>
                  <a:pt x="10692003" y="0"/>
                </a:moveTo>
                <a:lnTo>
                  <a:pt x="0" y="0"/>
                </a:lnTo>
                <a:lnTo>
                  <a:pt x="0" y="7559992"/>
                </a:lnTo>
                <a:lnTo>
                  <a:pt x="10692003" y="7559992"/>
                </a:lnTo>
                <a:lnTo>
                  <a:pt x="10692003" y="0"/>
                </a:lnTo>
                <a:close/>
              </a:path>
            </a:pathLst>
          </a:custGeom>
          <a:solidFill>
            <a:srgbClr val="90CEF1"/>
          </a:solidFill>
        </p:spPr>
        <p:txBody>
          <a:bodyPr wrap="square" lIns="0" tIns="0" rIns="0" bIns="0" rtlCol="0"/>
          <a:lstStyle/>
          <a:p>
            <a:endParaRPr/>
          </a:p>
        </p:txBody>
      </p:sp>
      <p:sp>
        <p:nvSpPr>
          <p:cNvPr id="17" name="bg object 17"/>
          <p:cNvSpPr/>
          <p:nvPr/>
        </p:nvSpPr>
        <p:spPr>
          <a:xfrm>
            <a:off x="195671" y="356819"/>
            <a:ext cx="7740650" cy="7203440"/>
          </a:xfrm>
          <a:custGeom>
            <a:avLst/>
            <a:gdLst/>
            <a:ahLst/>
            <a:cxnLst/>
            <a:rect l="l" t="t" r="r" b="b"/>
            <a:pathLst>
              <a:path w="7740650" h="7203440">
                <a:moveTo>
                  <a:pt x="7740393" y="7203185"/>
                </a:moveTo>
                <a:lnTo>
                  <a:pt x="0" y="7203185"/>
                </a:lnTo>
                <a:lnTo>
                  <a:pt x="0" y="0"/>
                </a:lnTo>
                <a:lnTo>
                  <a:pt x="7740393" y="0"/>
                </a:lnTo>
                <a:lnTo>
                  <a:pt x="7740393" y="7203185"/>
                </a:lnTo>
                <a:close/>
              </a:path>
            </a:pathLst>
          </a:custGeom>
          <a:solidFill>
            <a:srgbClr val="231F20">
              <a:alpha val="69999"/>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286228" y="447464"/>
            <a:ext cx="7461240" cy="7112540"/>
          </a:xfrm>
          <a:prstGeom prst="rect">
            <a:avLst/>
          </a:prstGeom>
        </p:spPr>
      </p:pic>
      <p:sp>
        <p:nvSpPr>
          <p:cNvPr id="19" name="bg object 19"/>
          <p:cNvSpPr/>
          <p:nvPr/>
        </p:nvSpPr>
        <p:spPr>
          <a:xfrm>
            <a:off x="7919999" y="899998"/>
            <a:ext cx="2304415" cy="324485"/>
          </a:xfrm>
          <a:custGeom>
            <a:avLst/>
            <a:gdLst/>
            <a:ahLst/>
            <a:cxnLst/>
            <a:rect l="l" t="t" r="r" b="b"/>
            <a:pathLst>
              <a:path w="2304415" h="324484">
                <a:moveTo>
                  <a:pt x="2303995" y="0"/>
                </a:moveTo>
                <a:lnTo>
                  <a:pt x="0" y="0"/>
                </a:lnTo>
                <a:lnTo>
                  <a:pt x="0" y="324002"/>
                </a:lnTo>
                <a:lnTo>
                  <a:pt x="2303995" y="324002"/>
                </a:lnTo>
                <a:lnTo>
                  <a:pt x="2303995" y="0"/>
                </a:lnTo>
                <a:close/>
              </a:path>
            </a:pathLst>
          </a:custGeom>
          <a:solidFill>
            <a:srgbClr val="00A1E4"/>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9/11/2025</a:t>
            </a:fld>
            <a:endParaRPr lang="en-US"/>
          </a:p>
        </p:txBody>
      </p:sp>
      <p:sp>
        <p:nvSpPr>
          <p:cNvPr id="4" name="Holder 4"/>
          <p:cNvSpPr>
            <a:spLocks noGrp="1"/>
          </p:cNvSpPr>
          <p:nvPr>
            <p:ph type="sldNum" sz="quarter" idx="7"/>
          </p:nvPr>
        </p:nvSpPr>
        <p:spPr/>
        <p:txBody>
          <a:bodyPr lIns="0" tIns="0" rIns="0" bIns="0"/>
          <a:lstStyle>
            <a:lvl1pPr>
              <a:defRPr sz="900" b="1" i="0">
                <a:solidFill>
                  <a:srgbClr val="00A1E4"/>
                </a:solidFill>
                <a:latin typeface="Adobe Clean Han ExtraBold"/>
                <a:cs typeface="Adobe Clean Han ExtraBold"/>
              </a:defRPr>
            </a:lvl1pPr>
          </a:lstStyle>
          <a:p>
            <a:pPr marL="12700">
              <a:lnSpc>
                <a:spcPct val="100000"/>
              </a:lnSpc>
              <a:spcBef>
                <a:spcPts val="155"/>
              </a:spcBef>
            </a:pPr>
            <a:r>
              <a:rPr sz="1350" spc="-44" baseline="3086" dirty="0"/>
              <a:t>スポーツ歯科と安全教育│ </a:t>
            </a:r>
            <a:fld id="{81D60167-4931-47E6-BA6A-407CBD079E47}" type="slidenum">
              <a:rPr sz="1100" spc="-25" dirty="0">
                <a:latin typeface="Arial"/>
                <a:cs typeface="Arial"/>
              </a:rPr>
              <a:t>‹#›</a:t>
            </a:fld>
            <a:endParaRPr sz="110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670" y="7033450"/>
            <a:ext cx="2459482" cy="276999"/>
          </a:xfrm>
        </p:spPr>
        <p:txBody>
          <a:bodyPr/>
          <a:lstStyle/>
          <a:p>
            <a:fld id="{36828AE5-42BE-4C8A-8AC6-FFF92C2AC090}" type="datetimeFigureOut">
              <a:rPr kumimoji="1" lang="ja-JP" altLang="en-US" smtClean="0"/>
              <a:t>2025/9/11</a:t>
            </a:fld>
            <a:endParaRPr kumimoji="1" lang="ja-JP" altLang="en-US"/>
          </a:p>
        </p:txBody>
      </p:sp>
      <p:sp>
        <p:nvSpPr>
          <p:cNvPr id="3" name="Footer Placeholder 2"/>
          <p:cNvSpPr>
            <a:spLocks noGrp="1"/>
          </p:cNvSpPr>
          <p:nvPr>
            <p:ph type="ftr" sz="quarter" idx="11"/>
          </p:nvPr>
        </p:nvSpPr>
        <p:spPr>
          <a:xfrm>
            <a:off x="3635756" y="7033450"/>
            <a:ext cx="3421888" cy="276999"/>
          </a:xfrm>
        </p:spPr>
        <p:txBody>
          <a:bodyPr/>
          <a:lstStyle/>
          <a:p>
            <a:endParaRPr kumimoji="1" lang="ja-JP" altLang="en-US"/>
          </a:p>
        </p:txBody>
      </p:sp>
      <p:sp>
        <p:nvSpPr>
          <p:cNvPr id="4" name="Slide Number Placeholder 3"/>
          <p:cNvSpPr>
            <a:spLocks noGrp="1"/>
          </p:cNvSpPr>
          <p:nvPr>
            <p:ph type="sldNum" sz="quarter" idx="12"/>
          </p:nvPr>
        </p:nvSpPr>
        <p:spPr>
          <a:xfrm>
            <a:off x="8964972" y="7195918"/>
            <a:ext cx="1581784" cy="138499"/>
          </a:xfrm>
        </p:spPr>
        <p:txBody>
          <a:bodyPr/>
          <a:lstStyle/>
          <a:p>
            <a:fld id="{B6045A99-953A-4675-89C0-69808708ECCF}" type="slidenum">
              <a:rPr kumimoji="1" lang="ja-JP" altLang="en-US" smtClean="0"/>
              <a:t>‹#›</a:t>
            </a:fld>
            <a:endParaRPr kumimoji="1" lang="ja-JP" altLang="en-US"/>
          </a:p>
        </p:txBody>
      </p:sp>
    </p:spTree>
    <p:extLst>
      <p:ext uri="{BB962C8B-B14F-4D97-AF65-F5344CB8AC3E}">
        <p14:creationId xmlns:p14="http://schemas.microsoft.com/office/powerpoint/2010/main" val="238158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712893" y="672253"/>
            <a:ext cx="7423299" cy="284693"/>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534670" y="7033450"/>
            <a:ext cx="2459482" cy="276999"/>
          </a:xfrm>
        </p:spPr>
        <p:txBody>
          <a:bodyPr/>
          <a:lstStyle/>
          <a:p>
            <a:fld id="{36828AE5-42BE-4C8A-8AC6-FFF92C2AC090}" type="datetimeFigureOut">
              <a:rPr kumimoji="1" lang="ja-JP" altLang="en-US" smtClean="0"/>
              <a:t>2025/9/11</a:t>
            </a:fld>
            <a:endParaRPr kumimoji="1" lang="ja-JP" altLang="en-US"/>
          </a:p>
        </p:txBody>
      </p:sp>
      <p:sp>
        <p:nvSpPr>
          <p:cNvPr id="4" name="Footer Placeholder 3"/>
          <p:cNvSpPr>
            <a:spLocks noGrp="1"/>
          </p:cNvSpPr>
          <p:nvPr>
            <p:ph type="ftr" sz="quarter" idx="11"/>
          </p:nvPr>
        </p:nvSpPr>
        <p:spPr>
          <a:xfrm>
            <a:off x="3635756" y="7033450"/>
            <a:ext cx="3421888" cy="276999"/>
          </a:xfrm>
        </p:spPr>
        <p:txBody>
          <a:bodyPr/>
          <a:lstStyle/>
          <a:p>
            <a:endParaRPr kumimoji="1" lang="ja-JP" altLang="en-US"/>
          </a:p>
        </p:txBody>
      </p:sp>
      <p:sp>
        <p:nvSpPr>
          <p:cNvPr id="5" name="Slide Number Placeholder 4"/>
          <p:cNvSpPr>
            <a:spLocks noGrp="1"/>
          </p:cNvSpPr>
          <p:nvPr>
            <p:ph type="sldNum" sz="quarter" idx="12"/>
          </p:nvPr>
        </p:nvSpPr>
        <p:spPr>
          <a:xfrm>
            <a:off x="8964972" y="7195918"/>
            <a:ext cx="1581784" cy="138499"/>
          </a:xfrm>
        </p:spPr>
        <p:txBody>
          <a:bodyPr/>
          <a:lstStyle/>
          <a:p>
            <a:fld id="{B6045A99-953A-4675-89C0-69808708ECCF}" type="slidenum">
              <a:rPr kumimoji="1" lang="ja-JP" altLang="en-US" smtClean="0"/>
              <a:t>‹#›</a:t>
            </a:fld>
            <a:endParaRPr kumimoji="1" lang="ja-JP" altLang="en-US"/>
          </a:p>
        </p:txBody>
      </p:sp>
    </p:spTree>
    <p:extLst>
      <p:ext uri="{BB962C8B-B14F-4D97-AF65-F5344CB8AC3E}">
        <p14:creationId xmlns:p14="http://schemas.microsoft.com/office/powerpoint/2010/main" val="342992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2"/>
            <a:ext cx="10692130" cy="7560309"/>
          </a:xfrm>
          <a:custGeom>
            <a:avLst/>
            <a:gdLst/>
            <a:ahLst/>
            <a:cxnLst/>
            <a:rect l="l" t="t" r="r" b="b"/>
            <a:pathLst>
              <a:path w="10692130" h="7560309">
                <a:moveTo>
                  <a:pt x="10692003" y="0"/>
                </a:moveTo>
                <a:lnTo>
                  <a:pt x="0" y="0"/>
                </a:lnTo>
                <a:lnTo>
                  <a:pt x="0" y="7559992"/>
                </a:lnTo>
                <a:lnTo>
                  <a:pt x="10692003" y="7559992"/>
                </a:lnTo>
                <a:lnTo>
                  <a:pt x="10692003" y="0"/>
                </a:lnTo>
                <a:close/>
              </a:path>
            </a:pathLst>
          </a:custGeom>
          <a:solidFill>
            <a:srgbClr val="90CEF1"/>
          </a:solidFill>
        </p:spPr>
        <p:txBody>
          <a:bodyPr wrap="square" lIns="0" tIns="0" rIns="0" bIns="0" rtlCol="0"/>
          <a:lstStyle/>
          <a:p>
            <a:endParaRPr/>
          </a:p>
        </p:txBody>
      </p:sp>
      <p:sp>
        <p:nvSpPr>
          <p:cNvPr id="17" name="bg object 17"/>
          <p:cNvSpPr/>
          <p:nvPr/>
        </p:nvSpPr>
        <p:spPr>
          <a:xfrm>
            <a:off x="313829" y="590397"/>
            <a:ext cx="10126980" cy="6611620"/>
          </a:xfrm>
          <a:custGeom>
            <a:avLst/>
            <a:gdLst/>
            <a:ahLst/>
            <a:cxnLst/>
            <a:rect l="l" t="t" r="r" b="b"/>
            <a:pathLst>
              <a:path w="10126980" h="6611620">
                <a:moveTo>
                  <a:pt x="10126980" y="0"/>
                </a:moveTo>
                <a:lnTo>
                  <a:pt x="0" y="0"/>
                </a:lnTo>
                <a:lnTo>
                  <a:pt x="0" y="6611111"/>
                </a:lnTo>
                <a:lnTo>
                  <a:pt x="10126980" y="6611111"/>
                </a:lnTo>
                <a:lnTo>
                  <a:pt x="10126980" y="0"/>
                </a:lnTo>
                <a:close/>
              </a:path>
            </a:pathLst>
          </a:custGeom>
          <a:solidFill>
            <a:srgbClr val="231F20">
              <a:alpha val="69999"/>
            </a:srgbClr>
          </a:solidFill>
        </p:spPr>
        <p:txBody>
          <a:bodyPr wrap="square" lIns="0" tIns="0" rIns="0" bIns="0" rtlCol="0"/>
          <a:lstStyle/>
          <a:p>
            <a:endParaRPr/>
          </a:p>
        </p:txBody>
      </p:sp>
      <p:pic>
        <p:nvPicPr>
          <p:cNvPr id="18" name="bg object 18"/>
          <p:cNvPicPr/>
          <p:nvPr/>
        </p:nvPicPr>
        <p:blipFill>
          <a:blip r:embed="rId9" cstate="print"/>
          <a:stretch>
            <a:fillRect/>
          </a:stretch>
        </p:blipFill>
        <p:spPr>
          <a:xfrm>
            <a:off x="397081" y="684110"/>
            <a:ext cx="9898856" cy="6371512"/>
          </a:xfrm>
          <a:prstGeom prst="rect">
            <a:avLst/>
          </a:prstGeom>
        </p:spPr>
      </p:pic>
      <p:pic>
        <p:nvPicPr>
          <p:cNvPr id="19" name="bg object 19"/>
          <p:cNvPicPr/>
          <p:nvPr/>
        </p:nvPicPr>
        <p:blipFill>
          <a:blip r:embed="rId10" cstate="print"/>
          <a:stretch>
            <a:fillRect/>
          </a:stretch>
        </p:blipFill>
        <p:spPr>
          <a:xfrm>
            <a:off x="397082" y="693305"/>
            <a:ext cx="9898880" cy="6362699"/>
          </a:xfrm>
          <a:prstGeom prst="rect">
            <a:avLst/>
          </a:prstGeom>
        </p:spPr>
      </p:pic>
      <p:sp>
        <p:nvSpPr>
          <p:cNvPr id="2" name="Holder 2"/>
          <p:cNvSpPr>
            <a:spLocks noGrp="1"/>
          </p:cNvSpPr>
          <p:nvPr>
            <p:ph type="title"/>
          </p:nvPr>
        </p:nvSpPr>
        <p:spPr>
          <a:xfrm>
            <a:off x="311299" y="234268"/>
            <a:ext cx="8340774" cy="436245"/>
          </a:xfrm>
          <a:prstGeom prst="rect">
            <a:avLst/>
          </a:prstGeom>
        </p:spPr>
        <p:txBody>
          <a:bodyPr wrap="square" lIns="0" tIns="0" rIns="0" bIns="0">
            <a:spAutoFit/>
          </a:bodyPr>
          <a:lstStyle>
            <a:lvl1pPr>
              <a:defRPr sz="1850" b="1" i="0">
                <a:solidFill>
                  <a:srgbClr val="00A1E4"/>
                </a:solidFill>
                <a:latin typeface="Adobe Clean Han ExtraBold"/>
                <a:cs typeface="Adobe Clean Han ExtraBold"/>
              </a:defRPr>
            </a:lvl1pPr>
          </a:lstStyle>
          <a:p>
            <a:endParaRPr/>
          </a:p>
        </p:txBody>
      </p:sp>
      <p:sp>
        <p:nvSpPr>
          <p:cNvPr id="3" name="Holder 3"/>
          <p:cNvSpPr>
            <a:spLocks noGrp="1"/>
          </p:cNvSpPr>
          <p:nvPr>
            <p:ph type="body" idx="1"/>
          </p:nvPr>
        </p:nvSpPr>
        <p:spPr>
          <a:xfrm>
            <a:off x="5469400" y="1292819"/>
            <a:ext cx="4712970" cy="39960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9/11/2025</a:t>
            </a:fld>
            <a:endParaRPr lang="en-US"/>
          </a:p>
        </p:txBody>
      </p:sp>
      <p:sp>
        <p:nvSpPr>
          <p:cNvPr id="6" name="Holder 6"/>
          <p:cNvSpPr>
            <a:spLocks noGrp="1"/>
          </p:cNvSpPr>
          <p:nvPr>
            <p:ph type="sldNum" sz="quarter" idx="7"/>
          </p:nvPr>
        </p:nvSpPr>
        <p:spPr>
          <a:xfrm>
            <a:off x="8964972" y="7195918"/>
            <a:ext cx="1581784" cy="208915"/>
          </a:xfrm>
          <a:prstGeom prst="rect">
            <a:avLst/>
          </a:prstGeom>
        </p:spPr>
        <p:txBody>
          <a:bodyPr wrap="square" lIns="0" tIns="0" rIns="0" bIns="0">
            <a:spAutoFit/>
          </a:bodyPr>
          <a:lstStyle>
            <a:lvl1pPr>
              <a:defRPr sz="900" b="1" i="0">
                <a:solidFill>
                  <a:srgbClr val="00A1E4"/>
                </a:solidFill>
                <a:latin typeface="Adobe Clean Han ExtraBold"/>
                <a:cs typeface="Adobe Clean Han ExtraBold"/>
              </a:defRPr>
            </a:lvl1pPr>
          </a:lstStyle>
          <a:p>
            <a:pPr marL="12700">
              <a:lnSpc>
                <a:spcPct val="100000"/>
              </a:lnSpc>
              <a:spcBef>
                <a:spcPts val="155"/>
              </a:spcBef>
            </a:pPr>
            <a:r>
              <a:rPr sz="1350" spc="-44" baseline="3086" dirty="0"/>
              <a:t>スポーツ歯科と安全教育│ </a:t>
            </a:r>
            <a:fld id="{81D60167-4931-47E6-BA6A-407CBD079E47}" type="slidenum">
              <a:rPr sz="1100" spc="-25" dirty="0">
                <a:latin typeface="Arial"/>
                <a:cs typeface="Arial"/>
              </a:rPr>
              <a:t>‹#›</a:t>
            </a:fld>
            <a:endParaRPr sz="1100">
              <a:latin typeface="Arial"/>
              <a:cs typeface="Aria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5.png"/><Relationship Id="rId4" Type="http://schemas.openxmlformats.org/officeDocument/2006/relationships/diagramLayout" Target="../diagrams/layout2.xml"/><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8.png"/><Relationship Id="rId4" Type="http://schemas.openxmlformats.org/officeDocument/2006/relationships/diagramLayout" Target="../diagrams/layout3.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1.png"/><Relationship Id="rId4" Type="http://schemas.openxmlformats.org/officeDocument/2006/relationships/diagramLayout" Target="../diagrams/layout4.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70390" y="926546"/>
            <a:ext cx="538480" cy="263525"/>
          </a:xfrm>
          <a:prstGeom prst="rect">
            <a:avLst/>
          </a:prstGeom>
        </p:spPr>
        <p:txBody>
          <a:bodyPr vert="horz" wrap="square" lIns="0" tIns="13970" rIns="0" bIns="0" rtlCol="0">
            <a:spAutoFit/>
          </a:bodyPr>
          <a:lstStyle/>
          <a:p>
            <a:pPr marL="12700">
              <a:lnSpc>
                <a:spcPct val="100000"/>
              </a:lnSpc>
              <a:spcBef>
                <a:spcPts val="110"/>
              </a:spcBef>
            </a:pPr>
            <a:r>
              <a:rPr sz="1550" b="1" spc="-310" dirty="0">
                <a:solidFill>
                  <a:srgbClr val="FFFFFF"/>
                </a:solidFill>
                <a:latin typeface="Adobe Clean Han Black"/>
                <a:cs typeface="Adobe Clean Han Black"/>
              </a:rPr>
              <a:t>もくじ</a:t>
            </a:r>
            <a:endParaRPr sz="1550">
              <a:latin typeface="Adobe Clean Han Black"/>
              <a:cs typeface="Adobe Clean Han Black"/>
            </a:endParaRPr>
          </a:p>
        </p:txBody>
      </p:sp>
      <p:grpSp>
        <p:nvGrpSpPr>
          <p:cNvPr id="4" name="グループ化 3">
            <a:extLst>
              <a:ext uri="{FF2B5EF4-FFF2-40B4-BE49-F238E27FC236}">
                <a16:creationId xmlns:a16="http://schemas.microsoft.com/office/drawing/2014/main" id="{7E1F01DC-E3E7-DF1F-DF9F-129600B7B634}"/>
              </a:ext>
            </a:extLst>
          </p:cNvPr>
          <p:cNvGrpSpPr/>
          <p:nvPr/>
        </p:nvGrpSpPr>
        <p:grpSpPr>
          <a:xfrm rot="240000">
            <a:off x="1304884" y="2574186"/>
            <a:ext cx="2560120" cy="929295"/>
            <a:chOff x="1304884" y="3910418"/>
            <a:chExt cx="2560120" cy="929295"/>
          </a:xfrm>
        </p:grpSpPr>
        <p:grpSp>
          <p:nvGrpSpPr>
            <p:cNvPr id="3" name="object 3"/>
            <p:cNvGrpSpPr/>
            <p:nvPr/>
          </p:nvGrpSpPr>
          <p:grpSpPr>
            <a:xfrm rot="60000">
              <a:off x="1304884" y="3910418"/>
              <a:ext cx="2560120" cy="929295"/>
              <a:chOff x="1124993" y="3227752"/>
              <a:chExt cx="2560120" cy="929295"/>
            </a:xfrm>
          </p:grpSpPr>
          <p:sp>
            <p:nvSpPr>
              <p:cNvPr id="6" name="object 6"/>
              <p:cNvSpPr/>
              <p:nvPr/>
            </p:nvSpPr>
            <p:spPr>
              <a:xfrm>
                <a:off x="1163528" y="3255347"/>
                <a:ext cx="2521585" cy="901700"/>
              </a:xfrm>
              <a:custGeom>
                <a:avLst/>
                <a:gdLst/>
                <a:ahLst/>
                <a:cxnLst/>
                <a:rect l="l" t="t" r="r" b="b"/>
                <a:pathLst>
                  <a:path w="2521585" h="901700">
                    <a:moveTo>
                      <a:pt x="2430716" y="0"/>
                    </a:moveTo>
                    <a:lnTo>
                      <a:pt x="0" y="416877"/>
                    </a:lnTo>
                    <a:lnTo>
                      <a:pt x="76733" y="901344"/>
                    </a:lnTo>
                    <a:lnTo>
                      <a:pt x="2521254" y="514159"/>
                    </a:lnTo>
                    <a:lnTo>
                      <a:pt x="2430716" y="0"/>
                    </a:lnTo>
                    <a:close/>
                  </a:path>
                </a:pathLst>
              </a:custGeom>
              <a:solidFill>
                <a:srgbClr val="939598"/>
              </a:solidFill>
            </p:spPr>
            <p:txBody>
              <a:bodyPr wrap="square" lIns="0" tIns="0" rIns="0" bIns="0" rtlCol="0"/>
              <a:lstStyle/>
              <a:p>
                <a:endParaRPr/>
              </a:p>
            </p:txBody>
          </p:sp>
          <p:sp>
            <p:nvSpPr>
              <p:cNvPr id="7" name="object 7"/>
              <p:cNvSpPr/>
              <p:nvPr/>
            </p:nvSpPr>
            <p:spPr>
              <a:xfrm>
                <a:off x="1124993" y="3227752"/>
                <a:ext cx="2515235" cy="928369"/>
              </a:xfrm>
              <a:custGeom>
                <a:avLst/>
                <a:gdLst/>
                <a:ahLst/>
                <a:cxnLst/>
                <a:rect l="l" t="t" r="r" b="b"/>
                <a:pathLst>
                  <a:path w="2515235" h="928370">
                    <a:moveTo>
                      <a:pt x="2413342" y="0"/>
                    </a:moveTo>
                    <a:lnTo>
                      <a:pt x="1978683" y="94280"/>
                    </a:lnTo>
                    <a:lnTo>
                      <a:pt x="1445455" y="193646"/>
                    </a:lnTo>
                    <a:lnTo>
                      <a:pt x="993577" y="272234"/>
                    </a:lnTo>
                    <a:lnTo>
                      <a:pt x="802970" y="304177"/>
                    </a:lnTo>
                    <a:lnTo>
                      <a:pt x="0" y="431355"/>
                    </a:lnTo>
                    <a:lnTo>
                      <a:pt x="78663" y="927976"/>
                    </a:lnTo>
                    <a:lnTo>
                      <a:pt x="881634" y="800798"/>
                    </a:lnTo>
                    <a:lnTo>
                      <a:pt x="1581735" y="687582"/>
                    </a:lnTo>
                    <a:lnTo>
                      <a:pt x="1985219" y="618212"/>
                    </a:lnTo>
                    <a:lnTo>
                      <a:pt x="2245190" y="564217"/>
                    </a:lnTo>
                    <a:lnTo>
                      <a:pt x="2514752" y="497128"/>
                    </a:lnTo>
                    <a:lnTo>
                      <a:pt x="2413342" y="0"/>
                    </a:lnTo>
                    <a:close/>
                  </a:path>
                </a:pathLst>
              </a:custGeom>
              <a:solidFill>
                <a:srgbClr val="00A1E4"/>
              </a:solidFill>
            </p:spPr>
            <p:txBody>
              <a:bodyPr wrap="square" lIns="0" tIns="0" rIns="0" bIns="0" rtlCol="0"/>
              <a:lstStyle/>
              <a:p>
                <a:endParaRPr lang="ja-JP" altLang="en-US" dirty="0"/>
              </a:p>
            </p:txBody>
          </p:sp>
          <p:sp>
            <p:nvSpPr>
              <p:cNvPr id="8" name="object 8"/>
              <p:cNvSpPr/>
              <p:nvPr/>
            </p:nvSpPr>
            <p:spPr>
              <a:xfrm>
                <a:off x="1125000" y="3636343"/>
                <a:ext cx="222885" cy="519430"/>
              </a:xfrm>
              <a:custGeom>
                <a:avLst/>
                <a:gdLst/>
                <a:ahLst/>
                <a:cxnLst/>
                <a:rect l="l" t="t" r="r" b="b"/>
                <a:pathLst>
                  <a:path w="222884" h="519429">
                    <a:moveTo>
                      <a:pt x="143713" y="0"/>
                    </a:moveTo>
                    <a:lnTo>
                      <a:pt x="0" y="22758"/>
                    </a:lnTo>
                    <a:lnTo>
                      <a:pt x="78663" y="519379"/>
                    </a:lnTo>
                    <a:lnTo>
                      <a:pt x="222377" y="496620"/>
                    </a:lnTo>
                    <a:lnTo>
                      <a:pt x="143713" y="0"/>
                    </a:lnTo>
                    <a:close/>
                  </a:path>
                </a:pathLst>
              </a:custGeom>
              <a:solidFill>
                <a:srgbClr val="007DC5"/>
              </a:solidFill>
            </p:spPr>
            <p:txBody>
              <a:bodyPr wrap="square" lIns="0" tIns="0" rIns="0" bIns="0" rtlCol="0"/>
              <a:lstStyle/>
              <a:p>
                <a:endParaRPr/>
              </a:p>
            </p:txBody>
          </p:sp>
        </p:grpSp>
        <p:sp>
          <p:nvSpPr>
            <p:cNvPr id="9" name="object 9"/>
            <p:cNvSpPr txBox="1"/>
            <p:nvPr/>
          </p:nvSpPr>
          <p:spPr>
            <a:xfrm rot="21060000">
              <a:off x="1733144" y="4213078"/>
              <a:ext cx="1682818" cy="606576"/>
            </a:xfrm>
            <a:prstGeom prst="rect">
              <a:avLst/>
            </a:prstGeom>
          </p:spPr>
          <p:txBody>
            <a:bodyPr vert="horz" wrap="square" lIns="0" tIns="0" rIns="0" bIns="0" rtlCol="0">
              <a:spAutoFit/>
            </a:bodyPr>
            <a:lstStyle/>
            <a:p>
              <a:pPr>
                <a:lnSpc>
                  <a:spcPts val="1600"/>
                </a:lnSpc>
              </a:pPr>
              <a:r>
                <a:rPr lang="ja-JP" altLang="en-US" sz="1250" b="1" spc="-80" dirty="0">
                  <a:solidFill>
                    <a:schemeClr val="bg1"/>
                  </a:solidFill>
                  <a:latin typeface="Adobe Clean Han Black"/>
                  <a:cs typeface="Adobe Clean Han Black"/>
                </a:rPr>
                <a:t>スポ</a:t>
              </a:r>
              <a:r>
                <a:rPr lang="ja-JP" altLang="en-US" sz="1875" b="1" spc="-142" baseline="2222" dirty="0">
                  <a:solidFill>
                    <a:schemeClr val="bg1"/>
                  </a:solidFill>
                  <a:latin typeface="Adobe Clean Han Black"/>
                  <a:cs typeface="Adobe Clean Han Black"/>
                </a:rPr>
                <a:t>ーツ</a:t>
              </a:r>
              <a:r>
                <a:rPr lang="ja-JP" altLang="en-US" sz="1875" b="1" spc="-112" baseline="4444" dirty="0">
                  <a:solidFill>
                    <a:schemeClr val="bg1"/>
                  </a:solidFill>
                  <a:latin typeface="Adobe Clean Han Black"/>
                  <a:cs typeface="Adobe Clean Han Black"/>
                </a:rPr>
                <a:t>歯科から見た</a:t>
              </a:r>
              <a:endParaRPr lang="en-US" altLang="ja-JP" sz="1875" b="1" spc="-112" baseline="4444" dirty="0">
                <a:solidFill>
                  <a:schemeClr val="bg1"/>
                </a:solidFill>
                <a:latin typeface="Adobe Clean Han Black"/>
                <a:cs typeface="Adobe Clean Han Black"/>
              </a:endParaRPr>
            </a:p>
            <a:p>
              <a:pPr>
                <a:lnSpc>
                  <a:spcPts val="1600"/>
                </a:lnSpc>
              </a:pPr>
              <a:r>
                <a:rPr lang="ja-JP" altLang="en-US" sz="1875" baseline="6666" dirty="0">
                  <a:solidFill>
                    <a:schemeClr val="bg1"/>
                  </a:solidFill>
                  <a:latin typeface="Adobe Clean Han Black"/>
                  <a:cs typeface="Adobe Clean Han Black"/>
                </a:rPr>
                <a:t>学校安全の在り方</a:t>
              </a:r>
            </a:p>
            <a:p>
              <a:pPr>
                <a:lnSpc>
                  <a:spcPts val="1600"/>
                </a:lnSpc>
              </a:pPr>
              <a:endParaRPr lang="ja-JP" altLang="en-US" sz="1875" baseline="6666" dirty="0">
                <a:solidFill>
                  <a:schemeClr val="bg1"/>
                </a:solidFill>
                <a:latin typeface="Adobe Clean Han Black"/>
                <a:cs typeface="Adobe Clean Han Black"/>
              </a:endParaRPr>
            </a:p>
          </p:txBody>
        </p:sp>
      </p:grpSp>
      <p:grpSp>
        <p:nvGrpSpPr>
          <p:cNvPr id="27" name="object 27"/>
          <p:cNvGrpSpPr/>
          <p:nvPr/>
        </p:nvGrpSpPr>
        <p:grpSpPr>
          <a:xfrm>
            <a:off x="1160087" y="103149"/>
            <a:ext cx="9715500" cy="6941184"/>
            <a:chOff x="1160087" y="103149"/>
            <a:chExt cx="9715500" cy="6941184"/>
          </a:xfrm>
        </p:grpSpPr>
        <p:sp>
          <p:nvSpPr>
            <p:cNvPr id="28" name="object 28"/>
            <p:cNvSpPr/>
            <p:nvPr/>
          </p:nvSpPr>
          <p:spPr>
            <a:xfrm>
              <a:off x="1160081" y="3949725"/>
              <a:ext cx="5858510" cy="3094355"/>
            </a:xfrm>
            <a:custGeom>
              <a:avLst/>
              <a:gdLst/>
              <a:ahLst/>
              <a:cxnLst/>
              <a:rect l="l" t="t" r="r" b="b"/>
              <a:pathLst>
                <a:path w="5858509" h="3094354">
                  <a:moveTo>
                    <a:pt x="21767" y="2156079"/>
                  </a:moveTo>
                  <a:lnTo>
                    <a:pt x="0" y="2159089"/>
                  </a:lnTo>
                  <a:lnTo>
                    <a:pt x="16662" y="2158225"/>
                  </a:lnTo>
                  <a:lnTo>
                    <a:pt x="21767" y="2156079"/>
                  </a:lnTo>
                  <a:close/>
                </a:path>
                <a:path w="5858509" h="3094354">
                  <a:moveTo>
                    <a:pt x="62611" y="2622905"/>
                  </a:moveTo>
                  <a:lnTo>
                    <a:pt x="40843" y="2625915"/>
                  </a:lnTo>
                  <a:lnTo>
                    <a:pt x="57505" y="2625052"/>
                  </a:lnTo>
                  <a:lnTo>
                    <a:pt x="62611" y="2622905"/>
                  </a:lnTo>
                  <a:close/>
                </a:path>
                <a:path w="5858509" h="3094354">
                  <a:moveTo>
                    <a:pt x="103441" y="3089719"/>
                  </a:moveTo>
                  <a:lnTo>
                    <a:pt x="81686" y="3092729"/>
                  </a:lnTo>
                  <a:lnTo>
                    <a:pt x="98336" y="3091865"/>
                  </a:lnTo>
                  <a:lnTo>
                    <a:pt x="103441" y="3089719"/>
                  </a:lnTo>
                  <a:close/>
                </a:path>
                <a:path w="5858509" h="3094354">
                  <a:moveTo>
                    <a:pt x="107670" y="2155037"/>
                  </a:moveTo>
                  <a:lnTo>
                    <a:pt x="100723" y="2152980"/>
                  </a:lnTo>
                  <a:lnTo>
                    <a:pt x="98437" y="2151837"/>
                  </a:lnTo>
                  <a:lnTo>
                    <a:pt x="90919" y="2151405"/>
                  </a:lnTo>
                  <a:lnTo>
                    <a:pt x="38100" y="2155901"/>
                  </a:lnTo>
                  <a:lnTo>
                    <a:pt x="23164" y="2159838"/>
                  </a:lnTo>
                  <a:lnTo>
                    <a:pt x="54978" y="2155520"/>
                  </a:lnTo>
                  <a:lnTo>
                    <a:pt x="67360" y="2154491"/>
                  </a:lnTo>
                  <a:lnTo>
                    <a:pt x="60350" y="2155926"/>
                  </a:lnTo>
                  <a:lnTo>
                    <a:pt x="41859" y="2158746"/>
                  </a:lnTo>
                  <a:lnTo>
                    <a:pt x="34226" y="2160473"/>
                  </a:lnTo>
                  <a:lnTo>
                    <a:pt x="48704" y="2159660"/>
                  </a:lnTo>
                  <a:lnTo>
                    <a:pt x="64681" y="2157298"/>
                  </a:lnTo>
                  <a:lnTo>
                    <a:pt x="80645" y="2155901"/>
                  </a:lnTo>
                  <a:lnTo>
                    <a:pt x="79184" y="2158238"/>
                  </a:lnTo>
                  <a:lnTo>
                    <a:pt x="107670" y="2155037"/>
                  </a:lnTo>
                  <a:close/>
                </a:path>
                <a:path w="5858509" h="3094354">
                  <a:moveTo>
                    <a:pt x="117030" y="2150516"/>
                  </a:moveTo>
                  <a:lnTo>
                    <a:pt x="112458" y="2150453"/>
                  </a:lnTo>
                  <a:lnTo>
                    <a:pt x="109956" y="2151507"/>
                  </a:lnTo>
                  <a:lnTo>
                    <a:pt x="107264" y="2152586"/>
                  </a:lnTo>
                  <a:lnTo>
                    <a:pt x="107861" y="2153221"/>
                  </a:lnTo>
                  <a:lnTo>
                    <a:pt x="111315" y="2152269"/>
                  </a:lnTo>
                  <a:lnTo>
                    <a:pt x="115506" y="2151240"/>
                  </a:lnTo>
                  <a:lnTo>
                    <a:pt x="117030" y="2150516"/>
                  </a:lnTo>
                  <a:close/>
                </a:path>
                <a:path w="5858509" h="3094354">
                  <a:moveTo>
                    <a:pt x="148501" y="2621851"/>
                  </a:moveTo>
                  <a:lnTo>
                    <a:pt x="141566" y="2619806"/>
                  </a:lnTo>
                  <a:lnTo>
                    <a:pt x="139280" y="2618651"/>
                  </a:lnTo>
                  <a:lnTo>
                    <a:pt x="131749" y="2618232"/>
                  </a:lnTo>
                  <a:lnTo>
                    <a:pt x="78943" y="2622727"/>
                  </a:lnTo>
                  <a:lnTo>
                    <a:pt x="63995" y="2626652"/>
                  </a:lnTo>
                  <a:lnTo>
                    <a:pt x="95821" y="2622346"/>
                  </a:lnTo>
                  <a:lnTo>
                    <a:pt x="108191" y="2621305"/>
                  </a:lnTo>
                  <a:lnTo>
                    <a:pt x="101193" y="2622740"/>
                  </a:lnTo>
                  <a:lnTo>
                    <a:pt x="82702" y="2625572"/>
                  </a:lnTo>
                  <a:lnTo>
                    <a:pt x="75057" y="2627287"/>
                  </a:lnTo>
                  <a:lnTo>
                    <a:pt x="89547" y="2626487"/>
                  </a:lnTo>
                  <a:lnTo>
                    <a:pt x="105524" y="2624124"/>
                  </a:lnTo>
                  <a:lnTo>
                    <a:pt x="121475" y="2622715"/>
                  </a:lnTo>
                  <a:lnTo>
                    <a:pt x="120015" y="2625052"/>
                  </a:lnTo>
                  <a:lnTo>
                    <a:pt x="148501" y="2621851"/>
                  </a:lnTo>
                  <a:close/>
                </a:path>
                <a:path w="5858509" h="3094354">
                  <a:moveTo>
                    <a:pt x="151638" y="2145449"/>
                  </a:moveTo>
                  <a:lnTo>
                    <a:pt x="129794" y="2148433"/>
                  </a:lnTo>
                  <a:lnTo>
                    <a:pt x="137375" y="2148128"/>
                  </a:lnTo>
                  <a:lnTo>
                    <a:pt x="136677" y="2148840"/>
                  </a:lnTo>
                  <a:lnTo>
                    <a:pt x="132956" y="2149818"/>
                  </a:lnTo>
                  <a:lnTo>
                    <a:pt x="131483" y="2150351"/>
                  </a:lnTo>
                  <a:lnTo>
                    <a:pt x="151638" y="2145449"/>
                  </a:lnTo>
                  <a:close/>
                </a:path>
                <a:path w="5858509" h="3094354">
                  <a:moveTo>
                    <a:pt x="157873" y="2617343"/>
                  </a:moveTo>
                  <a:lnTo>
                    <a:pt x="153289" y="2617279"/>
                  </a:lnTo>
                  <a:lnTo>
                    <a:pt x="150787" y="2618333"/>
                  </a:lnTo>
                  <a:lnTo>
                    <a:pt x="148094" y="2619413"/>
                  </a:lnTo>
                  <a:lnTo>
                    <a:pt x="148691" y="2620048"/>
                  </a:lnTo>
                  <a:lnTo>
                    <a:pt x="152158" y="2619095"/>
                  </a:lnTo>
                  <a:lnTo>
                    <a:pt x="156349" y="2618067"/>
                  </a:lnTo>
                  <a:lnTo>
                    <a:pt x="157873" y="2617343"/>
                  </a:lnTo>
                  <a:close/>
                </a:path>
                <a:path w="5858509" h="3094354">
                  <a:moveTo>
                    <a:pt x="166928" y="2145131"/>
                  </a:moveTo>
                  <a:lnTo>
                    <a:pt x="157645" y="2146414"/>
                  </a:lnTo>
                  <a:lnTo>
                    <a:pt x="160007" y="2147163"/>
                  </a:lnTo>
                  <a:lnTo>
                    <a:pt x="166928" y="2145131"/>
                  </a:lnTo>
                  <a:close/>
                </a:path>
                <a:path w="5858509" h="3094354">
                  <a:moveTo>
                    <a:pt x="189344" y="3088678"/>
                  </a:moveTo>
                  <a:lnTo>
                    <a:pt x="182397" y="3086620"/>
                  </a:lnTo>
                  <a:lnTo>
                    <a:pt x="180124" y="3085477"/>
                  </a:lnTo>
                  <a:lnTo>
                    <a:pt x="172593" y="3085058"/>
                  </a:lnTo>
                  <a:lnTo>
                    <a:pt x="119773" y="3089554"/>
                  </a:lnTo>
                  <a:lnTo>
                    <a:pt x="104838" y="3093478"/>
                  </a:lnTo>
                  <a:lnTo>
                    <a:pt x="136664" y="3089173"/>
                  </a:lnTo>
                  <a:lnTo>
                    <a:pt x="149034" y="3088132"/>
                  </a:lnTo>
                  <a:lnTo>
                    <a:pt x="142036" y="3089567"/>
                  </a:lnTo>
                  <a:lnTo>
                    <a:pt x="123545" y="3092386"/>
                  </a:lnTo>
                  <a:lnTo>
                    <a:pt x="115900" y="3094113"/>
                  </a:lnTo>
                  <a:lnTo>
                    <a:pt x="130390" y="3093313"/>
                  </a:lnTo>
                  <a:lnTo>
                    <a:pt x="146367" y="3090938"/>
                  </a:lnTo>
                  <a:lnTo>
                    <a:pt x="162318" y="3089541"/>
                  </a:lnTo>
                  <a:lnTo>
                    <a:pt x="160858" y="3091878"/>
                  </a:lnTo>
                  <a:lnTo>
                    <a:pt x="189344" y="3088678"/>
                  </a:lnTo>
                  <a:close/>
                </a:path>
                <a:path w="5858509" h="3094354">
                  <a:moveTo>
                    <a:pt x="192468" y="2612275"/>
                  </a:moveTo>
                  <a:lnTo>
                    <a:pt x="170624" y="2615260"/>
                  </a:lnTo>
                  <a:lnTo>
                    <a:pt x="178219" y="2614955"/>
                  </a:lnTo>
                  <a:lnTo>
                    <a:pt x="177520" y="2615654"/>
                  </a:lnTo>
                  <a:lnTo>
                    <a:pt x="173799" y="2616644"/>
                  </a:lnTo>
                  <a:lnTo>
                    <a:pt x="172313" y="2617178"/>
                  </a:lnTo>
                  <a:lnTo>
                    <a:pt x="192468" y="2612275"/>
                  </a:lnTo>
                  <a:close/>
                </a:path>
                <a:path w="5858509" h="3094354">
                  <a:moveTo>
                    <a:pt x="198716" y="3084169"/>
                  </a:moveTo>
                  <a:lnTo>
                    <a:pt x="194132" y="3084106"/>
                  </a:lnTo>
                  <a:lnTo>
                    <a:pt x="191630" y="3085160"/>
                  </a:lnTo>
                  <a:lnTo>
                    <a:pt x="188937" y="3086239"/>
                  </a:lnTo>
                  <a:lnTo>
                    <a:pt x="189534" y="3086874"/>
                  </a:lnTo>
                  <a:lnTo>
                    <a:pt x="192989" y="3085922"/>
                  </a:lnTo>
                  <a:lnTo>
                    <a:pt x="197192" y="3084893"/>
                  </a:lnTo>
                  <a:lnTo>
                    <a:pt x="198716" y="3084169"/>
                  </a:lnTo>
                  <a:close/>
                </a:path>
                <a:path w="5858509" h="3094354">
                  <a:moveTo>
                    <a:pt x="204470" y="2142109"/>
                  </a:moveTo>
                  <a:lnTo>
                    <a:pt x="194729" y="2143099"/>
                  </a:lnTo>
                  <a:lnTo>
                    <a:pt x="199085" y="2143099"/>
                  </a:lnTo>
                  <a:lnTo>
                    <a:pt x="201980" y="2142629"/>
                  </a:lnTo>
                  <a:lnTo>
                    <a:pt x="204470" y="2142109"/>
                  </a:lnTo>
                  <a:close/>
                </a:path>
                <a:path w="5858509" h="3094354">
                  <a:moveTo>
                    <a:pt x="207772" y="2611958"/>
                  </a:moveTo>
                  <a:lnTo>
                    <a:pt x="198488" y="2613241"/>
                  </a:lnTo>
                  <a:lnTo>
                    <a:pt x="200850" y="2613990"/>
                  </a:lnTo>
                  <a:lnTo>
                    <a:pt x="207772" y="2611958"/>
                  </a:lnTo>
                  <a:close/>
                </a:path>
                <a:path w="5858509" h="3094354">
                  <a:moveTo>
                    <a:pt x="212801" y="2141080"/>
                  </a:moveTo>
                  <a:lnTo>
                    <a:pt x="209842" y="2140839"/>
                  </a:lnTo>
                  <a:lnTo>
                    <a:pt x="207543" y="2141461"/>
                  </a:lnTo>
                  <a:lnTo>
                    <a:pt x="204470" y="2142109"/>
                  </a:lnTo>
                  <a:lnTo>
                    <a:pt x="212801" y="2141080"/>
                  </a:lnTo>
                  <a:close/>
                </a:path>
                <a:path w="5858509" h="3094354">
                  <a:moveTo>
                    <a:pt x="233311" y="3079089"/>
                  </a:moveTo>
                  <a:lnTo>
                    <a:pt x="211467" y="3082074"/>
                  </a:lnTo>
                  <a:lnTo>
                    <a:pt x="219062" y="3081782"/>
                  </a:lnTo>
                  <a:lnTo>
                    <a:pt x="218363" y="3082480"/>
                  </a:lnTo>
                  <a:lnTo>
                    <a:pt x="214642" y="3083458"/>
                  </a:lnTo>
                  <a:lnTo>
                    <a:pt x="213156" y="3083991"/>
                  </a:lnTo>
                  <a:lnTo>
                    <a:pt x="233311" y="3079089"/>
                  </a:lnTo>
                  <a:close/>
                </a:path>
                <a:path w="5858509" h="3094354">
                  <a:moveTo>
                    <a:pt x="241147" y="2138527"/>
                  </a:moveTo>
                  <a:lnTo>
                    <a:pt x="235229" y="2138527"/>
                  </a:lnTo>
                  <a:lnTo>
                    <a:pt x="228574" y="2139061"/>
                  </a:lnTo>
                  <a:lnTo>
                    <a:pt x="212801" y="2141080"/>
                  </a:lnTo>
                  <a:lnTo>
                    <a:pt x="218224" y="2141690"/>
                  </a:lnTo>
                  <a:lnTo>
                    <a:pt x="216217" y="2142845"/>
                  </a:lnTo>
                  <a:lnTo>
                    <a:pt x="209143" y="2144153"/>
                  </a:lnTo>
                  <a:lnTo>
                    <a:pt x="188150" y="2145995"/>
                  </a:lnTo>
                  <a:lnTo>
                    <a:pt x="181851" y="2146084"/>
                  </a:lnTo>
                  <a:lnTo>
                    <a:pt x="176009" y="2146325"/>
                  </a:lnTo>
                  <a:lnTo>
                    <a:pt x="167335" y="2147582"/>
                  </a:lnTo>
                  <a:lnTo>
                    <a:pt x="188125" y="2147582"/>
                  </a:lnTo>
                  <a:lnTo>
                    <a:pt x="206425" y="2145296"/>
                  </a:lnTo>
                  <a:lnTo>
                    <a:pt x="220903" y="2142744"/>
                  </a:lnTo>
                  <a:lnTo>
                    <a:pt x="241147" y="2138527"/>
                  </a:lnTo>
                  <a:close/>
                </a:path>
                <a:path w="5858509" h="3094354">
                  <a:moveTo>
                    <a:pt x="245313" y="2608935"/>
                  </a:moveTo>
                  <a:lnTo>
                    <a:pt x="235572" y="2609926"/>
                  </a:lnTo>
                  <a:lnTo>
                    <a:pt x="239928" y="2609926"/>
                  </a:lnTo>
                  <a:lnTo>
                    <a:pt x="242824" y="2609456"/>
                  </a:lnTo>
                  <a:lnTo>
                    <a:pt x="245313" y="2608935"/>
                  </a:lnTo>
                  <a:close/>
                </a:path>
                <a:path w="5858509" h="3094354">
                  <a:moveTo>
                    <a:pt x="248602" y="3078772"/>
                  </a:moveTo>
                  <a:lnTo>
                    <a:pt x="239318" y="3080054"/>
                  </a:lnTo>
                  <a:lnTo>
                    <a:pt x="241681" y="3080804"/>
                  </a:lnTo>
                  <a:lnTo>
                    <a:pt x="248602" y="3078772"/>
                  </a:lnTo>
                  <a:close/>
                </a:path>
                <a:path w="5858509" h="3094354">
                  <a:moveTo>
                    <a:pt x="281978" y="2605354"/>
                  </a:moveTo>
                  <a:lnTo>
                    <a:pt x="276072" y="2605354"/>
                  </a:lnTo>
                  <a:lnTo>
                    <a:pt x="269417" y="2605887"/>
                  </a:lnTo>
                  <a:lnTo>
                    <a:pt x="253644" y="2607907"/>
                  </a:lnTo>
                  <a:lnTo>
                    <a:pt x="250685" y="2607665"/>
                  </a:lnTo>
                  <a:lnTo>
                    <a:pt x="248386" y="2608288"/>
                  </a:lnTo>
                  <a:lnTo>
                    <a:pt x="245313" y="2608935"/>
                  </a:lnTo>
                  <a:lnTo>
                    <a:pt x="253631" y="2607919"/>
                  </a:lnTo>
                  <a:lnTo>
                    <a:pt x="259067" y="2608503"/>
                  </a:lnTo>
                  <a:lnTo>
                    <a:pt x="257060" y="2609659"/>
                  </a:lnTo>
                  <a:lnTo>
                    <a:pt x="249986" y="2610980"/>
                  </a:lnTo>
                  <a:lnTo>
                    <a:pt x="228993" y="2612809"/>
                  </a:lnTo>
                  <a:lnTo>
                    <a:pt x="222694" y="2612910"/>
                  </a:lnTo>
                  <a:lnTo>
                    <a:pt x="216852" y="2613139"/>
                  </a:lnTo>
                  <a:lnTo>
                    <a:pt x="208165" y="2614409"/>
                  </a:lnTo>
                  <a:lnTo>
                    <a:pt x="228955" y="2614409"/>
                  </a:lnTo>
                  <a:lnTo>
                    <a:pt x="247269" y="2612123"/>
                  </a:lnTo>
                  <a:lnTo>
                    <a:pt x="261734" y="2609558"/>
                  </a:lnTo>
                  <a:lnTo>
                    <a:pt x="281978" y="2605354"/>
                  </a:lnTo>
                  <a:close/>
                </a:path>
                <a:path w="5858509" h="3094354">
                  <a:moveTo>
                    <a:pt x="286156" y="3075762"/>
                  </a:moveTo>
                  <a:lnTo>
                    <a:pt x="276415" y="3076752"/>
                  </a:lnTo>
                  <a:lnTo>
                    <a:pt x="280771" y="3076752"/>
                  </a:lnTo>
                  <a:lnTo>
                    <a:pt x="283654" y="3076283"/>
                  </a:lnTo>
                  <a:lnTo>
                    <a:pt x="286156" y="3075762"/>
                  </a:lnTo>
                  <a:close/>
                </a:path>
                <a:path w="5858509" h="3094354">
                  <a:moveTo>
                    <a:pt x="322821" y="3072180"/>
                  </a:moveTo>
                  <a:lnTo>
                    <a:pt x="316903" y="3072168"/>
                  </a:lnTo>
                  <a:lnTo>
                    <a:pt x="310261" y="3072714"/>
                  </a:lnTo>
                  <a:lnTo>
                    <a:pt x="294487" y="3074733"/>
                  </a:lnTo>
                  <a:lnTo>
                    <a:pt x="291528" y="3074492"/>
                  </a:lnTo>
                  <a:lnTo>
                    <a:pt x="289229" y="3075114"/>
                  </a:lnTo>
                  <a:lnTo>
                    <a:pt x="286156" y="3075762"/>
                  </a:lnTo>
                  <a:lnTo>
                    <a:pt x="294474" y="3074746"/>
                  </a:lnTo>
                  <a:lnTo>
                    <a:pt x="299910" y="3075330"/>
                  </a:lnTo>
                  <a:lnTo>
                    <a:pt x="297903" y="3076486"/>
                  </a:lnTo>
                  <a:lnTo>
                    <a:pt x="290817" y="3077807"/>
                  </a:lnTo>
                  <a:lnTo>
                    <a:pt x="269824" y="3079635"/>
                  </a:lnTo>
                  <a:lnTo>
                    <a:pt x="263537" y="3079724"/>
                  </a:lnTo>
                  <a:lnTo>
                    <a:pt x="257695" y="3079966"/>
                  </a:lnTo>
                  <a:lnTo>
                    <a:pt x="249008" y="3081236"/>
                  </a:lnTo>
                  <a:lnTo>
                    <a:pt x="269798" y="3081236"/>
                  </a:lnTo>
                  <a:lnTo>
                    <a:pt x="288112" y="3078950"/>
                  </a:lnTo>
                  <a:lnTo>
                    <a:pt x="302577" y="3076384"/>
                  </a:lnTo>
                  <a:lnTo>
                    <a:pt x="322821" y="3072180"/>
                  </a:lnTo>
                  <a:close/>
                </a:path>
                <a:path w="5858509" h="3094354">
                  <a:moveTo>
                    <a:pt x="5653570" y="18351"/>
                  </a:moveTo>
                  <a:lnTo>
                    <a:pt x="5645239" y="19380"/>
                  </a:lnTo>
                  <a:lnTo>
                    <a:pt x="5648198" y="19621"/>
                  </a:lnTo>
                  <a:lnTo>
                    <a:pt x="5650496" y="18999"/>
                  </a:lnTo>
                  <a:lnTo>
                    <a:pt x="5653570" y="18351"/>
                  </a:lnTo>
                  <a:close/>
                </a:path>
                <a:path w="5858509" h="3094354">
                  <a:moveTo>
                    <a:pt x="5663311" y="17360"/>
                  </a:moveTo>
                  <a:lnTo>
                    <a:pt x="5658955" y="17360"/>
                  </a:lnTo>
                  <a:lnTo>
                    <a:pt x="5656072" y="17830"/>
                  </a:lnTo>
                  <a:lnTo>
                    <a:pt x="5653570" y="18351"/>
                  </a:lnTo>
                  <a:lnTo>
                    <a:pt x="5663311" y="17360"/>
                  </a:lnTo>
                  <a:close/>
                </a:path>
                <a:path w="5858509" h="3094354">
                  <a:moveTo>
                    <a:pt x="5690705" y="12877"/>
                  </a:moveTo>
                  <a:lnTo>
                    <a:pt x="5669915" y="12877"/>
                  </a:lnTo>
                  <a:lnTo>
                    <a:pt x="5651614" y="15163"/>
                  </a:lnTo>
                  <a:lnTo>
                    <a:pt x="5637136" y="17729"/>
                  </a:lnTo>
                  <a:lnTo>
                    <a:pt x="5616892" y="21932"/>
                  </a:lnTo>
                  <a:lnTo>
                    <a:pt x="5622810" y="21945"/>
                  </a:lnTo>
                  <a:lnTo>
                    <a:pt x="5629465" y="21399"/>
                  </a:lnTo>
                  <a:lnTo>
                    <a:pt x="5645239" y="19380"/>
                  </a:lnTo>
                  <a:lnTo>
                    <a:pt x="5639816" y="18783"/>
                  </a:lnTo>
                  <a:lnTo>
                    <a:pt x="5641822" y="17627"/>
                  </a:lnTo>
                  <a:lnTo>
                    <a:pt x="5648909" y="16306"/>
                  </a:lnTo>
                  <a:lnTo>
                    <a:pt x="5669902" y="14478"/>
                  </a:lnTo>
                  <a:lnTo>
                    <a:pt x="5676189" y="14389"/>
                  </a:lnTo>
                  <a:lnTo>
                    <a:pt x="5682031" y="14147"/>
                  </a:lnTo>
                  <a:lnTo>
                    <a:pt x="5690705" y="12877"/>
                  </a:lnTo>
                  <a:close/>
                </a:path>
                <a:path w="5858509" h="3094354">
                  <a:moveTo>
                    <a:pt x="5700395" y="14058"/>
                  </a:moveTo>
                  <a:lnTo>
                    <a:pt x="5698033" y="13309"/>
                  </a:lnTo>
                  <a:lnTo>
                    <a:pt x="5691111" y="15328"/>
                  </a:lnTo>
                  <a:lnTo>
                    <a:pt x="5700395" y="14058"/>
                  </a:lnTo>
                  <a:close/>
                </a:path>
                <a:path w="5858509" h="3094354">
                  <a:moveTo>
                    <a:pt x="5728259" y="12039"/>
                  </a:moveTo>
                  <a:lnTo>
                    <a:pt x="5720664" y="12331"/>
                  </a:lnTo>
                  <a:lnTo>
                    <a:pt x="5721362" y="11633"/>
                  </a:lnTo>
                  <a:lnTo>
                    <a:pt x="5725084" y="10655"/>
                  </a:lnTo>
                  <a:lnTo>
                    <a:pt x="5726569" y="10121"/>
                  </a:lnTo>
                  <a:lnTo>
                    <a:pt x="5706415" y="15024"/>
                  </a:lnTo>
                  <a:lnTo>
                    <a:pt x="5728259" y="12039"/>
                  </a:lnTo>
                  <a:close/>
                </a:path>
                <a:path w="5858509" h="3094354">
                  <a:moveTo>
                    <a:pt x="5750788" y="7874"/>
                  </a:moveTo>
                  <a:lnTo>
                    <a:pt x="5750191" y="7239"/>
                  </a:lnTo>
                  <a:lnTo>
                    <a:pt x="5746724" y="8204"/>
                  </a:lnTo>
                  <a:lnTo>
                    <a:pt x="5742533" y="9220"/>
                  </a:lnTo>
                  <a:lnTo>
                    <a:pt x="5741009" y="9956"/>
                  </a:lnTo>
                  <a:lnTo>
                    <a:pt x="5745594" y="10007"/>
                  </a:lnTo>
                  <a:lnTo>
                    <a:pt x="5748096" y="8953"/>
                  </a:lnTo>
                  <a:lnTo>
                    <a:pt x="5750788" y="7874"/>
                  </a:lnTo>
                  <a:close/>
                </a:path>
                <a:path w="5858509" h="3094354">
                  <a:moveTo>
                    <a:pt x="5834888" y="635"/>
                  </a:moveTo>
                  <a:lnTo>
                    <a:pt x="5803062" y="4953"/>
                  </a:lnTo>
                  <a:lnTo>
                    <a:pt x="5790692" y="5981"/>
                  </a:lnTo>
                  <a:lnTo>
                    <a:pt x="5797689" y="4546"/>
                  </a:lnTo>
                  <a:lnTo>
                    <a:pt x="5816181" y="1727"/>
                  </a:lnTo>
                  <a:lnTo>
                    <a:pt x="5823826" y="0"/>
                  </a:lnTo>
                  <a:lnTo>
                    <a:pt x="5809335" y="800"/>
                  </a:lnTo>
                  <a:lnTo>
                    <a:pt x="5793359" y="3175"/>
                  </a:lnTo>
                  <a:lnTo>
                    <a:pt x="5777408" y="4572"/>
                  </a:lnTo>
                  <a:lnTo>
                    <a:pt x="5778868" y="2235"/>
                  </a:lnTo>
                  <a:lnTo>
                    <a:pt x="5750382" y="5435"/>
                  </a:lnTo>
                  <a:lnTo>
                    <a:pt x="5757316" y="7493"/>
                  </a:lnTo>
                  <a:lnTo>
                    <a:pt x="5759602" y="8636"/>
                  </a:lnTo>
                  <a:lnTo>
                    <a:pt x="5767121" y="9067"/>
                  </a:lnTo>
                  <a:lnTo>
                    <a:pt x="5789828" y="8953"/>
                  </a:lnTo>
                  <a:lnTo>
                    <a:pt x="5804090" y="6972"/>
                  </a:lnTo>
                  <a:lnTo>
                    <a:pt x="5819940" y="4559"/>
                  </a:lnTo>
                  <a:lnTo>
                    <a:pt x="5832005" y="2273"/>
                  </a:lnTo>
                  <a:lnTo>
                    <a:pt x="5834888" y="635"/>
                  </a:lnTo>
                  <a:close/>
                </a:path>
                <a:path w="5858509" h="3094354">
                  <a:moveTo>
                    <a:pt x="5858027" y="1384"/>
                  </a:moveTo>
                  <a:lnTo>
                    <a:pt x="5841377" y="2247"/>
                  </a:lnTo>
                  <a:lnTo>
                    <a:pt x="5836285" y="4381"/>
                  </a:lnTo>
                  <a:lnTo>
                    <a:pt x="5858027" y="1384"/>
                  </a:lnTo>
                  <a:close/>
                </a:path>
              </a:pathLst>
            </a:custGeom>
            <a:solidFill>
              <a:srgbClr val="72C6EF"/>
            </a:solidFill>
          </p:spPr>
          <p:txBody>
            <a:bodyPr wrap="square" lIns="0" tIns="0" rIns="0" bIns="0" rtlCol="0"/>
            <a:lstStyle/>
            <a:p>
              <a:endParaRPr/>
            </a:p>
          </p:txBody>
        </p:sp>
        <p:sp>
          <p:nvSpPr>
            <p:cNvPr id="29" name="object 29"/>
            <p:cNvSpPr/>
            <p:nvPr/>
          </p:nvSpPr>
          <p:spPr>
            <a:xfrm>
              <a:off x="6092126" y="4735347"/>
              <a:ext cx="1492885" cy="2000250"/>
            </a:xfrm>
            <a:custGeom>
              <a:avLst/>
              <a:gdLst/>
              <a:ahLst/>
              <a:cxnLst/>
              <a:rect l="l" t="t" r="r" b="b"/>
              <a:pathLst>
                <a:path w="1492884" h="2000250">
                  <a:moveTo>
                    <a:pt x="1492758" y="0"/>
                  </a:moveTo>
                  <a:lnTo>
                    <a:pt x="0" y="0"/>
                  </a:lnTo>
                  <a:lnTo>
                    <a:pt x="0" y="2000250"/>
                  </a:lnTo>
                  <a:lnTo>
                    <a:pt x="1492758" y="2000250"/>
                  </a:lnTo>
                  <a:lnTo>
                    <a:pt x="1492758" y="0"/>
                  </a:lnTo>
                  <a:close/>
                </a:path>
              </a:pathLst>
            </a:custGeom>
            <a:solidFill>
              <a:srgbClr val="231F20">
                <a:alpha val="50000"/>
              </a:srgbClr>
            </a:solidFill>
          </p:spPr>
          <p:txBody>
            <a:bodyPr wrap="square" lIns="0" tIns="0" rIns="0" bIns="0" rtlCol="0"/>
            <a:lstStyle/>
            <a:p>
              <a:endParaRPr/>
            </a:p>
          </p:txBody>
        </p:sp>
        <p:pic>
          <p:nvPicPr>
            <p:cNvPr id="30" name="object 30"/>
            <p:cNvPicPr/>
            <p:nvPr/>
          </p:nvPicPr>
          <p:blipFill>
            <a:blip r:embed="rId3" cstate="print"/>
            <a:stretch>
              <a:fillRect/>
            </a:stretch>
          </p:blipFill>
          <p:spPr>
            <a:xfrm>
              <a:off x="6113257" y="4754891"/>
              <a:ext cx="1403348" cy="1913410"/>
            </a:xfrm>
            <a:prstGeom prst="rect">
              <a:avLst/>
            </a:prstGeom>
          </p:spPr>
        </p:pic>
        <p:sp>
          <p:nvSpPr>
            <p:cNvPr id="31" name="object 31"/>
            <p:cNvSpPr/>
            <p:nvPr/>
          </p:nvSpPr>
          <p:spPr>
            <a:xfrm>
              <a:off x="8900299" y="103149"/>
              <a:ext cx="1975485" cy="1570990"/>
            </a:xfrm>
            <a:custGeom>
              <a:avLst/>
              <a:gdLst/>
              <a:ahLst/>
              <a:cxnLst/>
              <a:rect l="l" t="t" r="r" b="b"/>
              <a:pathLst>
                <a:path w="1975484" h="1570989">
                  <a:moveTo>
                    <a:pt x="1975103" y="0"/>
                  </a:moveTo>
                  <a:lnTo>
                    <a:pt x="0" y="0"/>
                  </a:lnTo>
                  <a:lnTo>
                    <a:pt x="0" y="1570481"/>
                  </a:lnTo>
                  <a:lnTo>
                    <a:pt x="1975103" y="1570481"/>
                  </a:lnTo>
                  <a:lnTo>
                    <a:pt x="1975103" y="0"/>
                  </a:lnTo>
                  <a:close/>
                </a:path>
              </a:pathLst>
            </a:custGeom>
            <a:solidFill>
              <a:srgbClr val="231F20">
                <a:alpha val="50000"/>
              </a:srgbClr>
            </a:solidFill>
          </p:spPr>
          <p:txBody>
            <a:bodyPr wrap="square" lIns="0" tIns="0" rIns="0" bIns="0" rtlCol="0"/>
            <a:lstStyle/>
            <a:p>
              <a:endParaRPr/>
            </a:p>
          </p:txBody>
        </p:sp>
        <p:sp>
          <p:nvSpPr>
            <p:cNvPr id="32" name="object 32"/>
            <p:cNvSpPr/>
            <p:nvPr/>
          </p:nvSpPr>
          <p:spPr>
            <a:xfrm>
              <a:off x="9103370" y="147622"/>
              <a:ext cx="440690" cy="339725"/>
            </a:xfrm>
            <a:custGeom>
              <a:avLst/>
              <a:gdLst/>
              <a:ahLst/>
              <a:cxnLst/>
              <a:rect l="l" t="t" r="r" b="b"/>
              <a:pathLst>
                <a:path w="440690" h="339725">
                  <a:moveTo>
                    <a:pt x="44378" y="0"/>
                  </a:moveTo>
                  <a:lnTo>
                    <a:pt x="8140" y="6047"/>
                  </a:lnTo>
                  <a:lnTo>
                    <a:pt x="0" y="26311"/>
                  </a:lnTo>
                  <a:lnTo>
                    <a:pt x="5625" y="47913"/>
                  </a:lnTo>
                  <a:lnTo>
                    <a:pt x="10685" y="57975"/>
                  </a:lnTo>
                  <a:lnTo>
                    <a:pt x="274616" y="339153"/>
                  </a:lnTo>
                  <a:lnTo>
                    <a:pt x="440669" y="85293"/>
                  </a:lnTo>
                  <a:lnTo>
                    <a:pt x="412551" y="75298"/>
                  </a:lnTo>
                  <a:lnTo>
                    <a:pt x="44378" y="0"/>
                  </a:lnTo>
                  <a:close/>
                </a:path>
              </a:pathLst>
            </a:custGeom>
            <a:solidFill>
              <a:srgbClr val="FFD990"/>
            </a:solidFill>
          </p:spPr>
          <p:txBody>
            <a:bodyPr wrap="square" lIns="0" tIns="0" rIns="0" bIns="0" rtlCol="0"/>
            <a:lstStyle/>
            <a:p>
              <a:endParaRPr/>
            </a:p>
          </p:txBody>
        </p:sp>
        <p:sp>
          <p:nvSpPr>
            <p:cNvPr id="33" name="object 33"/>
            <p:cNvSpPr/>
            <p:nvPr/>
          </p:nvSpPr>
          <p:spPr>
            <a:xfrm>
              <a:off x="9390052" y="232915"/>
              <a:ext cx="154305" cy="260985"/>
            </a:xfrm>
            <a:custGeom>
              <a:avLst/>
              <a:gdLst/>
              <a:ahLst/>
              <a:cxnLst/>
              <a:rect l="l" t="t" r="r" b="b"/>
              <a:pathLst>
                <a:path w="154304" h="260984">
                  <a:moveTo>
                    <a:pt x="153987" y="0"/>
                  </a:moveTo>
                  <a:lnTo>
                    <a:pt x="64834" y="7155"/>
                  </a:lnTo>
                  <a:lnTo>
                    <a:pt x="19076" y="36718"/>
                  </a:lnTo>
                  <a:lnTo>
                    <a:pt x="2277" y="113149"/>
                  </a:lnTo>
                  <a:lnTo>
                    <a:pt x="0" y="260908"/>
                  </a:lnTo>
                  <a:lnTo>
                    <a:pt x="153987" y="0"/>
                  </a:lnTo>
                  <a:close/>
                </a:path>
              </a:pathLst>
            </a:custGeom>
            <a:solidFill>
              <a:srgbClr val="2B3890"/>
            </a:solidFill>
          </p:spPr>
          <p:txBody>
            <a:bodyPr wrap="square" lIns="0" tIns="0" rIns="0" bIns="0" rtlCol="0"/>
            <a:lstStyle/>
            <a:p>
              <a:endParaRPr/>
            </a:p>
          </p:txBody>
        </p:sp>
        <p:sp>
          <p:nvSpPr>
            <p:cNvPr id="34" name="object 34"/>
            <p:cNvSpPr/>
            <p:nvPr/>
          </p:nvSpPr>
          <p:spPr>
            <a:xfrm>
              <a:off x="9406436" y="206843"/>
              <a:ext cx="1285875" cy="836294"/>
            </a:xfrm>
            <a:custGeom>
              <a:avLst/>
              <a:gdLst/>
              <a:ahLst/>
              <a:cxnLst/>
              <a:rect l="l" t="t" r="r" b="b"/>
              <a:pathLst>
                <a:path w="1285875" h="836294">
                  <a:moveTo>
                    <a:pt x="47017" y="0"/>
                  </a:moveTo>
                  <a:lnTo>
                    <a:pt x="11451" y="4179"/>
                  </a:lnTo>
                  <a:lnTo>
                    <a:pt x="0" y="39969"/>
                  </a:lnTo>
                  <a:lnTo>
                    <a:pt x="1813" y="116594"/>
                  </a:lnTo>
                  <a:lnTo>
                    <a:pt x="1285566" y="836073"/>
                  </a:lnTo>
                  <a:lnTo>
                    <a:pt x="1285566" y="630693"/>
                  </a:lnTo>
                  <a:lnTo>
                    <a:pt x="469988" y="192332"/>
                  </a:lnTo>
                  <a:lnTo>
                    <a:pt x="117548" y="18208"/>
                  </a:lnTo>
                  <a:lnTo>
                    <a:pt x="47017" y="0"/>
                  </a:lnTo>
                  <a:close/>
                </a:path>
              </a:pathLst>
            </a:custGeom>
            <a:solidFill>
              <a:srgbClr val="F15A29"/>
            </a:solidFill>
          </p:spPr>
          <p:txBody>
            <a:bodyPr wrap="square" lIns="0" tIns="0" rIns="0" bIns="0" rtlCol="0"/>
            <a:lstStyle/>
            <a:p>
              <a:endParaRPr/>
            </a:p>
          </p:txBody>
        </p:sp>
        <p:sp>
          <p:nvSpPr>
            <p:cNvPr id="35" name="object 35"/>
            <p:cNvSpPr/>
            <p:nvPr/>
          </p:nvSpPr>
          <p:spPr>
            <a:xfrm>
              <a:off x="9302165" y="323436"/>
              <a:ext cx="1390015" cy="951865"/>
            </a:xfrm>
            <a:custGeom>
              <a:avLst/>
              <a:gdLst/>
              <a:ahLst/>
              <a:cxnLst/>
              <a:rect l="l" t="t" r="r" b="b"/>
              <a:pathLst>
                <a:path w="1390015" h="951865">
                  <a:moveTo>
                    <a:pt x="106092" y="0"/>
                  </a:moveTo>
                  <a:lnTo>
                    <a:pt x="28192" y="44548"/>
                  </a:lnTo>
                  <a:lnTo>
                    <a:pt x="0" y="77022"/>
                  </a:lnTo>
                  <a:lnTo>
                    <a:pt x="19513" y="113282"/>
                  </a:lnTo>
                  <a:lnTo>
                    <a:pt x="84731" y="169189"/>
                  </a:lnTo>
                  <a:lnTo>
                    <a:pt x="1389837" y="951267"/>
                  </a:lnTo>
                  <a:lnTo>
                    <a:pt x="1389837" y="719473"/>
                  </a:lnTo>
                  <a:lnTo>
                    <a:pt x="106092" y="0"/>
                  </a:lnTo>
                  <a:close/>
                </a:path>
              </a:pathLst>
            </a:custGeom>
            <a:solidFill>
              <a:srgbClr val="EF4136"/>
            </a:solidFill>
          </p:spPr>
          <p:txBody>
            <a:bodyPr wrap="square" lIns="0" tIns="0" rIns="0" bIns="0" rtlCol="0"/>
            <a:lstStyle/>
            <a:p>
              <a:endParaRPr/>
            </a:p>
          </p:txBody>
        </p:sp>
        <p:pic>
          <p:nvPicPr>
            <p:cNvPr id="36" name="object 36"/>
            <p:cNvPicPr/>
            <p:nvPr/>
          </p:nvPicPr>
          <p:blipFill>
            <a:blip r:embed="rId4" cstate="print"/>
            <a:stretch>
              <a:fillRect/>
            </a:stretch>
          </p:blipFill>
          <p:spPr>
            <a:xfrm>
              <a:off x="9103368" y="147617"/>
              <a:ext cx="126693" cy="119786"/>
            </a:xfrm>
            <a:prstGeom prst="rect">
              <a:avLst/>
            </a:prstGeom>
          </p:spPr>
        </p:pic>
        <p:sp>
          <p:nvSpPr>
            <p:cNvPr id="37" name="object 37"/>
            <p:cNvSpPr/>
            <p:nvPr/>
          </p:nvSpPr>
          <p:spPr>
            <a:xfrm>
              <a:off x="9326945" y="323428"/>
              <a:ext cx="1365250" cy="741045"/>
            </a:xfrm>
            <a:custGeom>
              <a:avLst/>
              <a:gdLst/>
              <a:ahLst/>
              <a:cxnLst/>
              <a:rect l="l" t="t" r="r" b="b"/>
              <a:pathLst>
                <a:path w="1365250" h="741044">
                  <a:moveTo>
                    <a:pt x="164631" y="46697"/>
                  </a:moveTo>
                  <a:lnTo>
                    <a:pt x="100195" y="46697"/>
                  </a:lnTo>
                  <a:lnTo>
                    <a:pt x="108026" y="49821"/>
                  </a:lnTo>
                  <a:lnTo>
                    <a:pt x="120945" y="55870"/>
                  </a:lnTo>
                  <a:lnTo>
                    <a:pt x="161074" y="76187"/>
                  </a:lnTo>
                  <a:lnTo>
                    <a:pt x="333403" y="168460"/>
                  </a:lnTo>
                  <a:lnTo>
                    <a:pt x="1365057" y="740633"/>
                  </a:lnTo>
                  <a:lnTo>
                    <a:pt x="1365057" y="719482"/>
                  </a:lnTo>
                  <a:lnTo>
                    <a:pt x="164631" y="46697"/>
                  </a:lnTo>
                  <a:close/>
                </a:path>
                <a:path w="1365250" h="741044">
                  <a:moveTo>
                    <a:pt x="81310" y="0"/>
                  </a:moveTo>
                  <a:lnTo>
                    <a:pt x="24792" y="32043"/>
                  </a:lnTo>
                  <a:lnTo>
                    <a:pt x="2" y="55870"/>
                  </a:lnTo>
                  <a:lnTo>
                    <a:pt x="0" y="58759"/>
                  </a:lnTo>
                  <a:lnTo>
                    <a:pt x="1100" y="83776"/>
                  </a:lnTo>
                  <a:lnTo>
                    <a:pt x="22992" y="127342"/>
                  </a:lnTo>
                  <a:lnTo>
                    <a:pt x="33635" y="84452"/>
                  </a:lnTo>
                  <a:lnTo>
                    <a:pt x="56035" y="58759"/>
                  </a:lnTo>
                  <a:lnTo>
                    <a:pt x="81215" y="47197"/>
                  </a:lnTo>
                  <a:lnTo>
                    <a:pt x="100195" y="46697"/>
                  </a:lnTo>
                  <a:lnTo>
                    <a:pt x="164631" y="46697"/>
                  </a:lnTo>
                  <a:lnTo>
                    <a:pt x="81310" y="0"/>
                  </a:lnTo>
                  <a:close/>
                </a:path>
              </a:pathLst>
            </a:custGeom>
            <a:solidFill>
              <a:srgbClr val="F58228"/>
            </a:solidFill>
          </p:spPr>
          <p:txBody>
            <a:bodyPr wrap="square" lIns="0" tIns="0" rIns="0" bIns="0" rtlCol="0"/>
            <a:lstStyle/>
            <a:p>
              <a:endParaRPr/>
            </a:p>
          </p:txBody>
        </p:sp>
        <p:sp>
          <p:nvSpPr>
            <p:cNvPr id="38" name="object 38"/>
            <p:cNvSpPr/>
            <p:nvPr/>
          </p:nvSpPr>
          <p:spPr>
            <a:xfrm>
              <a:off x="8942533" y="620575"/>
              <a:ext cx="445134" cy="307340"/>
            </a:xfrm>
            <a:custGeom>
              <a:avLst/>
              <a:gdLst/>
              <a:ahLst/>
              <a:cxnLst/>
              <a:rect l="l" t="t" r="r" b="b"/>
              <a:pathLst>
                <a:path w="445134" h="307340">
                  <a:moveTo>
                    <a:pt x="40684" y="0"/>
                  </a:moveTo>
                  <a:lnTo>
                    <a:pt x="5511" y="10596"/>
                  </a:lnTo>
                  <a:lnTo>
                    <a:pt x="0" y="31730"/>
                  </a:lnTo>
                  <a:lnTo>
                    <a:pt x="8308" y="52445"/>
                  </a:lnTo>
                  <a:lnTo>
                    <a:pt x="14598" y="61785"/>
                  </a:lnTo>
                  <a:lnTo>
                    <a:pt x="312007" y="307327"/>
                  </a:lnTo>
                  <a:lnTo>
                    <a:pt x="444595" y="34480"/>
                  </a:lnTo>
                  <a:lnTo>
                    <a:pt x="415448" y="28105"/>
                  </a:lnTo>
                  <a:lnTo>
                    <a:pt x="40684" y="0"/>
                  </a:lnTo>
                  <a:close/>
                </a:path>
              </a:pathLst>
            </a:custGeom>
            <a:solidFill>
              <a:srgbClr val="FFD990"/>
            </a:solidFill>
          </p:spPr>
          <p:txBody>
            <a:bodyPr wrap="square" lIns="0" tIns="0" rIns="0" bIns="0" rtlCol="0"/>
            <a:lstStyle/>
            <a:p>
              <a:endParaRPr/>
            </a:p>
          </p:txBody>
        </p:sp>
        <p:sp>
          <p:nvSpPr>
            <p:cNvPr id="39" name="object 39"/>
            <p:cNvSpPr/>
            <p:nvPr/>
          </p:nvSpPr>
          <p:spPr>
            <a:xfrm>
              <a:off x="9250959" y="655055"/>
              <a:ext cx="136525" cy="278765"/>
            </a:xfrm>
            <a:custGeom>
              <a:avLst/>
              <a:gdLst/>
              <a:ahLst/>
              <a:cxnLst/>
              <a:rect l="l" t="t" r="r" b="b"/>
              <a:pathLst>
                <a:path w="136525" h="278765">
                  <a:moveTo>
                    <a:pt x="136168" y="0"/>
                  </a:moveTo>
                  <a:lnTo>
                    <a:pt x="48637" y="18385"/>
                  </a:lnTo>
                  <a:lnTo>
                    <a:pt x="6989" y="53500"/>
                  </a:lnTo>
                  <a:lnTo>
                    <a:pt x="0" y="131432"/>
                  </a:lnTo>
                  <a:lnTo>
                    <a:pt x="16445" y="278269"/>
                  </a:lnTo>
                  <a:lnTo>
                    <a:pt x="136168" y="0"/>
                  </a:lnTo>
                  <a:close/>
                </a:path>
              </a:pathLst>
            </a:custGeom>
            <a:solidFill>
              <a:srgbClr val="2B3890"/>
            </a:solidFill>
          </p:spPr>
          <p:txBody>
            <a:bodyPr wrap="square" lIns="0" tIns="0" rIns="0" bIns="0" rtlCol="0"/>
            <a:lstStyle/>
            <a:p>
              <a:endParaRPr/>
            </a:p>
          </p:txBody>
        </p:sp>
        <p:sp>
          <p:nvSpPr>
            <p:cNvPr id="40" name="object 40"/>
            <p:cNvSpPr/>
            <p:nvPr/>
          </p:nvSpPr>
          <p:spPr>
            <a:xfrm>
              <a:off x="9252390" y="640670"/>
              <a:ext cx="1440180" cy="698500"/>
            </a:xfrm>
            <a:custGeom>
              <a:avLst/>
              <a:gdLst/>
              <a:ahLst/>
              <a:cxnLst/>
              <a:rect l="l" t="t" r="r" b="b"/>
              <a:pathLst>
                <a:path w="1440179" h="698500">
                  <a:moveTo>
                    <a:pt x="41563" y="0"/>
                  </a:moveTo>
                  <a:lnTo>
                    <a:pt x="6818" y="8646"/>
                  </a:lnTo>
                  <a:lnTo>
                    <a:pt x="0" y="45593"/>
                  </a:lnTo>
                  <a:lnTo>
                    <a:pt x="11517" y="121363"/>
                  </a:lnTo>
                  <a:lnTo>
                    <a:pt x="1439611" y="698267"/>
                  </a:lnTo>
                  <a:lnTo>
                    <a:pt x="1439611" y="503840"/>
                  </a:lnTo>
                  <a:lnTo>
                    <a:pt x="485493" y="137238"/>
                  </a:lnTo>
                  <a:lnTo>
                    <a:pt x="113828" y="9133"/>
                  </a:lnTo>
                  <a:lnTo>
                    <a:pt x="41563" y="0"/>
                  </a:lnTo>
                  <a:close/>
                </a:path>
              </a:pathLst>
            </a:custGeom>
            <a:solidFill>
              <a:srgbClr val="F79428"/>
            </a:solidFill>
          </p:spPr>
          <p:txBody>
            <a:bodyPr wrap="square" lIns="0" tIns="0" rIns="0" bIns="0" rtlCol="0"/>
            <a:lstStyle/>
            <a:p>
              <a:endParaRPr/>
            </a:p>
          </p:txBody>
        </p:sp>
        <p:sp>
          <p:nvSpPr>
            <p:cNvPr id="41" name="object 41"/>
            <p:cNvSpPr/>
            <p:nvPr/>
          </p:nvSpPr>
          <p:spPr>
            <a:xfrm>
              <a:off x="9168410" y="762032"/>
              <a:ext cx="1524000" cy="796290"/>
            </a:xfrm>
            <a:custGeom>
              <a:avLst/>
              <a:gdLst/>
              <a:ahLst/>
              <a:cxnLst/>
              <a:rect l="l" t="t" r="r" b="b"/>
              <a:pathLst>
                <a:path w="1524000" h="796290">
                  <a:moveTo>
                    <a:pt x="95497" y="0"/>
                  </a:moveTo>
                  <a:lnTo>
                    <a:pt x="23856" y="54049"/>
                  </a:lnTo>
                  <a:lnTo>
                    <a:pt x="0" y="89827"/>
                  </a:lnTo>
                  <a:lnTo>
                    <a:pt x="23949" y="123318"/>
                  </a:lnTo>
                  <a:lnTo>
                    <a:pt x="95726" y="170510"/>
                  </a:lnTo>
                  <a:lnTo>
                    <a:pt x="1523592" y="796151"/>
                  </a:lnTo>
                  <a:lnTo>
                    <a:pt x="1523592" y="576904"/>
                  </a:lnTo>
                  <a:lnTo>
                    <a:pt x="95497" y="0"/>
                  </a:lnTo>
                  <a:close/>
                </a:path>
              </a:pathLst>
            </a:custGeom>
            <a:solidFill>
              <a:srgbClr val="F58228"/>
            </a:solidFill>
          </p:spPr>
          <p:txBody>
            <a:bodyPr wrap="square" lIns="0" tIns="0" rIns="0" bIns="0" rtlCol="0"/>
            <a:lstStyle/>
            <a:p>
              <a:endParaRPr/>
            </a:p>
          </p:txBody>
        </p:sp>
        <p:pic>
          <p:nvPicPr>
            <p:cNvPr id="42" name="object 42"/>
            <p:cNvPicPr/>
            <p:nvPr/>
          </p:nvPicPr>
          <p:blipFill>
            <a:blip r:embed="rId5" cstate="print"/>
            <a:stretch>
              <a:fillRect/>
            </a:stretch>
          </p:blipFill>
          <p:spPr>
            <a:xfrm>
              <a:off x="8942534" y="620565"/>
              <a:ext cx="124479" cy="115785"/>
            </a:xfrm>
            <a:prstGeom prst="rect">
              <a:avLst/>
            </a:prstGeom>
          </p:spPr>
        </p:pic>
        <p:sp>
          <p:nvSpPr>
            <p:cNvPr id="43" name="object 43"/>
            <p:cNvSpPr/>
            <p:nvPr/>
          </p:nvSpPr>
          <p:spPr>
            <a:xfrm>
              <a:off x="9190194" y="762043"/>
              <a:ext cx="1502410" cy="596900"/>
            </a:xfrm>
            <a:custGeom>
              <a:avLst/>
              <a:gdLst/>
              <a:ahLst/>
              <a:cxnLst/>
              <a:rect l="l" t="t" r="r" b="b"/>
              <a:pathLst>
                <a:path w="1502409" h="596900">
                  <a:moveTo>
                    <a:pt x="162267" y="35775"/>
                  </a:moveTo>
                  <a:lnTo>
                    <a:pt x="79038" y="35775"/>
                  </a:lnTo>
                  <a:lnTo>
                    <a:pt x="86984" y="37822"/>
                  </a:lnTo>
                  <a:lnTo>
                    <a:pt x="100166" y="42051"/>
                  </a:lnTo>
                  <a:lnTo>
                    <a:pt x="118341" y="48362"/>
                  </a:lnTo>
                  <a:lnTo>
                    <a:pt x="168689" y="66825"/>
                  </a:lnTo>
                  <a:lnTo>
                    <a:pt x="318538" y="124294"/>
                  </a:lnTo>
                  <a:lnTo>
                    <a:pt x="1501808" y="596635"/>
                  </a:lnTo>
                  <a:lnTo>
                    <a:pt x="1501808" y="576899"/>
                  </a:lnTo>
                  <a:lnTo>
                    <a:pt x="162267" y="35775"/>
                  </a:lnTo>
                  <a:close/>
                </a:path>
                <a:path w="1502409" h="596900">
                  <a:moveTo>
                    <a:pt x="73704" y="0"/>
                  </a:moveTo>
                  <a:lnTo>
                    <a:pt x="21688" y="38936"/>
                  </a:lnTo>
                  <a:lnTo>
                    <a:pt x="0" y="65841"/>
                  </a:lnTo>
                  <a:lnTo>
                    <a:pt x="4724" y="93249"/>
                  </a:lnTo>
                  <a:lnTo>
                    <a:pt x="31946" y="133692"/>
                  </a:lnTo>
                  <a:lnTo>
                    <a:pt x="34066" y="88528"/>
                  </a:lnTo>
                  <a:lnTo>
                    <a:pt x="46401" y="57407"/>
                  </a:lnTo>
                  <a:lnTo>
                    <a:pt x="63281" y="39949"/>
                  </a:lnTo>
                  <a:lnTo>
                    <a:pt x="79038" y="35775"/>
                  </a:lnTo>
                  <a:lnTo>
                    <a:pt x="162267" y="35775"/>
                  </a:lnTo>
                  <a:lnTo>
                    <a:pt x="73704" y="0"/>
                  </a:lnTo>
                  <a:close/>
                </a:path>
              </a:pathLst>
            </a:custGeom>
            <a:solidFill>
              <a:srgbClr val="FAA74A"/>
            </a:solidFill>
          </p:spPr>
          <p:txBody>
            <a:bodyPr wrap="square" lIns="0" tIns="0" rIns="0" bIns="0" rtlCol="0"/>
            <a:lstStyle/>
            <a:p>
              <a:endParaRPr/>
            </a:p>
          </p:txBody>
        </p:sp>
      </p:grpSp>
      <p:sp>
        <p:nvSpPr>
          <p:cNvPr id="45" name="object 45"/>
          <p:cNvSpPr txBox="1"/>
          <p:nvPr/>
        </p:nvSpPr>
        <p:spPr>
          <a:xfrm>
            <a:off x="8841520" y="6933865"/>
            <a:ext cx="1320165" cy="220345"/>
          </a:xfrm>
          <a:prstGeom prst="rect">
            <a:avLst/>
          </a:prstGeom>
        </p:spPr>
        <p:txBody>
          <a:bodyPr vert="horz" wrap="square" lIns="0" tIns="15875" rIns="0" bIns="0" rtlCol="0">
            <a:spAutoFit/>
          </a:bodyPr>
          <a:lstStyle/>
          <a:p>
            <a:pPr marL="12700">
              <a:lnSpc>
                <a:spcPct val="100000"/>
              </a:lnSpc>
              <a:spcBef>
                <a:spcPts val="125"/>
              </a:spcBef>
            </a:pPr>
            <a:r>
              <a:rPr sz="1250" b="1" spc="-10" dirty="0">
                <a:solidFill>
                  <a:srgbClr val="231F20"/>
                </a:solidFill>
                <a:latin typeface="Adobe Clean Han Black"/>
                <a:cs typeface="Adobe Clean Han Black"/>
              </a:rPr>
              <a:t>日本学校歯科医会</a:t>
            </a:r>
            <a:endParaRPr sz="1250">
              <a:latin typeface="Adobe Clean Han Black"/>
              <a:cs typeface="Adobe Clean Han Black"/>
            </a:endParaRPr>
          </a:p>
        </p:txBody>
      </p:sp>
      <p:pic>
        <p:nvPicPr>
          <p:cNvPr id="46" name="object 46"/>
          <p:cNvPicPr/>
          <p:nvPr/>
        </p:nvPicPr>
        <p:blipFill>
          <a:blip r:embed="rId6" cstate="print"/>
          <a:stretch>
            <a:fillRect/>
          </a:stretch>
        </p:blipFill>
        <p:spPr>
          <a:xfrm>
            <a:off x="8315999" y="6804005"/>
            <a:ext cx="503999" cy="495804"/>
          </a:xfrm>
          <a:prstGeom prst="rect">
            <a:avLst/>
          </a:prstGeom>
        </p:spPr>
      </p:pic>
      <p:sp>
        <p:nvSpPr>
          <p:cNvPr id="47" name="object 47"/>
          <p:cNvSpPr txBox="1"/>
          <p:nvPr/>
        </p:nvSpPr>
        <p:spPr>
          <a:xfrm rot="21300000">
            <a:off x="564184" y="729730"/>
            <a:ext cx="6926243" cy="381708"/>
          </a:xfrm>
          <a:prstGeom prst="rect">
            <a:avLst/>
          </a:prstGeom>
        </p:spPr>
        <p:txBody>
          <a:bodyPr vert="horz" wrap="square" lIns="0" tIns="0" rIns="0" bIns="0" rtlCol="0">
            <a:spAutoFit/>
          </a:bodyPr>
          <a:lstStyle/>
          <a:p>
            <a:pPr>
              <a:lnSpc>
                <a:spcPct val="150000"/>
              </a:lnSpc>
            </a:pPr>
            <a:r>
              <a:rPr lang="ja-JP" altLang="en-US" sz="2800" b="1" spc="-112" baseline="3831" dirty="0">
                <a:solidFill>
                  <a:srgbClr val="00A1E4"/>
                </a:solidFill>
                <a:latin typeface="Adobe Clean Han ExtraBold"/>
                <a:cs typeface="Adobe Clean Han ExtraBold"/>
              </a:rPr>
              <a:t>教職員や指導者のための学校歯科医用講話資料</a:t>
            </a:r>
            <a:endParaRPr lang="ja-JP" altLang="en-US" sz="2800" baseline="7662" dirty="0">
              <a:latin typeface="Adobe Clean Han ExtraBold"/>
              <a:cs typeface="Adobe Clean Han ExtraBold"/>
            </a:endParaRPr>
          </a:p>
        </p:txBody>
      </p:sp>
      <p:sp>
        <p:nvSpPr>
          <p:cNvPr id="50" name="テキスト ボックス 49">
            <a:extLst>
              <a:ext uri="{FF2B5EF4-FFF2-40B4-BE49-F238E27FC236}">
                <a16:creationId xmlns:a16="http://schemas.microsoft.com/office/drawing/2014/main" id="{536FF684-15D3-F680-8134-329BDFDA4694}"/>
              </a:ext>
            </a:extLst>
          </p:cNvPr>
          <p:cNvSpPr txBox="1"/>
          <p:nvPr/>
        </p:nvSpPr>
        <p:spPr>
          <a:xfrm rot="21300000">
            <a:off x="440790" y="1025906"/>
            <a:ext cx="6788269" cy="1754326"/>
          </a:xfrm>
          <a:prstGeom prst="rect">
            <a:avLst/>
          </a:prstGeom>
          <a:noFill/>
        </p:spPr>
        <p:txBody>
          <a:bodyPr wrap="square" rtlCol="0">
            <a:spAutoFit/>
          </a:bodyPr>
          <a:lstStyle/>
          <a:p>
            <a:pPr algn="l"/>
            <a:r>
              <a:rPr kumimoji="1" lang="ja-JP" altLang="en-US" sz="5400" b="1" dirty="0">
                <a:solidFill>
                  <a:srgbClr val="00B0F0"/>
                </a:solidFill>
              </a:rPr>
              <a:t>学校</a:t>
            </a:r>
            <a:r>
              <a:rPr kumimoji="1" lang="ja-JP" altLang="en-US" sz="4400" b="1" dirty="0">
                <a:solidFill>
                  <a:srgbClr val="00B0F0"/>
                </a:solidFill>
              </a:rPr>
              <a:t>で</a:t>
            </a:r>
            <a:r>
              <a:rPr kumimoji="1" lang="ja-JP" altLang="en-US" sz="5400" b="1" dirty="0">
                <a:solidFill>
                  <a:srgbClr val="00B0F0"/>
                </a:solidFill>
              </a:rPr>
              <a:t>楽しく安全</a:t>
            </a:r>
            <a:r>
              <a:rPr kumimoji="1" lang="ja-JP" altLang="en-US" sz="4400" b="1" dirty="0">
                <a:solidFill>
                  <a:srgbClr val="00B0F0"/>
                </a:solidFill>
              </a:rPr>
              <a:t>に</a:t>
            </a:r>
            <a:endParaRPr kumimoji="1" lang="en-US" altLang="ja-JP" sz="4400" b="1" dirty="0">
              <a:solidFill>
                <a:srgbClr val="00B0F0"/>
              </a:solidFill>
            </a:endParaRPr>
          </a:p>
          <a:p>
            <a:pPr algn="r"/>
            <a:r>
              <a:rPr kumimoji="1" lang="ja-JP" altLang="en-US" sz="5400" b="1" dirty="0">
                <a:solidFill>
                  <a:srgbClr val="00B0F0"/>
                </a:solidFill>
              </a:rPr>
              <a:t>スポーツ</a:t>
            </a:r>
            <a:r>
              <a:rPr kumimoji="1" lang="ja-JP" altLang="en-US" sz="4400" b="1" dirty="0">
                <a:solidFill>
                  <a:srgbClr val="00B0F0"/>
                </a:solidFill>
              </a:rPr>
              <a:t>するために</a:t>
            </a:r>
          </a:p>
        </p:txBody>
      </p:sp>
      <p:sp>
        <p:nvSpPr>
          <p:cNvPr id="11" name="テキスト ボックス 10">
            <a:extLst>
              <a:ext uri="{FF2B5EF4-FFF2-40B4-BE49-F238E27FC236}">
                <a16:creationId xmlns:a16="http://schemas.microsoft.com/office/drawing/2014/main" id="{01FD109B-A2F9-C78E-2366-31A74C160B30}"/>
              </a:ext>
            </a:extLst>
          </p:cNvPr>
          <p:cNvSpPr txBox="1"/>
          <p:nvPr/>
        </p:nvSpPr>
        <p:spPr>
          <a:xfrm rot="21300000">
            <a:off x="864193" y="3373605"/>
            <a:ext cx="5130341" cy="3944606"/>
          </a:xfrm>
          <a:prstGeom prst="rect">
            <a:avLst/>
          </a:prstGeom>
          <a:noFill/>
        </p:spPr>
        <p:txBody>
          <a:bodyPr wrap="square">
            <a:spAutoFit/>
          </a:bodyPr>
          <a:lstStyle/>
          <a:p>
            <a:pPr>
              <a:lnSpc>
                <a:spcPct val="125000"/>
              </a:lnSpc>
            </a:pPr>
            <a:r>
              <a:rPr lang="ja-JP" altLang="en-US" sz="1400" dirty="0"/>
              <a:t>　生きる力をはぐくむためには、歯・口の健康づくりが重要です。歯を失うと生涯を通じた生活の質（</a:t>
            </a:r>
            <a:r>
              <a:rPr lang="en-US" altLang="ja-JP" sz="1400" dirty="0"/>
              <a:t>QOL</a:t>
            </a:r>
            <a:r>
              <a:rPr lang="ja-JP" altLang="en-US" sz="1400" dirty="0"/>
              <a:t>）やスポーツでのパフォーマンスの低下につながることがあります。歯の喪失が減少している中、傷害、とりわけスポーツ活動での歯・口の外傷の防止は重要で、文部科学省もマウスガードの着用の効果等の普及啓発について取り上げています。</a:t>
            </a:r>
            <a:endParaRPr lang="en-US" altLang="ja-JP" sz="1400" dirty="0"/>
          </a:p>
          <a:p>
            <a:pPr>
              <a:lnSpc>
                <a:spcPct val="125000"/>
              </a:lnSpc>
            </a:pPr>
            <a:r>
              <a:rPr lang="ja-JP" altLang="en-US" sz="1400" dirty="0"/>
              <a:t>　学校歯科医も、学校安全教育の目標や内容を理解し、積極的に役割を果たすことが求められるようになりました。</a:t>
            </a:r>
          </a:p>
          <a:p>
            <a:pPr>
              <a:lnSpc>
                <a:spcPct val="125000"/>
              </a:lnSpc>
            </a:pPr>
            <a:r>
              <a:rPr lang="ja-JP" altLang="en-US" sz="1400" dirty="0"/>
              <a:t>　学校管理下の事故による障害は、歯・口の頻度が高く、大きな課題となっており、スポーツ歯科は、外傷予防のための教育や事後措置などに貢献することが求められています。</a:t>
            </a:r>
          </a:p>
          <a:p>
            <a:pPr marL="285750" indent="-285750">
              <a:lnSpc>
                <a:spcPct val="125000"/>
              </a:lnSpc>
              <a:buFont typeface="Wingdings" panose="05000000000000000000" pitchFamily="2" charset="2"/>
              <a:buChar char="Ø"/>
            </a:pPr>
            <a:r>
              <a:rPr lang="ja-JP" altLang="en-US" sz="1200" dirty="0"/>
              <a:t>体育や特別活動に積極的な参画</a:t>
            </a:r>
            <a:endParaRPr lang="en-US" altLang="ja-JP" sz="1200" dirty="0"/>
          </a:p>
          <a:p>
            <a:pPr marL="285750" indent="-285750">
              <a:lnSpc>
                <a:spcPct val="125000"/>
              </a:lnSpc>
              <a:buFont typeface="Wingdings" panose="05000000000000000000" pitchFamily="2" charset="2"/>
              <a:buChar char="Ø"/>
            </a:pPr>
            <a:r>
              <a:rPr lang="ja-JP" altLang="en-US" sz="1200" dirty="0"/>
              <a:t>危険予測やマウスガードの学習等を通して事故予防</a:t>
            </a:r>
            <a:endParaRPr lang="en-US" altLang="ja-JP" sz="1200" dirty="0"/>
          </a:p>
          <a:p>
            <a:pPr marL="285750" indent="-285750">
              <a:lnSpc>
                <a:spcPct val="125000"/>
              </a:lnSpc>
              <a:buFont typeface="Wingdings" panose="05000000000000000000" pitchFamily="2" charset="2"/>
              <a:buChar char="Ø"/>
            </a:pPr>
            <a:r>
              <a:rPr lang="ja-JP" altLang="en-US" sz="1200" dirty="0"/>
              <a:t>事故発生の際に応急処置等の実施や指示</a:t>
            </a:r>
            <a:endParaRPr lang="en-US" altLang="ja-JP" sz="1200" dirty="0"/>
          </a:p>
          <a:p>
            <a:pPr marL="285750" indent="-285750">
              <a:lnSpc>
                <a:spcPct val="125000"/>
              </a:lnSpc>
              <a:buFont typeface="Wingdings" panose="05000000000000000000" pitchFamily="2" charset="2"/>
              <a:buChar char="Ø"/>
            </a:pPr>
            <a:r>
              <a:rPr lang="ja-JP" altLang="en-US" sz="1200" dirty="0"/>
              <a:t>研修会などで教職員や保護者に対しての啓発や助言</a:t>
            </a:r>
          </a:p>
        </p:txBody>
      </p:sp>
      <p:sp>
        <p:nvSpPr>
          <p:cNvPr id="12" name="object 44">
            <a:extLst>
              <a:ext uri="{FF2B5EF4-FFF2-40B4-BE49-F238E27FC236}">
                <a16:creationId xmlns:a16="http://schemas.microsoft.com/office/drawing/2014/main" id="{B48BC6AF-FDD3-00D1-2367-4C62A0DFD32B}"/>
              </a:ext>
            </a:extLst>
          </p:cNvPr>
          <p:cNvSpPr txBox="1"/>
          <p:nvPr/>
        </p:nvSpPr>
        <p:spPr>
          <a:xfrm>
            <a:off x="7642475" y="1724025"/>
            <a:ext cx="3146425" cy="5173596"/>
          </a:xfrm>
          <a:prstGeom prst="rect">
            <a:avLst/>
          </a:prstGeom>
        </p:spPr>
        <p:txBody>
          <a:bodyPr vert="horz" wrap="square" lIns="0" tIns="17145" rIns="0" bIns="0" rtlCol="0">
            <a:spAutoFit/>
          </a:bodyPr>
          <a:lstStyle/>
          <a:p>
            <a:pPr marL="457200">
              <a:lnSpc>
                <a:spcPct val="88000"/>
              </a:lnSpc>
              <a:spcBef>
                <a:spcPts val="135"/>
              </a:spcBef>
            </a:pPr>
            <a:r>
              <a:rPr lang="ja-JP" altLang="en-US" sz="850" spc="-20" dirty="0">
                <a:solidFill>
                  <a:srgbClr val="231F20"/>
                </a:solidFill>
                <a:latin typeface="Adobe Clean Han"/>
                <a:cs typeface="Adobe Clean Han"/>
              </a:rPr>
              <a:t>学校歯科医と</a:t>
            </a:r>
            <a:r>
              <a:rPr sz="850" b="0" spc="-20" dirty="0" err="1">
                <a:solidFill>
                  <a:srgbClr val="231F20"/>
                </a:solidFill>
                <a:latin typeface="Adobe Clean Han"/>
                <a:cs typeface="Adobe Clean Han"/>
              </a:rPr>
              <a:t>学校安全の</a:t>
            </a:r>
            <a:r>
              <a:rPr lang="ja-JP" altLang="en-US" sz="850" b="0" spc="-20" dirty="0">
                <a:solidFill>
                  <a:srgbClr val="231F20"/>
                </a:solidFill>
                <a:latin typeface="Adobe Clean Han"/>
                <a:cs typeface="Adobe Clean Han"/>
              </a:rPr>
              <a:t>関わり</a:t>
            </a:r>
            <a:endParaRPr sz="850" dirty="0">
              <a:latin typeface="Adobe Clean Han"/>
              <a:cs typeface="Adobe Clean Han"/>
            </a:endParaRPr>
          </a:p>
          <a:p>
            <a:pPr marL="457200">
              <a:lnSpc>
                <a:spcPct val="88000"/>
              </a:lnSpc>
            </a:pPr>
            <a:r>
              <a:rPr sz="500" b="0" spc="105" dirty="0">
                <a:solidFill>
                  <a:srgbClr val="231F20"/>
                </a:solidFill>
                <a:latin typeface="Adobe Clean Han"/>
                <a:cs typeface="Adobe Clean Han"/>
              </a:rPr>
              <a:t>•••••••••••••••••••••••••••••••••••••••••••••••</a:t>
            </a:r>
            <a:r>
              <a:rPr lang="ja-JP" altLang="en-US" sz="500" spc="105" dirty="0">
                <a:solidFill>
                  <a:srgbClr val="231F20"/>
                </a:solidFill>
                <a:latin typeface="Adobe Clean Han"/>
                <a:cs typeface="Adobe Clean Han"/>
              </a:rPr>
              <a:t> </a:t>
            </a:r>
            <a:r>
              <a:rPr sz="1275" b="0" spc="157" baseline="-9803" dirty="0">
                <a:solidFill>
                  <a:srgbClr val="231F20"/>
                </a:solidFill>
                <a:latin typeface="Adobe Clean Han"/>
                <a:cs typeface="Adobe Clean Han"/>
              </a:rPr>
              <a:t>P1</a:t>
            </a:r>
            <a:r>
              <a:rPr lang="en-US" sz="1275" b="0" spc="157" baseline="-9803" dirty="0">
                <a:solidFill>
                  <a:srgbClr val="231F20"/>
                </a:solidFill>
                <a:latin typeface="Adobe Clean Han"/>
                <a:cs typeface="Adobe Clean Han"/>
              </a:rPr>
              <a:t>-P9</a:t>
            </a:r>
            <a:endParaRPr sz="1275" baseline="-9803" dirty="0">
              <a:latin typeface="Adobe Clean Han"/>
              <a:cs typeface="Adobe Clean Han"/>
            </a:endParaRPr>
          </a:p>
          <a:p>
            <a:pPr marL="456565">
              <a:lnSpc>
                <a:spcPct val="88000"/>
              </a:lnSpc>
              <a:spcBef>
                <a:spcPts val="530"/>
              </a:spcBef>
            </a:pPr>
            <a:r>
              <a:rPr lang="ja-JP" altLang="en-US" sz="850" spc="-30" dirty="0">
                <a:solidFill>
                  <a:srgbClr val="231F20"/>
                </a:solidFill>
                <a:latin typeface="Adobe Clean Han"/>
                <a:cs typeface="Adobe Clean Han"/>
              </a:rPr>
              <a:t>スポーツ基本法</a:t>
            </a:r>
            <a:endParaRPr sz="850" dirty="0">
              <a:latin typeface="Adobe Clean Han"/>
              <a:cs typeface="Adobe Clean Han"/>
            </a:endParaRPr>
          </a:p>
          <a:p>
            <a:pPr marL="457200">
              <a:lnSpc>
                <a:spcPct val="88000"/>
              </a:lnSpc>
            </a:pPr>
            <a:r>
              <a:rPr sz="500" b="0" spc="114" dirty="0">
                <a:solidFill>
                  <a:srgbClr val="231F20"/>
                </a:solidFill>
                <a:latin typeface="Adobe Clean Han"/>
                <a:cs typeface="Adobe Clean Han"/>
              </a:rPr>
              <a:t>••••••••••••••••••••••••••••••••••••••••••••</a:t>
            </a:r>
            <a:r>
              <a:rPr lang="ja-JP" altLang="en-US" sz="500" spc="114" dirty="0">
                <a:solidFill>
                  <a:srgbClr val="231F20"/>
                </a:solidFill>
                <a:latin typeface="Adobe Clean Han"/>
                <a:cs typeface="Adobe Clean Han"/>
              </a:rPr>
              <a:t> </a:t>
            </a:r>
            <a:r>
              <a:rPr sz="500" b="0" spc="90" dirty="0">
                <a:solidFill>
                  <a:srgbClr val="231F20"/>
                </a:solidFill>
                <a:latin typeface="Adobe Clean Han"/>
                <a:cs typeface="Adobe Clean Han"/>
              </a:rPr>
              <a:t> </a:t>
            </a:r>
            <a:r>
              <a:rPr sz="1275" b="0" baseline="-9803" dirty="0">
                <a:solidFill>
                  <a:srgbClr val="231F20"/>
                </a:solidFill>
                <a:latin typeface="Adobe Clean Han"/>
                <a:cs typeface="Adobe Clean Han"/>
              </a:rPr>
              <a:t>P</a:t>
            </a:r>
            <a:r>
              <a:rPr lang="en-US" altLang="ja-JP" sz="1275" b="0" baseline="-9803" dirty="0">
                <a:solidFill>
                  <a:srgbClr val="231F20"/>
                </a:solidFill>
                <a:latin typeface="Adobe Clean Han"/>
                <a:cs typeface="Adobe Clean Han"/>
              </a:rPr>
              <a:t>10</a:t>
            </a:r>
            <a:r>
              <a:rPr sz="1275" b="0" baseline="-9803" dirty="0">
                <a:solidFill>
                  <a:srgbClr val="231F20"/>
                </a:solidFill>
                <a:latin typeface="Adobe Clean Han"/>
                <a:cs typeface="Adobe Clean Han"/>
              </a:rPr>
              <a:t>-</a:t>
            </a:r>
            <a:r>
              <a:rPr sz="1275" b="0" spc="30" baseline="-9803" dirty="0">
                <a:solidFill>
                  <a:srgbClr val="231F20"/>
                </a:solidFill>
                <a:latin typeface="Adobe Clean Han"/>
                <a:cs typeface="Adobe Clean Han"/>
              </a:rPr>
              <a:t> </a:t>
            </a:r>
            <a:r>
              <a:rPr sz="1275" b="0" spc="-37" baseline="-9803" dirty="0">
                <a:solidFill>
                  <a:srgbClr val="231F20"/>
                </a:solidFill>
                <a:latin typeface="Adobe Clean Han"/>
                <a:cs typeface="Adobe Clean Han"/>
              </a:rPr>
              <a:t>P</a:t>
            </a:r>
            <a:r>
              <a:rPr lang="en-US" altLang="ja-JP" sz="1275" b="0" spc="-37" baseline="-9803" dirty="0">
                <a:solidFill>
                  <a:srgbClr val="231F20"/>
                </a:solidFill>
                <a:latin typeface="Adobe Clean Han"/>
                <a:cs typeface="Adobe Clean Han"/>
              </a:rPr>
              <a:t>12</a:t>
            </a:r>
            <a:endParaRPr sz="1275" baseline="-9803" dirty="0">
              <a:latin typeface="Adobe Clean Han"/>
              <a:cs typeface="Adobe Clean Han"/>
            </a:endParaRPr>
          </a:p>
          <a:p>
            <a:pPr marL="456565">
              <a:lnSpc>
                <a:spcPct val="88000"/>
              </a:lnSpc>
              <a:spcBef>
                <a:spcPts val="535"/>
              </a:spcBef>
            </a:pPr>
            <a:r>
              <a:rPr lang="ja-JP" altLang="en-US" sz="850" spc="-15" dirty="0">
                <a:solidFill>
                  <a:srgbClr val="231F20"/>
                </a:solidFill>
                <a:latin typeface="Adobe Clean Han"/>
                <a:cs typeface="Adobe Clean Han"/>
              </a:rPr>
              <a:t>学校安全における指導者・先生・保護者の役割</a:t>
            </a:r>
            <a:endParaRPr sz="850" dirty="0">
              <a:latin typeface="Adobe Clean Han"/>
              <a:cs typeface="Adobe Clean Han"/>
            </a:endParaRPr>
          </a:p>
          <a:p>
            <a:pPr marL="457200">
              <a:lnSpc>
                <a:spcPct val="88000"/>
              </a:lnSpc>
            </a:pPr>
            <a:r>
              <a:rPr sz="500" b="0" spc="105" dirty="0">
                <a:solidFill>
                  <a:srgbClr val="231F20"/>
                </a:solidFill>
                <a:latin typeface="Adobe Clean Han"/>
                <a:cs typeface="Adobe Clean Han"/>
              </a:rPr>
              <a:t>•••••••••••••••••••••••••••••••••••••••••••••</a:t>
            </a:r>
            <a:r>
              <a:rPr lang="ja-JP" altLang="en-US" sz="500" spc="105" dirty="0">
                <a:solidFill>
                  <a:srgbClr val="231F20"/>
                </a:solidFill>
                <a:latin typeface="Adobe Clean Han"/>
                <a:cs typeface="Adobe Clean Han"/>
              </a:rPr>
              <a:t> </a:t>
            </a:r>
            <a:r>
              <a:rPr sz="1275" b="0" spc="157" baseline="-9803" dirty="0">
                <a:solidFill>
                  <a:srgbClr val="231F20"/>
                </a:solidFill>
                <a:latin typeface="Adobe Clean Han"/>
                <a:cs typeface="Adobe Clean Han"/>
              </a:rPr>
              <a:t>P</a:t>
            </a:r>
            <a:r>
              <a:rPr lang="en-US" sz="1275" b="0" spc="157" baseline="-9803" dirty="0">
                <a:solidFill>
                  <a:srgbClr val="231F20"/>
                </a:solidFill>
                <a:latin typeface="Adobe Clean Han"/>
                <a:cs typeface="Adobe Clean Han"/>
              </a:rPr>
              <a:t>13-P18</a:t>
            </a:r>
          </a:p>
          <a:p>
            <a:pPr marL="456565" marR="0" lvl="0" indent="0" defTabSz="914400" eaLnBrk="1" fontAlgn="auto" latinLnBrk="0" hangingPunct="1">
              <a:lnSpc>
                <a:spcPct val="88000"/>
              </a:lnSpc>
              <a:spcBef>
                <a:spcPts val="530"/>
              </a:spcBef>
              <a:spcAft>
                <a:spcPts val="0"/>
              </a:spcAft>
              <a:buClrTx/>
              <a:buSzTx/>
              <a:buFontTx/>
              <a:buNone/>
              <a:tabLst/>
              <a:defRPr/>
            </a:pPr>
            <a:r>
              <a:rPr kumimoji="0" lang="zh-TW" altLang="en-US" sz="850" b="0" i="0" u="none" strike="noStrike" kern="0" cap="none" spc="15" normalizeH="0" baseline="0" noProof="0" dirty="0">
                <a:ln>
                  <a:noFill/>
                </a:ln>
                <a:solidFill>
                  <a:srgbClr val="231F20"/>
                </a:solidFill>
                <a:effectLst/>
                <a:uLnTx/>
                <a:uFillTx/>
                <a:latin typeface="Adobe Clean Han"/>
                <a:cs typeface="Adobe Clean Han"/>
              </a:rPr>
              <a:t>参考資料</a:t>
            </a:r>
            <a:r>
              <a:rPr lang="ja-JP" altLang="en-US" sz="850" spc="15" dirty="0">
                <a:solidFill>
                  <a:srgbClr val="231F20"/>
                </a:solidFill>
                <a:latin typeface="Adobe Clean Han"/>
                <a:cs typeface="Adobe Clean Han"/>
              </a:rPr>
              <a:t>①</a:t>
            </a:r>
            <a:r>
              <a:rPr kumimoji="0" lang="zh-TW" altLang="en-US" sz="800" b="0" i="0" u="none" strike="noStrike" kern="0" cap="none" spc="-10" normalizeH="0" baseline="0" noProof="0" dirty="0">
                <a:ln>
                  <a:noFill/>
                </a:ln>
                <a:solidFill>
                  <a:srgbClr val="231F20"/>
                </a:solidFill>
                <a:effectLst/>
                <a:uLnTx/>
                <a:uFillTx/>
                <a:latin typeface="Adobe Clean Han"/>
                <a:cs typeface="Adobe Clean Han"/>
              </a:rPr>
              <a:t>（外傷統計 追加資料</a:t>
            </a:r>
            <a:r>
              <a:rPr kumimoji="0" lang="zh-TW" altLang="en-US" sz="800" b="0" i="0" u="none" strike="noStrike" kern="0" cap="none" spc="-50" normalizeH="0" baseline="0" noProof="0" dirty="0">
                <a:ln>
                  <a:noFill/>
                </a:ln>
                <a:solidFill>
                  <a:srgbClr val="231F20"/>
                </a:solidFill>
                <a:effectLst/>
                <a:uLnTx/>
                <a:uFillTx/>
                <a:latin typeface="Adobe Clean Han"/>
                <a:cs typeface="Adobe Clean Han"/>
              </a:rPr>
              <a:t>）</a:t>
            </a:r>
            <a:endParaRPr kumimoji="0" lang="zh-TW" altLang="en-US" sz="800" b="0" i="0" u="none" strike="noStrike" kern="0" cap="none" spc="0" normalizeH="0" baseline="0" noProof="0" dirty="0">
              <a:ln>
                <a:noFill/>
              </a:ln>
              <a:solidFill>
                <a:sysClr val="windowText" lastClr="000000"/>
              </a:solidFill>
              <a:effectLst/>
              <a:uLnTx/>
              <a:uFillTx/>
              <a:latin typeface="Adobe Clean Han"/>
              <a:cs typeface="Adobe Clean Han"/>
            </a:endParaRPr>
          </a:p>
          <a:p>
            <a:pPr marL="457200" marR="0" lvl="0" indent="0" defTabSz="914400" eaLnBrk="1" fontAlgn="auto" latinLnBrk="0" hangingPunct="1">
              <a:lnSpc>
                <a:spcPct val="88000"/>
              </a:lnSpc>
              <a:spcBef>
                <a:spcPts val="0"/>
              </a:spcBef>
              <a:spcAft>
                <a:spcPts val="0"/>
              </a:spcAft>
              <a:buClrTx/>
              <a:buSzTx/>
              <a:buFontTx/>
              <a:buNone/>
              <a:tabLst/>
              <a:defRPr/>
            </a:pPr>
            <a:r>
              <a:rPr kumimoji="0" lang="en-US" altLang="zh-TW" sz="500" b="0" i="0" u="none" strike="noStrike" kern="0" cap="none" spc="110" normalizeH="0" baseline="0" noProof="0" dirty="0">
                <a:ln>
                  <a:noFill/>
                </a:ln>
                <a:solidFill>
                  <a:srgbClr val="231F20"/>
                </a:solidFill>
                <a:effectLst/>
                <a:uLnTx/>
                <a:uFillTx/>
                <a:latin typeface="Adobe Clean Han"/>
                <a:cs typeface="Adobe Clean Han"/>
              </a:rPr>
              <a:t>•••••••••••••••••••••••••••••••••••••••••••</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P1</a:t>
            </a:r>
            <a:r>
              <a:rPr kumimoji="0" lang="en-US" altLang="ja-JP" sz="1275" b="0" i="0" u="none" strike="noStrike" kern="0" cap="none" spc="165" normalizeH="0" baseline="-9803" noProof="0" dirty="0">
                <a:ln>
                  <a:noFill/>
                </a:ln>
                <a:solidFill>
                  <a:srgbClr val="231F20"/>
                </a:solidFill>
                <a:effectLst/>
                <a:uLnTx/>
                <a:uFillTx/>
                <a:latin typeface="Adobe Clean Han"/>
                <a:cs typeface="Adobe Clean Han"/>
              </a:rPr>
              <a:t>9</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a:t>
            </a:r>
            <a:r>
              <a:rPr kumimoji="0" lang="zh-TW" altLang="en-US" sz="1275" b="0" i="0" u="none" strike="noStrike" kern="0" cap="none" spc="142" normalizeH="0" baseline="-9803" noProof="0" dirty="0">
                <a:ln>
                  <a:noFill/>
                </a:ln>
                <a:solidFill>
                  <a:srgbClr val="231F20"/>
                </a:solidFill>
                <a:effectLst/>
                <a:uLnTx/>
                <a:uFillTx/>
                <a:latin typeface="Adobe Clean Han"/>
                <a:cs typeface="Adobe Clean Han"/>
              </a:rPr>
              <a:t> </a:t>
            </a:r>
            <a:r>
              <a:rPr kumimoji="0" lang="en-US" altLang="zh-TW" sz="1275" b="0" i="0" u="none" strike="noStrike" kern="0" cap="none" spc="44" normalizeH="0" baseline="-9803" noProof="0" dirty="0">
                <a:ln>
                  <a:noFill/>
                </a:ln>
                <a:solidFill>
                  <a:srgbClr val="231F20"/>
                </a:solidFill>
                <a:effectLst/>
                <a:uLnTx/>
                <a:uFillTx/>
                <a:latin typeface="Adobe Clean Han"/>
                <a:cs typeface="Adobe Clean Han"/>
              </a:rPr>
              <a:t>P</a:t>
            </a:r>
            <a:r>
              <a:rPr kumimoji="0" lang="en-US" altLang="ja-JP" sz="1275" b="0" i="0" u="none" strike="noStrike" kern="0" cap="none" spc="44" normalizeH="0" baseline="-9803" noProof="0" dirty="0">
                <a:ln>
                  <a:noFill/>
                </a:ln>
                <a:solidFill>
                  <a:srgbClr val="231F20"/>
                </a:solidFill>
                <a:effectLst/>
                <a:uLnTx/>
                <a:uFillTx/>
                <a:latin typeface="Adobe Clean Han"/>
                <a:cs typeface="Adobe Clean Han"/>
              </a:rPr>
              <a:t>21</a:t>
            </a:r>
            <a:endParaRPr lang="en-US" sz="1275" b="0" spc="157" baseline="-9803" dirty="0">
              <a:solidFill>
                <a:srgbClr val="231F20"/>
              </a:solidFill>
              <a:latin typeface="Adobe Clean Han"/>
              <a:cs typeface="Adobe Clean Han"/>
            </a:endParaRPr>
          </a:p>
          <a:p>
            <a:pPr marL="457200">
              <a:lnSpc>
                <a:spcPct val="88000"/>
              </a:lnSpc>
            </a:pPr>
            <a:endParaRPr lang="en-US" sz="1275" b="0" spc="157" baseline="-9803" dirty="0">
              <a:solidFill>
                <a:srgbClr val="231F20"/>
              </a:solidFill>
              <a:latin typeface="Adobe Clean Han"/>
              <a:cs typeface="Adobe Clean Han"/>
            </a:endParaRPr>
          </a:p>
          <a:p>
            <a:pPr marL="457200">
              <a:lnSpc>
                <a:spcPct val="88000"/>
              </a:lnSpc>
            </a:pPr>
            <a:r>
              <a:rPr lang="ja-JP" altLang="en-US" sz="1275" baseline="-9803" dirty="0">
                <a:latin typeface="Adobe Clean Han"/>
                <a:cs typeface="Adobe Clean Han"/>
              </a:rPr>
              <a:t>学校管理下における歯・口の外傷①　小学校</a:t>
            </a:r>
            <a:endParaRPr lang="en-US" altLang="ja-JP" sz="1275" baseline="-9803" dirty="0">
              <a:latin typeface="Adobe Clean Han"/>
              <a:cs typeface="Adobe Clean Han"/>
            </a:endParaRPr>
          </a:p>
          <a:p>
            <a:pPr marL="457200" marR="0" lvl="0" indent="0" defTabSz="914400" eaLnBrk="1" fontAlgn="auto" latinLnBrk="0" hangingPunct="1">
              <a:lnSpc>
                <a:spcPct val="88000"/>
              </a:lnSpc>
              <a:spcBef>
                <a:spcPts val="0"/>
              </a:spcBef>
              <a:spcAft>
                <a:spcPts val="0"/>
              </a:spcAft>
              <a:buClrTx/>
              <a:buSzTx/>
              <a:buFontTx/>
              <a:buNone/>
              <a:tabLst/>
              <a:defRPr/>
            </a:pPr>
            <a:r>
              <a:rPr kumimoji="0" lang="en-US" altLang="ja-JP" sz="500" b="0" i="0" u="none" strike="noStrike" kern="0" cap="none" spc="114" normalizeH="0" baseline="0" noProof="0" dirty="0">
                <a:ln>
                  <a:noFill/>
                </a:ln>
                <a:solidFill>
                  <a:srgbClr val="231F20"/>
                </a:solidFill>
                <a:effectLst/>
                <a:uLnTx/>
                <a:uFillTx/>
                <a:latin typeface="Adobe Clean Han"/>
                <a:cs typeface="Adobe Clean Han"/>
              </a:rPr>
              <a:t>••••••••••••••••••••••••••••••••••••••••••</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 P22-</a:t>
            </a:r>
            <a:r>
              <a:rPr kumimoji="0" lang="zh-TW" altLang="en-US" sz="1275" b="0" i="0" u="none" strike="noStrike" kern="0" cap="none" spc="142" normalizeH="0" baseline="-9803" noProof="0" dirty="0">
                <a:ln>
                  <a:noFill/>
                </a:ln>
                <a:solidFill>
                  <a:srgbClr val="231F20"/>
                </a:solidFill>
                <a:effectLst/>
                <a:uLnTx/>
                <a:uFillTx/>
                <a:latin typeface="Adobe Clean Han"/>
                <a:cs typeface="Adobe Clean Han"/>
              </a:rPr>
              <a:t> </a:t>
            </a:r>
            <a:r>
              <a:rPr kumimoji="0" lang="en-US" altLang="zh-TW" sz="1275" b="0" i="0" u="none" strike="noStrike" kern="0" cap="none" spc="44" normalizeH="0" baseline="-9803" noProof="0" dirty="0">
                <a:ln>
                  <a:noFill/>
                </a:ln>
                <a:solidFill>
                  <a:srgbClr val="231F20"/>
                </a:solidFill>
                <a:effectLst/>
                <a:uLnTx/>
                <a:uFillTx/>
                <a:latin typeface="Adobe Clean Han"/>
                <a:cs typeface="Adobe Clean Han"/>
              </a:rPr>
              <a:t>P</a:t>
            </a:r>
            <a:r>
              <a:rPr kumimoji="0" lang="en-US" altLang="ja-JP" sz="1275" b="0" i="0" u="none" strike="noStrike" kern="0" cap="none" spc="44" normalizeH="0" baseline="-9803" noProof="0" dirty="0">
                <a:ln>
                  <a:noFill/>
                </a:ln>
                <a:solidFill>
                  <a:srgbClr val="231F20"/>
                </a:solidFill>
                <a:effectLst/>
                <a:uLnTx/>
                <a:uFillTx/>
                <a:latin typeface="Adobe Clean Han"/>
                <a:cs typeface="Adobe Clean Han"/>
              </a:rPr>
              <a:t>25</a:t>
            </a:r>
          </a:p>
          <a:p>
            <a:pPr marL="457200" marR="0" lvl="0" indent="0" defTabSz="914400" eaLnBrk="1" fontAlgn="auto" latinLnBrk="0" hangingPunct="1">
              <a:lnSpc>
                <a:spcPct val="88000"/>
              </a:lnSpc>
              <a:spcBef>
                <a:spcPts val="0"/>
              </a:spcBef>
              <a:spcAft>
                <a:spcPts val="0"/>
              </a:spcAft>
              <a:buClrTx/>
              <a:buSzTx/>
              <a:buFontTx/>
              <a:buNone/>
              <a:tabLst/>
              <a:defRPr/>
            </a:pPr>
            <a:endParaRPr kumimoji="0" lang="en-US" altLang="ja-JP" sz="1275" b="0" i="0" u="none" strike="noStrike" kern="0" cap="none" spc="0" normalizeH="0" baseline="-9803" noProof="0" dirty="0">
              <a:ln>
                <a:noFill/>
              </a:ln>
              <a:solidFill>
                <a:sysClr val="windowText" lastClr="000000"/>
              </a:solidFill>
              <a:effectLst/>
              <a:uLnTx/>
              <a:uFillTx/>
              <a:latin typeface="Adobe Clean Han"/>
              <a:cs typeface="Adobe Clean Han"/>
            </a:endParaRPr>
          </a:p>
          <a:p>
            <a:pPr marL="457200" marR="0" lvl="0" indent="0" defTabSz="914400" eaLnBrk="1" fontAlgn="auto" latinLnBrk="0" hangingPunct="1">
              <a:lnSpc>
                <a:spcPct val="88000"/>
              </a:lnSpc>
              <a:spcBef>
                <a:spcPts val="0"/>
              </a:spcBef>
              <a:spcAft>
                <a:spcPts val="0"/>
              </a:spcAft>
              <a:buClrTx/>
              <a:buSzTx/>
              <a:buFontTx/>
              <a:buNone/>
              <a:tabLst/>
              <a:defRPr/>
            </a:pPr>
            <a:r>
              <a:rPr kumimoji="0" lang="ja-JP" altLang="en-US" sz="1275" b="0" i="0" u="none" strike="noStrike" kern="0" cap="none" spc="0" normalizeH="0" baseline="-9803" noProof="0" dirty="0">
                <a:ln>
                  <a:noFill/>
                </a:ln>
                <a:solidFill>
                  <a:sysClr val="windowText" lastClr="000000"/>
                </a:solidFill>
                <a:effectLst/>
                <a:uLnTx/>
                <a:uFillTx/>
                <a:latin typeface="Adobe Clean Han"/>
                <a:cs typeface="Adobe Clean Han"/>
              </a:rPr>
              <a:t>学校管理下における歯・口の外傷</a:t>
            </a:r>
            <a:r>
              <a:rPr lang="ja-JP" altLang="en-US" sz="1275" baseline="-9803" dirty="0">
                <a:latin typeface="Adobe Clean Han"/>
                <a:cs typeface="Adobe Clean Han"/>
              </a:rPr>
              <a:t>②</a:t>
            </a:r>
            <a:r>
              <a:rPr kumimoji="0" lang="ja-JP" altLang="en-US" sz="1275" b="0" i="0" u="none" strike="noStrike" kern="0" cap="none" spc="0" normalizeH="0" baseline="-9803" noProof="0" dirty="0">
                <a:ln>
                  <a:noFill/>
                </a:ln>
                <a:solidFill>
                  <a:sysClr val="windowText" lastClr="000000"/>
                </a:solidFill>
                <a:effectLst/>
                <a:uLnTx/>
                <a:uFillTx/>
                <a:latin typeface="Adobe Clean Han"/>
                <a:cs typeface="Adobe Clean Han"/>
              </a:rPr>
              <a:t>　</a:t>
            </a:r>
            <a:r>
              <a:rPr lang="ja-JP" altLang="en-US" sz="1275" baseline="-9803" dirty="0">
                <a:latin typeface="Adobe Clean Han"/>
                <a:cs typeface="Adobe Clean Han"/>
              </a:rPr>
              <a:t>中</a:t>
            </a:r>
            <a:r>
              <a:rPr kumimoji="0" lang="ja-JP" altLang="en-US" sz="1275" b="0" i="0" u="none" strike="noStrike" kern="0" cap="none" spc="0" normalizeH="0" baseline="-9803" noProof="0" dirty="0">
                <a:ln>
                  <a:noFill/>
                </a:ln>
                <a:solidFill>
                  <a:sysClr val="windowText" lastClr="000000"/>
                </a:solidFill>
                <a:effectLst/>
                <a:uLnTx/>
                <a:uFillTx/>
                <a:latin typeface="Adobe Clean Han"/>
                <a:cs typeface="Adobe Clean Han"/>
              </a:rPr>
              <a:t>学校</a:t>
            </a:r>
            <a:endParaRPr kumimoji="0" lang="en-US" altLang="ja-JP" sz="1275" b="0" i="0" u="none" strike="noStrike" kern="0" cap="none" spc="0" normalizeH="0" baseline="-9803" noProof="0" dirty="0">
              <a:ln>
                <a:noFill/>
              </a:ln>
              <a:solidFill>
                <a:sysClr val="windowText" lastClr="000000"/>
              </a:solidFill>
              <a:effectLst/>
              <a:uLnTx/>
              <a:uFillTx/>
              <a:latin typeface="Adobe Clean Han"/>
              <a:cs typeface="Adobe Clean Han"/>
            </a:endParaRPr>
          </a:p>
          <a:p>
            <a:pPr marL="457200" marR="0" lvl="0" indent="0" defTabSz="914400" eaLnBrk="1" fontAlgn="auto" latinLnBrk="0" hangingPunct="1">
              <a:lnSpc>
                <a:spcPct val="88000"/>
              </a:lnSpc>
              <a:spcBef>
                <a:spcPts val="0"/>
              </a:spcBef>
              <a:spcAft>
                <a:spcPts val="0"/>
              </a:spcAft>
              <a:buClrTx/>
              <a:buSzTx/>
              <a:buFontTx/>
              <a:buNone/>
              <a:tabLst/>
              <a:defRPr/>
            </a:pPr>
            <a:r>
              <a:rPr kumimoji="0" lang="en-US" altLang="ja-JP" sz="500" b="0" i="0" u="none" strike="noStrike" kern="0" cap="none" spc="114" normalizeH="0" baseline="0" noProof="0" dirty="0">
                <a:ln>
                  <a:noFill/>
                </a:ln>
                <a:solidFill>
                  <a:srgbClr val="231F20"/>
                </a:solidFill>
                <a:effectLst/>
                <a:uLnTx/>
                <a:uFillTx/>
                <a:latin typeface="Adobe Clean Han"/>
                <a:cs typeface="Adobe Clean Han"/>
              </a:rPr>
              <a:t>••••••••••••••••••••••••••••••••••••••••••</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 P2</a:t>
            </a:r>
            <a:r>
              <a:rPr kumimoji="0" lang="en-US" altLang="ja-JP" sz="1275" b="0" i="0" u="none" strike="noStrike" kern="0" cap="none" spc="165" normalizeH="0" baseline="-9803" noProof="0" dirty="0">
                <a:ln>
                  <a:noFill/>
                </a:ln>
                <a:solidFill>
                  <a:srgbClr val="231F20"/>
                </a:solidFill>
                <a:effectLst/>
                <a:uLnTx/>
                <a:uFillTx/>
                <a:latin typeface="Adobe Clean Han"/>
                <a:cs typeface="Adobe Clean Han"/>
              </a:rPr>
              <a:t>6</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a:t>
            </a:r>
            <a:r>
              <a:rPr kumimoji="0" lang="zh-TW" altLang="en-US" sz="1275" b="0" i="0" u="none" strike="noStrike" kern="0" cap="none" spc="142" normalizeH="0" baseline="-9803" noProof="0" dirty="0">
                <a:ln>
                  <a:noFill/>
                </a:ln>
                <a:solidFill>
                  <a:srgbClr val="231F20"/>
                </a:solidFill>
                <a:effectLst/>
                <a:uLnTx/>
                <a:uFillTx/>
                <a:latin typeface="Adobe Clean Han"/>
                <a:cs typeface="Adobe Clean Han"/>
              </a:rPr>
              <a:t> </a:t>
            </a:r>
            <a:r>
              <a:rPr kumimoji="0" lang="en-US" altLang="zh-TW" sz="1275" b="0" i="0" u="none" strike="noStrike" kern="0" cap="none" spc="44" normalizeH="0" baseline="-9803" noProof="0" dirty="0">
                <a:ln>
                  <a:noFill/>
                </a:ln>
                <a:solidFill>
                  <a:srgbClr val="231F20"/>
                </a:solidFill>
                <a:effectLst/>
                <a:uLnTx/>
                <a:uFillTx/>
                <a:latin typeface="Adobe Clean Han"/>
                <a:cs typeface="Adobe Clean Han"/>
              </a:rPr>
              <a:t>P</a:t>
            </a:r>
            <a:r>
              <a:rPr kumimoji="0" lang="en-US" altLang="ja-JP" sz="1275" b="0" i="0" u="none" strike="noStrike" kern="0" cap="none" spc="44" normalizeH="0" baseline="-9803" noProof="0" dirty="0">
                <a:ln>
                  <a:noFill/>
                </a:ln>
                <a:solidFill>
                  <a:srgbClr val="231F20"/>
                </a:solidFill>
                <a:effectLst/>
                <a:uLnTx/>
                <a:uFillTx/>
                <a:latin typeface="Adobe Clean Han"/>
                <a:cs typeface="Adobe Clean Han"/>
              </a:rPr>
              <a:t>29</a:t>
            </a:r>
          </a:p>
          <a:p>
            <a:pPr marL="457200" marR="0" lvl="0" indent="0" defTabSz="914400" eaLnBrk="1" fontAlgn="auto" latinLnBrk="0" hangingPunct="1">
              <a:lnSpc>
                <a:spcPct val="88000"/>
              </a:lnSpc>
              <a:spcBef>
                <a:spcPts val="0"/>
              </a:spcBef>
              <a:spcAft>
                <a:spcPts val="0"/>
              </a:spcAft>
              <a:buClrTx/>
              <a:buSzTx/>
              <a:buFontTx/>
              <a:buNone/>
              <a:tabLst/>
              <a:defRPr/>
            </a:pPr>
            <a:endParaRPr lang="en-US" altLang="ja-JP" sz="1275" spc="44" baseline="-9803" dirty="0">
              <a:solidFill>
                <a:srgbClr val="231F20"/>
              </a:solidFill>
              <a:latin typeface="Adobe Clean Han"/>
              <a:cs typeface="Adobe Clean Han"/>
            </a:endParaRPr>
          </a:p>
          <a:p>
            <a:pPr marL="457200" marR="0" lvl="0" indent="0" defTabSz="914400" eaLnBrk="1" fontAlgn="auto" latinLnBrk="0" hangingPunct="1">
              <a:lnSpc>
                <a:spcPct val="88000"/>
              </a:lnSpc>
              <a:spcBef>
                <a:spcPts val="0"/>
              </a:spcBef>
              <a:spcAft>
                <a:spcPts val="0"/>
              </a:spcAft>
              <a:buClrTx/>
              <a:buSzTx/>
              <a:buFontTx/>
              <a:buNone/>
              <a:tabLst/>
              <a:defRPr/>
            </a:pPr>
            <a:r>
              <a:rPr kumimoji="0" lang="ja-JP" altLang="en-US" sz="1275" b="0" i="0" u="none" strike="noStrike" kern="0" cap="none" spc="0" normalizeH="0" baseline="-9803" noProof="0" dirty="0">
                <a:ln>
                  <a:noFill/>
                </a:ln>
                <a:solidFill>
                  <a:sysClr val="windowText" lastClr="000000"/>
                </a:solidFill>
                <a:effectLst/>
                <a:uLnTx/>
                <a:uFillTx/>
                <a:latin typeface="Adobe Clean Han"/>
                <a:cs typeface="Adobe Clean Han"/>
              </a:rPr>
              <a:t>学校管理下における歯・口の外傷③　</a:t>
            </a:r>
            <a:r>
              <a:rPr lang="ja-JP" altLang="en-US" sz="1275" baseline="-9803" dirty="0">
                <a:latin typeface="Adobe Clean Han"/>
                <a:cs typeface="Adobe Clean Han"/>
              </a:rPr>
              <a:t>高等</a:t>
            </a:r>
            <a:r>
              <a:rPr kumimoji="0" lang="ja-JP" altLang="en-US" sz="1275" b="0" i="0" u="none" strike="noStrike" kern="0" cap="none" spc="0" normalizeH="0" baseline="-9803" noProof="0" dirty="0">
                <a:ln>
                  <a:noFill/>
                </a:ln>
                <a:solidFill>
                  <a:sysClr val="windowText" lastClr="000000"/>
                </a:solidFill>
                <a:effectLst/>
                <a:uLnTx/>
                <a:uFillTx/>
                <a:latin typeface="Adobe Clean Han"/>
                <a:cs typeface="Adobe Clean Han"/>
              </a:rPr>
              <a:t>学校</a:t>
            </a:r>
            <a:endParaRPr kumimoji="0" lang="en-US" altLang="ja-JP" sz="1275" b="0" i="0" u="none" strike="noStrike" kern="0" cap="none" spc="0" normalizeH="0" baseline="-9803" noProof="0" dirty="0">
              <a:ln>
                <a:noFill/>
              </a:ln>
              <a:solidFill>
                <a:sysClr val="windowText" lastClr="000000"/>
              </a:solidFill>
              <a:effectLst/>
              <a:uLnTx/>
              <a:uFillTx/>
              <a:latin typeface="Adobe Clean Han"/>
              <a:cs typeface="Adobe Clean Han"/>
            </a:endParaRPr>
          </a:p>
          <a:p>
            <a:pPr marL="456565" marR="0" lvl="0" indent="0" defTabSz="914400" eaLnBrk="1" fontAlgn="auto" latinLnBrk="0" hangingPunct="1">
              <a:lnSpc>
                <a:spcPct val="88000"/>
              </a:lnSpc>
              <a:spcBef>
                <a:spcPts val="530"/>
              </a:spcBef>
              <a:spcAft>
                <a:spcPts val="0"/>
              </a:spcAft>
              <a:buClrTx/>
              <a:buSzTx/>
              <a:buFontTx/>
              <a:buNone/>
              <a:tabLst/>
              <a:defRPr/>
            </a:pPr>
            <a:r>
              <a:rPr kumimoji="0" lang="en-US" altLang="ja-JP" sz="500" b="0" i="0" u="none" strike="noStrike" kern="0" cap="none" spc="114" normalizeH="0" baseline="0" noProof="0" dirty="0">
                <a:ln>
                  <a:noFill/>
                </a:ln>
                <a:solidFill>
                  <a:srgbClr val="231F20"/>
                </a:solidFill>
                <a:effectLst/>
                <a:uLnTx/>
                <a:uFillTx/>
                <a:latin typeface="Adobe Clean Han"/>
                <a:cs typeface="Adobe Clean Han"/>
              </a:rPr>
              <a:t>••••••••••••••••••••••••••••••••••••••••••</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 P30-</a:t>
            </a:r>
            <a:r>
              <a:rPr kumimoji="0" lang="zh-TW" altLang="en-US" sz="1275" b="0" i="0" u="none" strike="noStrike" kern="0" cap="none" spc="142" normalizeH="0" baseline="-9803" noProof="0" dirty="0">
                <a:ln>
                  <a:noFill/>
                </a:ln>
                <a:solidFill>
                  <a:srgbClr val="231F20"/>
                </a:solidFill>
                <a:effectLst/>
                <a:uLnTx/>
                <a:uFillTx/>
                <a:latin typeface="Adobe Clean Han"/>
                <a:cs typeface="Adobe Clean Han"/>
              </a:rPr>
              <a:t> </a:t>
            </a:r>
            <a:r>
              <a:rPr kumimoji="0" lang="en-US" altLang="zh-TW" sz="1275" b="0" i="0" u="none" strike="noStrike" kern="0" cap="none" spc="44" normalizeH="0" baseline="-9803" noProof="0" dirty="0">
                <a:ln>
                  <a:noFill/>
                </a:ln>
                <a:solidFill>
                  <a:srgbClr val="231F20"/>
                </a:solidFill>
                <a:effectLst/>
                <a:uLnTx/>
                <a:uFillTx/>
                <a:latin typeface="Adobe Clean Han"/>
                <a:cs typeface="Adobe Clean Han"/>
              </a:rPr>
              <a:t>P</a:t>
            </a:r>
            <a:r>
              <a:rPr lang="en-US" altLang="zh-TW" sz="1275" spc="44" baseline="-9803" dirty="0">
                <a:solidFill>
                  <a:srgbClr val="231F20"/>
                </a:solidFill>
                <a:latin typeface="Adobe Clean Han"/>
                <a:cs typeface="Adobe Clean Han"/>
              </a:rPr>
              <a:t>33</a:t>
            </a:r>
          </a:p>
          <a:p>
            <a:pPr marL="456565" marR="0" lvl="0" indent="0" defTabSz="914400" eaLnBrk="1" fontAlgn="auto" latinLnBrk="0" hangingPunct="1">
              <a:lnSpc>
                <a:spcPct val="88000"/>
              </a:lnSpc>
              <a:spcBef>
                <a:spcPts val="530"/>
              </a:spcBef>
              <a:spcAft>
                <a:spcPts val="0"/>
              </a:spcAft>
              <a:buClrTx/>
              <a:buSzTx/>
              <a:buFontTx/>
              <a:buNone/>
              <a:tabLst/>
              <a:defRPr/>
            </a:pPr>
            <a:r>
              <a:rPr kumimoji="0" lang="ja-JP" altLang="en-US" sz="850" b="0" i="0" u="none" strike="noStrike" kern="0" cap="none" spc="-20" normalizeH="0" baseline="0" noProof="0" dirty="0">
                <a:ln>
                  <a:noFill/>
                </a:ln>
                <a:solidFill>
                  <a:srgbClr val="231F20"/>
                </a:solidFill>
                <a:effectLst/>
                <a:uLnTx/>
                <a:uFillTx/>
                <a:latin typeface="Adobe Clean Han"/>
                <a:cs typeface="Adobe Clean Han"/>
              </a:rPr>
              <a:t>危険予測学習と学校歯科医</a:t>
            </a:r>
            <a:endParaRPr kumimoji="0" lang="ja-JP" altLang="en-US" sz="850" b="0" i="0" u="none" strike="noStrike" kern="0" cap="none" spc="0" normalizeH="0" baseline="0" noProof="0" dirty="0">
              <a:ln>
                <a:noFill/>
              </a:ln>
              <a:solidFill>
                <a:sysClr val="windowText" lastClr="000000"/>
              </a:solidFill>
              <a:effectLst/>
              <a:uLnTx/>
              <a:uFillTx/>
              <a:latin typeface="Adobe Clean Han"/>
              <a:cs typeface="Adobe Clean Han"/>
            </a:endParaRPr>
          </a:p>
          <a:p>
            <a:pPr marL="456565" marR="0" lvl="0" indent="0" defTabSz="914400" eaLnBrk="1" fontAlgn="auto" latinLnBrk="0" hangingPunct="1">
              <a:lnSpc>
                <a:spcPct val="88000"/>
              </a:lnSpc>
              <a:spcBef>
                <a:spcPts val="530"/>
              </a:spcBef>
              <a:spcAft>
                <a:spcPts val="0"/>
              </a:spcAft>
              <a:buClrTx/>
              <a:buSzTx/>
              <a:buFontTx/>
              <a:buNone/>
              <a:tabLst/>
              <a:defRPr/>
            </a:pPr>
            <a:r>
              <a:rPr kumimoji="0" lang="en-US" altLang="ja-JP" sz="500" b="0" i="0" u="none" strike="noStrike" kern="0" cap="none" spc="114" normalizeH="0" baseline="0" noProof="0" dirty="0">
                <a:ln>
                  <a:noFill/>
                </a:ln>
                <a:solidFill>
                  <a:srgbClr val="231F20"/>
                </a:solidFill>
                <a:effectLst/>
                <a:uLnTx/>
                <a:uFillTx/>
                <a:latin typeface="Adobe Clean Han"/>
                <a:cs typeface="Adobe Clean Han"/>
              </a:rPr>
              <a:t>••••••••••••••••••••••••••••••••••••••••••</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 P34-</a:t>
            </a:r>
            <a:r>
              <a:rPr kumimoji="0" lang="zh-TW" altLang="en-US" sz="1275" b="0" i="0" u="none" strike="noStrike" kern="0" cap="none" spc="142" normalizeH="0" baseline="-9803" noProof="0" dirty="0">
                <a:ln>
                  <a:noFill/>
                </a:ln>
                <a:solidFill>
                  <a:srgbClr val="231F20"/>
                </a:solidFill>
                <a:effectLst/>
                <a:uLnTx/>
                <a:uFillTx/>
                <a:latin typeface="Adobe Clean Han"/>
                <a:cs typeface="Adobe Clean Han"/>
              </a:rPr>
              <a:t> </a:t>
            </a:r>
            <a:r>
              <a:rPr kumimoji="0" lang="en-US" altLang="zh-TW" sz="1275" b="0" i="0" u="none" strike="noStrike" kern="0" cap="none" spc="44" normalizeH="0" baseline="-9803" noProof="0" dirty="0">
                <a:ln>
                  <a:noFill/>
                </a:ln>
                <a:solidFill>
                  <a:srgbClr val="231F20"/>
                </a:solidFill>
                <a:effectLst/>
                <a:uLnTx/>
                <a:uFillTx/>
                <a:latin typeface="Adobe Clean Han"/>
                <a:cs typeface="Adobe Clean Han"/>
              </a:rPr>
              <a:t>P37</a:t>
            </a:r>
            <a:endParaRPr kumimoji="0" lang="en-US" altLang="ja-JP" sz="1275" b="0" i="0" u="none" strike="noStrike" kern="0" cap="none" spc="0" normalizeH="0" baseline="-9803" noProof="0" dirty="0">
              <a:ln>
                <a:noFill/>
              </a:ln>
              <a:solidFill>
                <a:sysClr val="windowText" lastClr="000000"/>
              </a:solidFill>
              <a:effectLst/>
              <a:uLnTx/>
              <a:uFillTx/>
              <a:latin typeface="Adobe Clean Han"/>
              <a:cs typeface="Adobe Clean Han"/>
            </a:endParaRPr>
          </a:p>
          <a:p>
            <a:pPr marL="456565" marR="758825">
              <a:lnSpc>
                <a:spcPct val="88000"/>
              </a:lnSpc>
              <a:spcBef>
                <a:spcPts val="415"/>
              </a:spcBef>
            </a:pPr>
            <a:r>
              <a:rPr sz="850" b="0" spc="-25" dirty="0" err="1">
                <a:solidFill>
                  <a:srgbClr val="231F20"/>
                </a:solidFill>
                <a:latin typeface="Adobe Clean Han"/>
                <a:cs typeface="Adobe Clean Han"/>
              </a:rPr>
              <a:t>障害•傷害</a:t>
            </a:r>
            <a:r>
              <a:rPr lang="ja-JP" altLang="en-US" sz="850" spc="-25" dirty="0">
                <a:solidFill>
                  <a:srgbClr val="231F20"/>
                </a:solidFill>
                <a:latin typeface="Adobe Clean Han"/>
                <a:cs typeface="Adobe Clean Han"/>
              </a:rPr>
              <a:t>における損害賠償</a:t>
            </a:r>
            <a:r>
              <a:rPr sz="850" b="0" spc="-25" dirty="0" err="1">
                <a:solidFill>
                  <a:srgbClr val="231F20"/>
                </a:solidFill>
                <a:latin typeface="Adobe Clean Han"/>
                <a:cs typeface="Adobe Clean Han"/>
              </a:rPr>
              <a:t>事例と絡</a:t>
            </a:r>
            <a:r>
              <a:rPr lang="ja-JP" altLang="en-US" sz="850" b="0" spc="-25" dirty="0">
                <a:solidFill>
                  <a:srgbClr val="231F20"/>
                </a:solidFill>
                <a:latin typeface="Adobe Clean Han"/>
                <a:cs typeface="Adobe Clean Han"/>
              </a:rPr>
              <a:t>め</a:t>
            </a:r>
            <a:r>
              <a:rPr sz="850" b="0" spc="-25" dirty="0" err="1">
                <a:solidFill>
                  <a:srgbClr val="231F20"/>
                </a:solidFill>
                <a:latin typeface="Adobe Clean Han"/>
                <a:cs typeface="Adobe Clean Han"/>
              </a:rPr>
              <a:t>た</a:t>
            </a:r>
            <a:r>
              <a:rPr sz="850" b="0" spc="-15" dirty="0" err="1">
                <a:solidFill>
                  <a:srgbClr val="231F20"/>
                </a:solidFill>
                <a:latin typeface="Adobe Clean Han"/>
                <a:cs typeface="Adobe Clean Han"/>
              </a:rPr>
              <a:t>資料</a:t>
            </a:r>
            <a:endParaRPr sz="850" dirty="0">
              <a:latin typeface="Adobe Clean Han"/>
              <a:cs typeface="Adobe Clean Han"/>
            </a:endParaRPr>
          </a:p>
          <a:p>
            <a:pPr marL="456565" marR="0" lvl="0" indent="0" defTabSz="914400" eaLnBrk="1" fontAlgn="auto" latinLnBrk="0" hangingPunct="1">
              <a:lnSpc>
                <a:spcPct val="88000"/>
              </a:lnSpc>
              <a:spcBef>
                <a:spcPts val="530"/>
              </a:spcBef>
              <a:spcAft>
                <a:spcPts val="0"/>
              </a:spcAft>
              <a:buClrTx/>
              <a:buSzTx/>
              <a:buFontTx/>
              <a:buNone/>
              <a:tabLst/>
              <a:defRPr/>
            </a:pPr>
            <a:r>
              <a:rPr kumimoji="0" lang="en-US" altLang="ja-JP" sz="500" b="0" i="0" u="none" strike="noStrike" kern="0" cap="none" spc="114" normalizeH="0" baseline="0" noProof="0" dirty="0">
                <a:ln>
                  <a:noFill/>
                </a:ln>
                <a:solidFill>
                  <a:srgbClr val="231F20"/>
                </a:solidFill>
                <a:effectLst/>
                <a:uLnTx/>
                <a:uFillTx/>
                <a:latin typeface="Adobe Clean Han"/>
                <a:cs typeface="Adobe Clean Han"/>
              </a:rPr>
              <a:t>••••••••••••••••••••••••••••••••••••••••••</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 P3</a:t>
            </a:r>
            <a:r>
              <a:rPr lang="en-US" altLang="zh-TW" sz="1275" spc="165" baseline="-9803" dirty="0">
                <a:solidFill>
                  <a:srgbClr val="231F20"/>
                </a:solidFill>
                <a:latin typeface="Adobe Clean Han"/>
                <a:cs typeface="Adobe Clean Han"/>
              </a:rPr>
              <a:t>8</a:t>
            </a:r>
            <a:r>
              <a:rPr kumimoji="0" lang="en-US" altLang="zh-TW" sz="1275" b="0" i="0" u="none" strike="noStrike" kern="0" cap="none" spc="165" normalizeH="0" baseline="-9803" noProof="0" dirty="0">
                <a:ln>
                  <a:noFill/>
                </a:ln>
                <a:solidFill>
                  <a:srgbClr val="231F20"/>
                </a:solidFill>
                <a:effectLst/>
                <a:uLnTx/>
                <a:uFillTx/>
                <a:latin typeface="Adobe Clean Han"/>
                <a:cs typeface="Adobe Clean Han"/>
              </a:rPr>
              <a:t>-</a:t>
            </a:r>
            <a:r>
              <a:rPr kumimoji="0" lang="zh-TW" altLang="en-US" sz="1275" b="0" i="0" u="none" strike="noStrike" kern="0" cap="none" spc="142" normalizeH="0" baseline="-9803" noProof="0" dirty="0">
                <a:ln>
                  <a:noFill/>
                </a:ln>
                <a:solidFill>
                  <a:srgbClr val="231F20"/>
                </a:solidFill>
                <a:effectLst/>
                <a:uLnTx/>
                <a:uFillTx/>
                <a:latin typeface="Adobe Clean Han"/>
                <a:cs typeface="Adobe Clean Han"/>
              </a:rPr>
              <a:t> </a:t>
            </a:r>
            <a:r>
              <a:rPr kumimoji="0" lang="en-US" altLang="zh-TW" sz="1275" b="0" i="0" u="none" strike="noStrike" kern="0" cap="none" spc="44" normalizeH="0" baseline="-9803" noProof="0" dirty="0">
                <a:ln>
                  <a:noFill/>
                </a:ln>
                <a:solidFill>
                  <a:srgbClr val="231F20"/>
                </a:solidFill>
                <a:effectLst/>
                <a:uLnTx/>
                <a:uFillTx/>
                <a:latin typeface="Adobe Clean Han"/>
                <a:cs typeface="Adobe Clean Han"/>
              </a:rPr>
              <a:t>P41</a:t>
            </a:r>
            <a:endParaRPr kumimoji="0" lang="en-US" altLang="ja-JP" sz="1275" b="0" i="0" u="none" strike="noStrike" kern="0" cap="none" spc="0" normalizeH="0" baseline="-9803" noProof="0" dirty="0">
              <a:ln>
                <a:noFill/>
              </a:ln>
              <a:solidFill>
                <a:sysClr val="windowText" lastClr="000000"/>
              </a:solidFill>
              <a:effectLst/>
              <a:uLnTx/>
              <a:uFillTx/>
              <a:latin typeface="Adobe Clean Han"/>
              <a:cs typeface="Adobe Clean Han"/>
            </a:endParaRPr>
          </a:p>
          <a:p>
            <a:pPr marL="452120">
              <a:lnSpc>
                <a:spcPct val="88000"/>
              </a:lnSpc>
              <a:spcBef>
                <a:spcPts val="114"/>
              </a:spcBef>
            </a:pPr>
            <a:endParaRPr lang="en-US" sz="850" b="0" spc="-50" dirty="0">
              <a:solidFill>
                <a:srgbClr val="231F20"/>
              </a:solidFill>
              <a:latin typeface="Adobe Clean Han"/>
              <a:cs typeface="Adobe Clean Han"/>
            </a:endParaRPr>
          </a:p>
          <a:p>
            <a:pPr marL="452120">
              <a:lnSpc>
                <a:spcPct val="88000"/>
              </a:lnSpc>
              <a:spcBef>
                <a:spcPts val="114"/>
              </a:spcBef>
            </a:pPr>
            <a:r>
              <a:rPr sz="850" b="0" spc="-50" dirty="0" err="1">
                <a:solidFill>
                  <a:srgbClr val="231F20"/>
                </a:solidFill>
                <a:latin typeface="Adobe Clean Han"/>
                <a:cs typeface="Adobe Clean Han"/>
              </a:rPr>
              <a:t>マウスガード作製•提供の基礎</a:t>
            </a:r>
            <a:endParaRPr sz="850" dirty="0">
              <a:latin typeface="Adobe Clean Han"/>
              <a:cs typeface="Adobe Clean Han"/>
            </a:endParaRPr>
          </a:p>
          <a:p>
            <a:pPr marL="457200">
              <a:lnSpc>
                <a:spcPct val="88000"/>
              </a:lnSpc>
            </a:pPr>
            <a:r>
              <a:rPr sz="500" b="0" spc="114" dirty="0">
                <a:solidFill>
                  <a:srgbClr val="231F20"/>
                </a:solidFill>
                <a:latin typeface="Adobe Clean Han"/>
                <a:cs typeface="Adobe Clean Han"/>
              </a:rPr>
              <a:t>••••••••••••••••••••••••••••••••••••••••••</a:t>
            </a:r>
            <a:r>
              <a:rPr lang="en-US" sz="500" b="0" spc="114" dirty="0">
                <a:solidFill>
                  <a:srgbClr val="231F20"/>
                </a:solidFill>
                <a:latin typeface="Adobe Clean Han"/>
                <a:cs typeface="Adobe Clean Han"/>
              </a:rPr>
              <a:t> </a:t>
            </a:r>
            <a:r>
              <a:rPr sz="1275" b="0" spc="172" baseline="-9803" dirty="0">
                <a:solidFill>
                  <a:srgbClr val="231F20"/>
                </a:solidFill>
                <a:latin typeface="Adobe Clean Han"/>
                <a:cs typeface="Adobe Clean Han"/>
              </a:rPr>
              <a:t>P</a:t>
            </a:r>
            <a:r>
              <a:rPr lang="en-US" sz="1275" spc="172" baseline="-9803" dirty="0">
                <a:solidFill>
                  <a:srgbClr val="231F20"/>
                </a:solidFill>
                <a:latin typeface="Adobe Clean Han"/>
                <a:cs typeface="Adobe Clean Han"/>
              </a:rPr>
              <a:t>42</a:t>
            </a:r>
            <a:r>
              <a:rPr sz="1275" b="0" spc="-52" baseline="-9803" dirty="0">
                <a:solidFill>
                  <a:srgbClr val="231F20"/>
                </a:solidFill>
                <a:latin typeface="Adobe Clean Han"/>
                <a:cs typeface="Adobe Clean Han"/>
              </a:rPr>
              <a:t>-</a:t>
            </a:r>
            <a:r>
              <a:rPr sz="1275" b="0" spc="44" baseline="-9803" dirty="0">
                <a:solidFill>
                  <a:srgbClr val="231F20"/>
                </a:solidFill>
                <a:latin typeface="Adobe Clean Han"/>
                <a:cs typeface="Adobe Clean Han"/>
              </a:rPr>
              <a:t> </a:t>
            </a:r>
            <a:r>
              <a:rPr sz="1275" b="0" spc="-37" baseline="-9803" dirty="0">
                <a:solidFill>
                  <a:srgbClr val="231F20"/>
                </a:solidFill>
                <a:latin typeface="Adobe Clean Han"/>
                <a:cs typeface="Adobe Clean Han"/>
              </a:rPr>
              <a:t>P</a:t>
            </a:r>
            <a:r>
              <a:rPr lang="en-US" sz="1275" b="0" spc="-37" baseline="-9803" dirty="0">
                <a:solidFill>
                  <a:srgbClr val="231F20"/>
                </a:solidFill>
                <a:latin typeface="Adobe Clean Han"/>
                <a:cs typeface="Adobe Clean Han"/>
              </a:rPr>
              <a:t>43</a:t>
            </a:r>
            <a:endParaRPr sz="1275" baseline="-9803" dirty="0">
              <a:latin typeface="Adobe Clean Han"/>
              <a:cs typeface="Adobe Clean Han"/>
            </a:endParaRPr>
          </a:p>
          <a:p>
            <a:pPr marL="452120" marR="1034415" indent="4445">
              <a:lnSpc>
                <a:spcPct val="88000"/>
              </a:lnSpc>
              <a:spcBef>
                <a:spcPts val="420"/>
              </a:spcBef>
            </a:pPr>
            <a:r>
              <a:rPr sz="850" b="0" spc="-30" dirty="0">
                <a:solidFill>
                  <a:srgbClr val="231F20"/>
                </a:solidFill>
                <a:latin typeface="Adobe Clean Han"/>
                <a:cs typeface="Adobe Clean Han"/>
              </a:rPr>
              <a:t>学校でのスポーツ安全教育の推進</a:t>
            </a:r>
            <a:r>
              <a:rPr sz="850" b="0" spc="-70" dirty="0">
                <a:solidFill>
                  <a:srgbClr val="231F20"/>
                </a:solidFill>
                <a:latin typeface="Adobe Clean Han"/>
                <a:cs typeface="Adobe Clean Han"/>
              </a:rPr>
              <a:t>マウスガード導入を例として</a:t>
            </a:r>
            <a:endParaRPr sz="850" dirty="0">
              <a:latin typeface="Adobe Clean Han"/>
              <a:cs typeface="Adobe Clean Han"/>
            </a:endParaRPr>
          </a:p>
          <a:p>
            <a:pPr marL="457200">
              <a:lnSpc>
                <a:spcPct val="88000"/>
              </a:lnSpc>
            </a:pPr>
            <a:r>
              <a:rPr sz="500" b="0" spc="105" dirty="0">
                <a:solidFill>
                  <a:srgbClr val="231F20"/>
                </a:solidFill>
                <a:latin typeface="Adobe Clean Han"/>
                <a:cs typeface="Adobe Clean Han"/>
              </a:rPr>
              <a:t>•••••••••••••••••••••••••••••••••••••••••••</a:t>
            </a:r>
            <a:r>
              <a:rPr lang="en-US" sz="500" b="0" spc="105" dirty="0">
                <a:solidFill>
                  <a:srgbClr val="231F20"/>
                </a:solidFill>
                <a:latin typeface="Adobe Clean Han"/>
                <a:cs typeface="Adobe Clean Han"/>
              </a:rPr>
              <a:t> </a:t>
            </a:r>
            <a:r>
              <a:rPr sz="1275" b="0" spc="157" baseline="-9803" dirty="0">
                <a:solidFill>
                  <a:srgbClr val="231F20"/>
                </a:solidFill>
                <a:latin typeface="Adobe Clean Han"/>
                <a:cs typeface="Adobe Clean Han"/>
              </a:rPr>
              <a:t>P</a:t>
            </a:r>
            <a:r>
              <a:rPr lang="en-US" sz="1275" b="0" spc="157" baseline="-9803" dirty="0">
                <a:solidFill>
                  <a:srgbClr val="231F20"/>
                </a:solidFill>
                <a:latin typeface="Adobe Clean Han"/>
                <a:cs typeface="Adobe Clean Han"/>
              </a:rPr>
              <a:t>44-P47</a:t>
            </a:r>
            <a:endParaRPr sz="1275" baseline="-9803" dirty="0">
              <a:latin typeface="Adobe Clean Han"/>
              <a:cs typeface="Adobe Clean Han"/>
            </a:endParaRPr>
          </a:p>
          <a:p>
            <a:pPr marL="456565">
              <a:lnSpc>
                <a:spcPct val="88000"/>
              </a:lnSpc>
              <a:spcBef>
                <a:spcPts val="530"/>
              </a:spcBef>
            </a:pPr>
            <a:r>
              <a:rPr sz="850" b="0" spc="-5" dirty="0">
                <a:solidFill>
                  <a:srgbClr val="231F20"/>
                </a:solidFill>
                <a:latin typeface="Adobe Clean Han"/>
                <a:cs typeface="Adobe Clean Han"/>
              </a:rPr>
              <a:t>歯•口の外傷発生時の対応</a:t>
            </a:r>
            <a:endParaRPr sz="850" dirty="0">
              <a:latin typeface="Adobe Clean Han"/>
              <a:cs typeface="Adobe Clean Han"/>
            </a:endParaRPr>
          </a:p>
          <a:p>
            <a:pPr marL="457200">
              <a:lnSpc>
                <a:spcPct val="88000"/>
              </a:lnSpc>
            </a:pPr>
            <a:r>
              <a:rPr sz="500" b="0" spc="114" dirty="0">
                <a:solidFill>
                  <a:srgbClr val="231F20"/>
                </a:solidFill>
                <a:latin typeface="Adobe Clean Han"/>
                <a:cs typeface="Adobe Clean Han"/>
              </a:rPr>
              <a:t>••••••••••••••••••••••••••••••••••••••••••</a:t>
            </a:r>
            <a:r>
              <a:rPr lang="en-US" sz="500" b="0" spc="114" dirty="0">
                <a:solidFill>
                  <a:srgbClr val="231F20"/>
                </a:solidFill>
                <a:latin typeface="Adobe Clean Han"/>
                <a:cs typeface="Adobe Clean Han"/>
              </a:rPr>
              <a:t> </a:t>
            </a:r>
            <a:r>
              <a:rPr sz="1275" b="0" spc="172" baseline="-9803" dirty="0">
                <a:solidFill>
                  <a:srgbClr val="231F20"/>
                </a:solidFill>
                <a:latin typeface="Adobe Clean Han"/>
                <a:cs typeface="Adobe Clean Han"/>
              </a:rPr>
              <a:t>P</a:t>
            </a:r>
            <a:r>
              <a:rPr lang="en-US" sz="1275" b="0" spc="172" baseline="-9803" dirty="0">
                <a:solidFill>
                  <a:srgbClr val="231F20"/>
                </a:solidFill>
                <a:latin typeface="Adobe Clean Han"/>
                <a:cs typeface="Adobe Clean Han"/>
              </a:rPr>
              <a:t>48</a:t>
            </a:r>
            <a:r>
              <a:rPr sz="1275" b="0" spc="172" baseline="-9803" dirty="0">
                <a:solidFill>
                  <a:srgbClr val="231F20"/>
                </a:solidFill>
                <a:latin typeface="Adobe Clean Han"/>
                <a:cs typeface="Adobe Clean Han"/>
              </a:rPr>
              <a:t>-</a:t>
            </a:r>
            <a:r>
              <a:rPr lang="en-US" sz="1275" b="0" spc="172" baseline="-9803" dirty="0">
                <a:solidFill>
                  <a:srgbClr val="231F20"/>
                </a:solidFill>
                <a:latin typeface="Adobe Clean Han"/>
                <a:cs typeface="Adobe Clean Han"/>
              </a:rPr>
              <a:t>P</a:t>
            </a:r>
            <a:r>
              <a:rPr lang="en-US" sz="1275" b="0" spc="142" baseline="-9803" dirty="0">
                <a:solidFill>
                  <a:srgbClr val="231F20"/>
                </a:solidFill>
                <a:latin typeface="Adobe Clean Han"/>
                <a:cs typeface="Adobe Clean Han"/>
              </a:rPr>
              <a:t>54</a:t>
            </a:r>
            <a:endParaRPr sz="1275" baseline="-9803" dirty="0">
              <a:latin typeface="Adobe Clean Han"/>
              <a:cs typeface="Adobe Clean Han"/>
            </a:endParaRPr>
          </a:p>
          <a:p>
            <a:pPr marL="457200">
              <a:lnSpc>
                <a:spcPct val="88000"/>
              </a:lnSpc>
              <a:spcBef>
                <a:spcPts val="530"/>
              </a:spcBef>
            </a:pPr>
            <a:r>
              <a:rPr sz="850" b="0" dirty="0">
                <a:solidFill>
                  <a:srgbClr val="231F20"/>
                </a:solidFill>
                <a:latin typeface="Adobe Clean Han"/>
                <a:cs typeface="Adobe Clean Han"/>
              </a:rPr>
              <a:t>緊急時対応計画</a:t>
            </a:r>
            <a:r>
              <a:rPr sz="850" b="0" spc="-25" dirty="0">
                <a:solidFill>
                  <a:srgbClr val="231F20"/>
                </a:solidFill>
                <a:latin typeface="Adobe Clean Han"/>
                <a:cs typeface="Adobe Clean Han"/>
              </a:rPr>
              <a:t>MAP</a:t>
            </a:r>
            <a:endParaRPr sz="850" dirty="0">
              <a:latin typeface="Adobe Clean Han"/>
              <a:cs typeface="Adobe Clean Han"/>
            </a:endParaRPr>
          </a:p>
          <a:p>
            <a:pPr marL="457200">
              <a:lnSpc>
                <a:spcPct val="88000"/>
              </a:lnSpc>
            </a:pPr>
            <a:r>
              <a:rPr sz="500" b="0" spc="100" dirty="0">
                <a:solidFill>
                  <a:srgbClr val="231F20"/>
                </a:solidFill>
                <a:latin typeface="Adobe Clean Han"/>
                <a:cs typeface="Adobe Clean Han"/>
              </a:rPr>
              <a:t>••••••••••••••••••••••••••••••••••••••••••••••••••</a:t>
            </a:r>
            <a:r>
              <a:rPr sz="1275" b="0" spc="150" baseline="-9803" dirty="0">
                <a:solidFill>
                  <a:srgbClr val="231F20"/>
                </a:solidFill>
                <a:latin typeface="Adobe Clean Han"/>
                <a:cs typeface="Adobe Clean Han"/>
              </a:rPr>
              <a:t>P</a:t>
            </a:r>
            <a:r>
              <a:rPr lang="en-US" sz="1275" b="0" spc="150" baseline="-9803" dirty="0">
                <a:solidFill>
                  <a:srgbClr val="231F20"/>
                </a:solidFill>
                <a:latin typeface="Adobe Clean Han"/>
                <a:cs typeface="Adobe Clean Han"/>
              </a:rPr>
              <a:t>5</a:t>
            </a:r>
            <a:r>
              <a:rPr lang="en-US" sz="1275" spc="150" baseline="-9803" dirty="0">
                <a:solidFill>
                  <a:srgbClr val="231F20"/>
                </a:solidFill>
                <a:latin typeface="Adobe Clean Han"/>
                <a:cs typeface="Adobe Clean Han"/>
              </a:rPr>
              <a:t>5</a:t>
            </a:r>
            <a:endParaRPr sz="1275" baseline="-9803" dirty="0">
              <a:latin typeface="Adobe Clean Han"/>
              <a:cs typeface="Adobe Clean Han"/>
            </a:endParaRPr>
          </a:p>
          <a:p>
            <a:pPr marL="456565">
              <a:lnSpc>
                <a:spcPct val="88000"/>
              </a:lnSpc>
              <a:spcBef>
                <a:spcPts val="535"/>
              </a:spcBef>
            </a:pPr>
            <a:r>
              <a:rPr lang="ja-JP" altLang="en-US" sz="850" spc="15" dirty="0">
                <a:solidFill>
                  <a:srgbClr val="231F20"/>
                </a:solidFill>
                <a:latin typeface="Adobe Clean Han"/>
                <a:cs typeface="Adobe Clean Han"/>
              </a:rPr>
              <a:t>歯と口の安全　まとめと相談先</a:t>
            </a:r>
            <a:endParaRPr sz="850" dirty="0">
              <a:latin typeface="Adobe Clean Han"/>
              <a:cs typeface="Adobe Clean Han"/>
            </a:endParaRPr>
          </a:p>
          <a:p>
            <a:pPr marL="456565" marR="0" lvl="0" indent="0" defTabSz="914400" eaLnBrk="1" fontAlgn="auto" latinLnBrk="0" hangingPunct="1">
              <a:lnSpc>
                <a:spcPct val="88000"/>
              </a:lnSpc>
              <a:spcBef>
                <a:spcPts val="535"/>
              </a:spcBef>
              <a:spcAft>
                <a:spcPts val="0"/>
              </a:spcAft>
              <a:buClrTx/>
              <a:buSzTx/>
              <a:buFontTx/>
              <a:buNone/>
              <a:tabLst/>
              <a:defRPr/>
            </a:pPr>
            <a:r>
              <a:rPr lang="en-US" sz="500" b="0" spc="100" dirty="0">
                <a:solidFill>
                  <a:srgbClr val="231F20"/>
                </a:solidFill>
                <a:latin typeface="Adobe Clean Han"/>
                <a:cs typeface="Adobe Clean Han"/>
              </a:rPr>
              <a:t>•••••••••••••••••••••••••••••••••••••••••••••</a:t>
            </a:r>
            <a:r>
              <a:rPr lang="en-US" altLang="ja-JP" sz="500" spc="100" dirty="0">
                <a:solidFill>
                  <a:srgbClr val="231F20"/>
                </a:solidFill>
                <a:latin typeface="Adobe Clean Han"/>
                <a:cs typeface="Adobe Clean Han"/>
              </a:rPr>
              <a:t> </a:t>
            </a:r>
            <a:r>
              <a:rPr lang="en-US" sz="1275" b="0" spc="150" baseline="-9803" dirty="0">
                <a:solidFill>
                  <a:srgbClr val="231F20"/>
                </a:solidFill>
                <a:latin typeface="Adobe Clean Han"/>
                <a:cs typeface="Adobe Clean Han"/>
              </a:rPr>
              <a:t>P</a:t>
            </a:r>
            <a:r>
              <a:rPr lang="en-US" altLang="ja-JP" sz="1275" b="0" spc="150" baseline="-9803" dirty="0">
                <a:solidFill>
                  <a:srgbClr val="231F20"/>
                </a:solidFill>
                <a:latin typeface="Adobe Clean Han"/>
                <a:cs typeface="Adobe Clean Han"/>
              </a:rPr>
              <a:t>5</a:t>
            </a:r>
            <a:r>
              <a:rPr lang="en-US" altLang="ja-JP" sz="1275" spc="150" baseline="-9803" dirty="0">
                <a:solidFill>
                  <a:srgbClr val="231F20"/>
                </a:solidFill>
                <a:latin typeface="Adobe Clean Han"/>
                <a:cs typeface="Adobe Clean Han"/>
              </a:rPr>
              <a:t>6</a:t>
            </a:r>
            <a:r>
              <a:rPr lang="en-US" sz="1275" b="0" spc="150" baseline="-9803" dirty="0">
                <a:solidFill>
                  <a:srgbClr val="231F20"/>
                </a:solidFill>
                <a:latin typeface="Adobe Clean Han"/>
                <a:cs typeface="Adobe Clean Han"/>
              </a:rPr>
              <a:t>-P57</a:t>
            </a:r>
          </a:p>
          <a:p>
            <a:pPr marL="456565" marR="0" lvl="0" indent="0" defTabSz="914400" eaLnBrk="1" fontAlgn="auto" latinLnBrk="0" hangingPunct="1">
              <a:lnSpc>
                <a:spcPct val="88000"/>
              </a:lnSpc>
              <a:spcBef>
                <a:spcPts val="535"/>
              </a:spcBef>
              <a:spcAft>
                <a:spcPts val="0"/>
              </a:spcAft>
              <a:buClrTx/>
              <a:buSzTx/>
              <a:buFontTx/>
              <a:buNone/>
              <a:tabLst/>
              <a:defRPr/>
            </a:pPr>
            <a:r>
              <a:rPr kumimoji="0" lang="ja-JP" altLang="en-US" sz="850" b="0" i="0" u="none" strike="noStrike" kern="0" cap="none" spc="15" normalizeH="0" baseline="0" noProof="0" dirty="0">
                <a:ln>
                  <a:noFill/>
                </a:ln>
                <a:solidFill>
                  <a:srgbClr val="231F20"/>
                </a:solidFill>
                <a:effectLst/>
                <a:uLnTx/>
                <a:uFillTx/>
                <a:latin typeface="Adobe Clean Han"/>
                <a:cs typeface="Adobe Clean Han"/>
              </a:rPr>
              <a:t>マウスガード　</a:t>
            </a:r>
            <a:r>
              <a:rPr kumimoji="0" lang="en-US" altLang="ja-JP" sz="850" b="0" i="0" u="none" strike="noStrike" kern="0" cap="none" spc="15" normalizeH="0" baseline="0" noProof="0" dirty="0">
                <a:ln>
                  <a:noFill/>
                </a:ln>
                <a:solidFill>
                  <a:srgbClr val="231F20"/>
                </a:solidFill>
                <a:effectLst/>
                <a:uLnTx/>
                <a:uFillTx/>
                <a:latin typeface="Adobe Clean Han"/>
                <a:cs typeface="Adobe Clean Han"/>
              </a:rPr>
              <a:t>Q</a:t>
            </a:r>
            <a:r>
              <a:rPr kumimoji="0" lang="ja-JP" altLang="en-US" sz="850" b="0" i="0" u="none" strike="noStrike" kern="0" cap="none" spc="15" normalizeH="0" baseline="0" noProof="0" dirty="0">
                <a:ln>
                  <a:noFill/>
                </a:ln>
                <a:solidFill>
                  <a:srgbClr val="231F20"/>
                </a:solidFill>
                <a:effectLst/>
                <a:uLnTx/>
                <a:uFillTx/>
                <a:latin typeface="Adobe Clean Han"/>
                <a:cs typeface="Adobe Clean Han"/>
              </a:rPr>
              <a:t>＆</a:t>
            </a:r>
            <a:r>
              <a:rPr kumimoji="0" lang="en-US" altLang="ja-JP" sz="850" b="0" i="0" u="none" strike="noStrike" kern="0" cap="none" spc="15" normalizeH="0" baseline="0" noProof="0" dirty="0">
                <a:ln>
                  <a:noFill/>
                </a:ln>
                <a:solidFill>
                  <a:srgbClr val="231F20"/>
                </a:solidFill>
                <a:effectLst/>
                <a:uLnTx/>
                <a:uFillTx/>
                <a:latin typeface="Adobe Clean Han"/>
                <a:cs typeface="Adobe Clean Han"/>
              </a:rPr>
              <a:t>A</a:t>
            </a:r>
            <a:r>
              <a:rPr kumimoji="0" lang="ja-JP" altLang="en-US" sz="850" b="0" i="0" u="none" strike="noStrike" kern="0" cap="none" spc="15" normalizeH="0" baseline="0" noProof="0" dirty="0">
                <a:ln>
                  <a:noFill/>
                </a:ln>
                <a:solidFill>
                  <a:srgbClr val="231F20"/>
                </a:solidFill>
                <a:effectLst/>
                <a:uLnTx/>
                <a:uFillTx/>
                <a:latin typeface="Adobe Clean Han"/>
                <a:cs typeface="Adobe Clean Han"/>
              </a:rPr>
              <a:t>　</a:t>
            </a:r>
            <a:r>
              <a:rPr kumimoji="0" lang="en-US" altLang="ja-JP" sz="500" b="0" i="0" u="none" strike="noStrike" kern="0" cap="none" spc="100" normalizeH="0" baseline="0" noProof="0" dirty="0">
                <a:ln>
                  <a:noFill/>
                </a:ln>
                <a:solidFill>
                  <a:srgbClr val="231F20"/>
                </a:solidFill>
                <a:effectLst/>
                <a:uLnTx/>
                <a:uFillTx/>
                <a:latin typeface="Adobe Clean Han"/>
                <a:cs typeface="Adobe Clean Han"/>
              </a:rPr>
              <a:t>•••••••••••••••••••••••••••••••••••••••••••••</a:t>
            </a:r>
            <a:r>
              <a:rPr kumimoji="0" lang="ja-JP" altLang="en-US" sz="500" b="0" i="0" u="none" strike="noStrike" kern="0" cap="none" spc="100" normalizeH="0" baseline="0" noProof="0" dirty="0">
                <a:ln>
                  <a:noFill/>
                </a:ln>
                <a:solidFill>
                  <a:srgbClr val="231F20"/>
                </a:solidFill>
                <a:effectLst/>
                <a:uLnTx/>
                <a:uFillTx/>
                <a:latin typeface="Adobe Clean Han"/>
                <a:cs typeface="Adobe Clean Han"/>
              </a:rPr>
              <a:t> </a:t>
            </a:r>
            <a:r>
              <a:rPr kumimoji="0" lang="en-US" altLang="ja-JP" sz="1275" b="0" i="0" u="none" strike="noStrike" kern="0" cap="none" spc="150" normalizeH="0" baseline="-9803" noProof="0" dirty="0">
                <a:ln>
                  <a:noFill/>
                </a:ln>
                <a:solidFill>
                  <a:srgbClr val="231F20"/>
                </a:solidFill>
                <a:effectLst/>
                <a:uLnTx/>
                <a:uFillTx/>
                <a:latin typeface="Adobe Clean Han"/>
                <a:cs typeface="Adobe Clean Han"/>
              </a:rPr>
              <a:t>P58-P60</a:t>
            </a:r>
            <a:endParaRPr kumimoji="0" lang="ja-JP" altLang="en-US" sz="1275" b="0" i="0" u="none" strike="noStrike" kern="0" cap="none" spc="0" normalizeH="0" baseline="-9803" noProof="0" dirty="0">
              <a:ln>
                <a:noFill/>
              </a:ln>
              <a:solidFill>
                <a:sysClr val="windowText" lastClr="000000"/>
              </a:solidFill>
              <a:effectLst/>
              <a:uLnTx/>
              <a:uFillTx/>
              <a:latin typeface="Adobe Clean Han"/>
              <a:cs typeface="Adobe Clean Han"/>
            </a:endParaRPr>
          </a:p>
          <a:p>
            <a:pPr marL="457200">
              <a:lnSpc>
                <a:spcPct val="88000"/>
              </a:lnSpc>
            </a:pPr>
            <a:endParaRPr lang="en-US" sz="1275" baseline="-9803" dirty="0">
              <a:latin typeface="Adobe Clean Han"/>
              <a:cs typeface="Adobe Clean H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97C419A-436B-1D4E-92A5-6A7B1592CB9D}"/>
              </a:ext>
            </a:extLst>
          </p:cNvPr>
          <p:cNvSpPr txBox="1"/>
          <p:nvPr/>
        </p:nvSpPr>
        <p:spPr>
          <a:xfrm>
            <a:off x="664646" y="1452804"/>
            <a:ext cx="6756978" cy="524311"/>
          </a:xfrm>
          <a:prstGeom prst="rect">
            <a:avLst/>
          </a:prstGeom>
          <a:noFill/>
        </p:spPr>
        <p:txBody>
          <a:bodyPr wrap="none" rtlCol="0">
            <a:spAutoFit/>
          </a:bodyPr>
          <a:lstStyle/>
          <a:p>
            <a:r>
              <a:rPr kumimoji="1" lang="ja-JP" altLang="en-US" sz="2807" b="1" dirty="0"/>
              <a:t>スポーツ基本法（平成</a:t>
            </a:r>
            <a:r>
              <a:rPr kumimoji="1" lang="en-US" altLang="ja-JP" sz="2807" b="1" dirty="0"/>
              <a:t>23</a:t>
            </a:r>
            <a:r>
              <a:rPr kumimoji="1" lang="ja-JP" altLang="en-US" sz="2807" b="1" dirty="0"/>
              <a:t>年法律第</a:t>
            </a:r>
            <a:r>
              <a:rPr kumimoji="1" lang="en-US" altLang="ja-JP" sz="2807" b="1" dirty="0"/>
              <a:t>78</a:t>
            </a:r>
            <a:r>
              <a:rPr kumimoji="1" lang="ja-JP" altLang="en-US" sz="2807" b="1" dirty="0"/>
              <a:t>号）</a:t>
            </a:r>
          </a:p>
        </p:txBody>
      </p:sp>
      <p:sp>
        <p:nvSpPr>
          <p:cNvPr id="8" name="テキスト ボックス 7">
            <a:extLst>
              <a:ext uri="{FF2B5EF4-FFF2-40B4-BE49-F238E27FC236}">
                <a16:creationId xmlns:a16="http://schemas.microsoft.com/office/drawing/2014/main" id="{C9CAF6B7-A4DE-556F-A593-48B71882C3D4}"/>
              </a:ext>
            </a:extLst>
          </p:cNvPr>
          <p:cNvSpPr txBox="1"/>
          <p:nvPr/>
        </p:nvSpPr>
        <p:spPr>
          <a:xfrm>
            <a:off x="942893" y="2303132"/>
            <a:ext cx="5477542" cy="848181"/>
          </a:xfrm>
          <a:prstGeom prst="rect">
            <a:avLst/>
          </a:prstGeom>
          <a:noFill/>
        </p:spPr>
        <p:txBody>
          <a:bodyPr wrap="square" rtlCol="0">
            <a:spAutoFit/>
          </a:bodyPr>
          <a:lstStyle/>
          <a:p>
            <a:r>
              <a:rPr kumimoji="1" lang="ja-JP" altLang="en-US" sz="2456" b="1" dirty="0"/>
              <a:t>第</a:t>
            </a:r>
            <a:r>
              <a:rPr kumimoji="1" lang="en-US" altLang="ja-JP" sz="2456" b="1" dirty="0"/>
              <a:t>14</a:t>
            </a:r>
            <a:r>
              <a:rPr lang="ja-JP" altLang="en-US" sz="2456" b="1" dirty="0"/>
              <a:t>条（スポーツ事故の防止等）</a:t>
            </a:r>
            <a:endParaRPr lang="en-US" altLang="ja-JP" sz="2456" b="1" dirty="0"/>
          </a:p>
          <a:p>
            <a:endParaRPr kumimoji="1" lang="ja-JP" altLang="en-US" sz="2456" b="1" dirty="0"/>
          </a:p>
        </p:txBody>
      </p:sp>
      <p:sp>
        <p:nvSpPr>
          <p:cNvPr id="9" name="テキスト ボックス 8">
            <a:extLst>
              <a:ext uri="{FF2B5EF4-FFF2-40B4-BE49-F238E27FC236}">
                <a16:creationId xmlns:a16="http://schemas.microsoft.com/office/drawing/2014/main" id="{ED027ADB-7D17-2892-CF87-254FBD0CFE65}"/>
              </a:ext>
            </a:extLst>
          </p:cNvPr>
          <p:cNvSpPr txBox="1"/>
          <p:nvPr/>
        </p:nvSpPr>
        <p:spPr>
          <a:xfrm>
            <a:off x="664646" y="3122738"/>
            <a:ext cx="9611124" cy="3396764"/>
          </a:xfrm>
          <a:prstGeom prst="rect">
            <a:avLst/>
          </a:prstGeom>
          <a:solidFill>
            <a:schemeClr val="bg1">
              <a:lumMod val="95000"/>
            </a:schemeClr>
          </a:solidFill>
        </p:spPr>
        <p:txBody>
          <a:bodyPr wrap="square" rtlCol="0">
            <a:spAutoFit/>
          </a:bodyPr>
          <a:lstStyle/>
          <a:p>
            <a:pPr>
              <a:lnSpc>
                <a:spcPct val="150000"/>
              </a:lnSpc>
              <a:spcBef>
                <a:spcPts val="1200"/>
              </a:spcBef>
            </a:pPr>
            <a:r>
              <a:rPr kumimoji="1" lang="ja-JP" altLang="en-US" sz="2400" b="1" dirty="0"/>
              <a:t>目的：</a:t>
            </a:r>
            <a:r>
              <a:rPr kumimoji="1" lang="ja-JP" altLang="en-US" sz="2000" b="1" dirty="0"/>
              <a:t>スポーツ事故その他スポーツによって生じる</a:t>
            </a:r>
            <a:r>
              <a:rPr kumimoji="1" lang="ja-JP" altLang="en-US" sz="2400" b="1" u="sng" dirty="0">
                <a:solidFill>
                  <a:srgbClr val="FF0000"/>
                </a:solidFill>
              </a:rPr>
              <a:t>外傷、障害等の防止及</a:t>
            </a:r>
            <a:endParaRPr kumimoji="1" lang="en-US" altLang="ja-JP" sz="2400" b="1" u="sng" dirty="0">
              <a:solidFill>
                <a:srgbClr val="FF0000"/>
              </a:solidFill>
            </a:endParaRPr>
          </a:p>
          <a:p>
            <a:pPr>
              <a:lnSpc>
                <a:spcPct val="150000"/>
              </a:lnSpc>
              <a:spcBef>
                <a:spcPts val="1200"/>
              </a:spcBef>
            </a:pPr>
            <a:r>
              <a:rPr kumimoji="1" lang="ja-JP" altLang="en-US" sz="2400" b="1" dirty="0">
                <a:solidFill>
                  <a:srgbClr val="FF0000"/>
                </a:solidFill>
              </a:rPr>
              <a:t>　　　</a:t>
            </a:r>
            <a:r>
              <a:rPr kumimoji="1" lang="ja-JP" altLang="en-US" sz="2400" b="1" u="sng" dirty="0">
                <a:solidFill>
                  <a:srgbClr val="FF0000"/>
                </a:solidFill>
              </a:rPr>
              <a:t>びこれらの軽減</a:t>
            </a:r>
            <a:endParaRPr kumimoji="1" lang="en-US" altLang="ja-JP" sz="2800" b="1" u="sng" dirty="0">
              <a:solidFill>
                <a:srgbClr val="FF0000"/>
              </a:solidFill>
            </a:endParaRPr>
          </a:p>
          <a:p>
            <a:pPr>
              <a:lnSpc>
                <a:spcPct val="150000"/>
              </a:lnSpc>
              <a:spcBef>
                <a:spcPts val="1200"/>
              </a:spcBef>
            </a:pPr>
            <a:r>
              <a:rPr kumimoji="1" lang="ja-JP" altLang="en-US" sz="2400" b="1" dirty="0">
                <a:solidFill>
                  <a:schemeClr val="tx1"/>
                </a:solidFill>
              </a:rPr>
              <a:t>措置：</a:t>
            </a:r>
            <a:r>
              <a:rPr kumimoji="1" lang="ja-JP" altLang="en-US" sz="2400" b="1" u="sng" dirty="0">
                <a:solidFill>
                  <a:srgbClr val="FF0000"/>
                </a:solidFill>
              </a:rPr>
              <a:t>指導者等の研修、スポーツ施設の設備、スポーツにおける心　　　　　　</a:t>
            </a:r>
            <a:endParaRPr kumimoji="1" lang="en-US" altLang="ja-JP" sz="2400" b="1" u="sng" dirty="0">
              <a:solidFill>
                <a:srgbClr val="FF0000"/>
              </a:solidFill>
            </a:endParaRPr>
          </a:p>
          <a:p>
            <a:pPr>
              <a:lnSpc>
                <a:spcPct val="150000"/>
              </a:lnSpc>
              <a:spcBef>
                <a:spcPts val="1200"/>
              </a:spcBef>
            </a:pPr>
            <a:r>
              <a:rPr kumimoji="1" lang="ja-JP" altLang="en-US" sz="2400" b="1" dirty="0">
                <a:solidFill>
                  <a:srgbClr val="FF0000"/>
                </a:solidFill>
              </a:rPr>
              <a:t>　　　</a:t>
            </a:r>
            <a:r>
              <a:rPr kumimoji="1" lang="ja-JP" altLang="en-US" sz="2400" b="1" u="sng" dirty="0">
                <a:solidFill>
                  <a:srgbClr val="FF0000"/>
                </a:solidFill>
              </a:rPr>
              <a:t>身の健康の保持増進及び安全の確保に関する知識（スポーツ</a:t>
            </a:r>
            <a:endParaRPr kumimoji="1" lang="en-US" altLang="ja-JP" sz="2400" b="1" u="sng" dirty="0">
              <a:solidFill>
                <a:srgbClr val="FF0000"/>
              </a:solidFill>
            </a:endParaRPr>
          </a:p>
          <a:p>
            <a:pPr>
              <a:lnSpc>
                <a:spcPct val="150000"/>
              </a:lnSpc>
              <a:spcBef>
                <a:spcPts val="1200"/>
              </a:spcBef>
            </a:pPr>
            <a:r>
              <a:rPr kumimoji="1" lang="ja-JP" altLang="en-US" sz="2400" b="1" dirty="0">
                <a:solidFill>
                  <a:srgbClr val="FF0000"/>
                </a:solidFill>
              </a:rPr>
              <a:t>　　　</a:t>
            </a:r>
            <a:r>
              <a:rPr kumimoji="1" lang="ja-JP" altLang="en-US" sz="2400" b="1" u="sng" dirty="0">
                <a:solidFill>
                  <a:srgbClr val="FF0000"/>
                </a:solidFill>
              </a:rPr>
              <a:t>用具の適切な使用に係る知識を含む）の普及</a:t>
            </a:r>
            <a:r>
              <a:rPr kumimoji="1" lang="ja-JP" altLang="en-US" sz="2000" b="1" dirty="0"/>
              <a:t>その他の必要な措置</a:t>
            </a:r>
          </a:p>
        </p:txBody>
      </p:sp>
    </p:spTree>
    <p:extLst>
      <p:ext uri="{BB962C8B-B14F-4D97-AF65-F5344CB8AC3E}">
        <p14:creationId xmlns:p14="http://schemas.microsoft.com/office/powerpoint/2010/main" val="3803828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96308" y="1168166"/>
            <a:ext cx="7763664" cy="956287"/>
          </a:xfrm>
          <a:prstGeom prst="rect">
            <a:avLst/>
          </a:prstGeom>
        </p:spPr>
        <p:txBody>
          <a:bodyPr wrap="square">
            <a:spAutoFit/>
          </a:bodyPr>
          <a:lstStyle/>
          <a:p>
            <a:r>
              <a:rPr lang="ja-JP" altLang="en-US" sz="2807" b="1" dirty="0"/>
              <a:t>スポーツ基本法</a:t>
            </a:r>
            <a:r>
              <a:rPr kumimoji="1" lang="ja-JP" altLang="en-US" sz="2800" b="1" dirty="0"/>
              <a:t>（平成</a:t>
            </a:r>
            <a:r>
              <a:rPr kumimoji="1" lang="en-US" altLang="ja-JP" sz="2800" b="1" dirty="0"/>
              <a:t>23</a:t>
            </a:r>
            <a:r>
              <a:rPr kumimoji="1" lang="ja-JP" altLang="en-US" sz="2800" b="1" dirty="0"/>
              <a:t>年法律第</a:t>
            </a:r>
            <a:r>
              <a:rPr kumimoji="1" lang="en-US" altLang="ja-JP" sz="2800" b="1" dirty="0"/>
              <a:t>78</a:t>
            </a:r>
            <a:r>
              <a:rPr kumimoji="1" lang="ja-JP" altLang="en-US" sz="2800" b="1" dirty="0"/>
              <a:t>号）</a:t>
            </a:r>
            <a:endParaRPr lang="ja-JP" altLang="en-US" sz="2800" dirty="0"/>
          </a:p>
          <a:p>
            <a:r>
              <a:rPr lang="ja-JP" altLang="en-US" sz="2807" b="1" dirty="0"/>
              <a:t>　</a:t>
            </a:r>
          </a:p>
        </p:txBody>
      </p:sp>
      <p:sp>
        <p:nvSpPr>
          <p:cNvPr id="3" name="正方形/長方形 2"/>
          <p:cNvSpPr/>
          <p:nvPr/>
        </p:nvSpPr>
        <p:spPr>
          <a:xfrm>
            <a:off x="1306819" y="2711680"/>
            <a:ext cx="7763664" cy="470257"/>
          </a:xfrm>
          <a:prstGeom prst="rect">
            <a:avLst/>
          </a:prstGeom>
        </p:spPr>
        <p:txBody>
          <a:bodyPr wrap="none">
            <a:spAutoFit/>
          </a:bodyPr>
          <a:lstStyle/>
          <a:p>
            <a:pPr algn="ctr"/>
            <a:r>
              <a:rPr lang="ja-JP" altLang="en-US" sz="2456" b="1" dirty="0"/>
              <a:t>１．学校と地域における子供のスポーツの機会の充実</a:t>
            </a:r>
          </a:p>
        </p:txBody>
      </p:sp>
      <p:sp>
        <p:nvSpPr>
          <p:cNvPr id="5" name="テキスト ボックス 4"/>
          <p:cNvSpPr txBox="1"/>
          <p:nvPr/>
        </p:nvSpPr>
        <p:spPr>
          <a:xfrm>
            <a:off x="811067" y="3476625"/>
            <a:ext cx="9235127" cy="3054362"/>
          </a:xfrm>
          <a:prstGeom prst="rect">
            <a:avLst/>
          </a:prstGeom>
          <a:solidFill>
            <a:schemeClr val="bg2"/>
          </a:solidFill>
        </p:spPr>
        <p:txBody>
          <a:bodyPr wrap="square" rtlCol="0">
            <a:spAutoFit/>
          </a:bodyPr>
          <a:lstStyle/>
          <a:p>
            <a:pPr>
              <a:lnSpc>
                <a:spcPct val="125000"/>
              </a:lnSpc>
            </a:pPr>
            <a:r>
              <a:rPr kumimoji="1" lang="ja-JP" altLang="en-US" sz="2105" b="1" dirty="0"/>
              <a:t>（要点）①</a:t>
            </a:r>
            <a:endParaRPr kumimoji="1" lang="en-US" altLang="ja-JP" sz="2105" b="1" dirty="0"/>
          </a:p>
          <a:p>
            <a:pPr>
              <a:lnSpc>
                <a:spcPct val="125000"/>
              </a:lnSpc>
            </a:pPr>
            <a:r>
              <a:rPr kumimoji="1" lang="ja-JP" altLang="en-US" sz="2105" dirty="0"/>
              <a:t>　</a:t>
            </a:r>
            <a:r>
              <a:rPr kumimoji="1" lang="ja-JP" altLang="en-US" sz="2105" b="1" dirty="0"/>
              <a:t>▼国及び地方公共団体は</a:t>
            </a:r>
            <a:r>
              <a:rPr kumimoji="1" lang="ja-JP" altLang="en-US" sz="2105" dirty="0"/>
              <a:t>、</a:t>
            </a:r>
            <a:r>
              <a:rPr kumimoji="1" lang="ja-JP" altLang="en-US" sz="2400" b="1" dirty="0">
                <a:solidFill>
                  <a:srgbClr val="FF0000"/>
                </a:solidFill>
              </a:rPr>
              <a:t>学校の体育に関する活動を安心して行う</a:t>
            </a:r>
            <a:endParaRPr kumimoji="1" lang="en-US" altLang="ja-JP" sz="2400" b="1" dirty="0">
              <a:solidFill>
                <a:srgbClr val="FF0000"/>
              </a:solidFill>
            </a:endParaRPr>
          </a:p>
          <a:p>
            <a:pPr>
              <a:lnSpc>
                <a:spcPct val="125000"/>
              </a:lnSpc>
            </a:pPr>
            <a:r>
              <a:rPr kumimoji="1" lang="ja-JP" altLang="en-US" sz="2105" b="1" dirty="0"/>
              <a:t>　　ことができるよう、（途中省略）・・・安全性の向上や事故防止等に</a:t>
            </a:r>
            <a:endParaRPr kumimoji="1" lang="en-US" altLang="ja-JP" sz="2105" b="1" dirty="0"/>
          </a:p>
          <a:p>
            <a:pPr>
              <a:lnSpc>
                <a:spcPct val="125000"/>
              </a:lnSpc>
            </a:pPr>
            <a:r>
              <a:rPr kumimoji="1" lang="ja-JP" altLang="en-US" sz="2105" b="1" dirty="0"/>
              <a:t>　　ついての</a:t>
            </a:r>
            <a:r>
              <a:rPr kumimoji="1" lang="ja-JP" altLang="en-US" sz="2400" b="1" dirty="0">
                <a:solidFill>
                  <a:srgbClr val="FF0000"/>
                </a:solidFill>
              </a:rPr>
              <a:t>教員</a:t>
            </a:r>
            <a:r>
              <a:rPr lang="ja-JP" altLang="en-US" sz="2400" b="1" dirty="0">
                <a:solidFill>
                  <a:srgbClr val="FF0000"/>
                </a:solidFill>
              </a:rPr>
              <a:t>等の</a:t>
            </a:r>
            <a:r>
              <a:rPr kumimoji="1" lang="ja-JP" altLang="en-US" sz="2400" b="1" dirty="0">
                <a:solidFill>
                  <a:srgbClr val="FF0000"/>
                </a:solidFill>
              </a:rPr>
              <a:t>研修の充実</a:t>
            </a:r>
            <a:r>
              <a:rPr kumimoji="1" lang="ja-JP" altLang="en-US" sz="2105" b="1" dirty="0"/>
              <a:t>を図る。</a:t>
            </a:r>
            <a:endParaRPr kumimoji="1" lang="en-US" altLang="ja-JP" sz="2105" b="1" dirty="0"/>
          </a:p>
          <a:p>
            <a:pPr>
              <a:lnSpc>
                <a:spcPct val="125000"/>
              </a:lnSpc>
            </a:pPr>
            <a:endParaRPr kumimoji="1" lang="en-US" altLang="ja-JP" sz="2105" dirty="0"/>
          </a:p>
          <a:p>
            <a:pPr>
              <a:lnSpc>
                <a:spcPct val="125000"/>
              </a:lnSpc>
            </a:pPr>
            <a:r>
              <a:rPr kumimoji="1" lang="ja-JP" altLang="en-US" sz="2105" dirty="0"/>
              <a:t>　</a:t>
            </a:r>
            <a:r>
              <a:rPr kumimoji="1" lang="ja-JP" altLang="en-US" sz="2105" b="1" dirty="0"/>
              <a:t>▼その際、</a:t>
            </a:r>
            <a:r>
              <a:rPr kumimoji="1" lang="ja-JP" altLang="en-US" sz="2400" b="1" dirty="0">
                <a:solidFill>
                  <a:srgbClr val="FF0000"/>
                </a:solidFill>
              </a:rPr>
              <a:t>マウスガード</a:t>
            </a:r>
            <a:r>
              <a:rPr kumimoji="1" lang="ja-JP" altLang="en-US" sz="2105" b="1" dirty="0"/>
              <a:t>の着用の効果等の</a:t>
            </a:r>
            <a:r>
              <a:rPr kumimoji="1" lang="ja-JP" altLang="en-US" sz="2400" b="1" dirty="0">
                <a:solidFill>
                  <a:srgbClr val="FF0000"/>
                </a:solidFill>
              </a:rPr>
              <a:t>普及啓発</a:t>
            </a:r>
            <a:r>
              <a:rPr kumimoji="1" lang="ja-JP" altLang="en-US" sz="2105" b="1" dirty="0"/>
              <a:t>を図ることも考え</a:t>
            </a:r>
            <a:endParaRPr kumimoji="1" lang="en-US" altLang="ja-JP" sz="2105" b="1" dirty="0"/>
          </a:p>
          <a:p>
            <a:pPr>
              <a:lnSpc>
                <a:spcPct val="125000"/>
              </a:lnSpc>
            </a:pPr>
            <a:r>
              <a:rPr kumimoji="1" lang="ja-JP" altLang="en-US" sz="2105" b="1" dirty="0"/>
              <a:t>　　られる。</a:t>
            </a:r>
            <a:endParaRPr kumimoji="1" lang="en-US" altLang="ja-JP" sz="2105" b="1" dirty="0"/>
          </a:p>
        </p:txBody>
      </p:sp>
      <p:sp>
        <p:nvSpPr>
          <p:cNvPr id="9" name="テキスト ボックス 8">
            <a:extLst>
              <a:ext uri="{FF2B5EF4-FFF2-40B4-BE49-F238E27FC236}">
                <a16:creationId xmlns:a16="http://schemas.microsoft.com/office/drawing/2014/main" id="{E10CAE59-457C-CF96-6967-6E6022CD97B4}"/>
              </a:ext>
            </a:extLst>
          </p:cNvPr>
          <p:cNvSpPr txBox="1"/>
          <p:nvPr/>
        </p:nvSpPr>
        <p:spPr>
          <a:xfrm>
            <a:off x="786292" y="1692477"/>
            <a:ext cx="8284191" cy="470257"/>
          </a:xfrm>
          <a:prstGeom prst="rect">
            <a:avLst/>
          </a:prstGeom>
          <a:noFill/>
        </p:spPr>
        <p:txBody>
          <a:bodyPr wrap="square">
            <a:spAutoFit/>
          </a:bodyPr>
          <a:lstStyle/>
          <a:p>
            <a:r>
              <a:rPr lang="ja-JP" altLang="en-US" sz="2456" b="1" dirty="0"/>
              <a:t>第１期  スポーツ基本計画（平成</a:t>
            </a:r>
            <a:r>
              <a:rPr lang="en-US" altLang="ja-JP" sz="2456" b="1" dirty="0"/>
              <a:t>24</a:t>
            </a:r>
            <a:r>
              <a:rPr lang="ja-JP" altLang="en-US" sz="2456" b="1" dirty="0"/>
              <a:t>年３月）</a:t>
            </a:r>
            <a:endParaRPr lang="en-US" altLang="ja-JP" sz="2456" b="1" dirty="0"/>
          </a:p>
        </p:txBody>
      </p:sp>
      <p:sp>
        <p:nvSpPr>
          <p:cNvPr id="10" name="テキスト ボックス 9">
            <a:extLst>
              <a:ext uri="{FF2B5EF4-FFF2-40B4-BE49-F238E27FC236}">
                <a16:creationId xmlns:a16="http://schemas.microsoft.com/office/drawing/2014/main" id="{976D7581-F98C-083C-4B65-BAA0EBD00FD0}"/>
              </a:ext>
            </a:extLst>
          </p:cNvPr>
          <p:cNvSpPr txBox="1"/>
          <p:nvPr/>
        </p:nvSpPr>
        <p:spPr>
          <a:xfrm>
            <a:off x="1079500" y="2215697"/>
            <a:ext cx="5343992" cy="470257"/>
          </a:xfrm>
          <a:prstGeom prst="rect">
            <a:avLst/>
          </a:prstGeom>
          <a:noFill/>
        </p:spPr>
        <p:txBody>
          <a:bodyPr wrap="square">
            <a:spAutoFit/>
          </a:bodyPr>
          <a:lstStyle/>
          <a:p>
            <a:r>
              <a:rPr kumimoji="0" lang="ja-JP" altLang="en-US" sz="2456" b="1" i="0" u="none" strike="noStrike" kern="0" cap="none" spc="0" normalizeH="0" baseline="0" noProof="0" dirty="0">
                <a:ln>
                  <a:noFill/>
                </a:ln>
                <a:solidFill>
                  <a:sysClr val="windowText" lastClr="000000"/>
                </a:solidFill>
                <a:effectLst/>
                <a:uLnTx/>
                <a:uFillTx/>
              </a:rPr>
              <a:t>第３章</a:t>
            </a:r>
            <a:endParaRPr lang="ja-JP"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96308" y="1168166"/>
            <a:ext cx="4166390" cy="524311"/>
          </a:xfrm>
          <a:prstGeom prst="rect">
            <a:avLst/>
          </a:prstGeom>
        </p:spPr>
        <p:txBody>
          <a:bodyPr wrap="square">
            <a:spAutoFit/>
          </a:bodyPr>
          <a:lstStyle/>
          <a:p>
            <a:r>
              <a:rPr lang="ja-JP" altLang="en-US" sz="2807" b="1" dirty="0"/>
              <a:t>スポーツ基本法　</a:t>
            </a:r>
          </a:p>
        </p:txBody>
      </p:sp>
      <p:sp>
        <p:nvSpPr>
          <p:cNvPr id="3" name="正方形/長方形 2"/>
          <p:cNvSpPr/>
          <p:nvPr/>
        </p:nvSpPr>
        <p:spPr>
          <a:xfrm>
            <a:off x="774701" y="2516252"/>
            <a:ext cx="7763664" cy="470257"/>
          </a:xfrm>
          <a:prstGeom prst="rect">
            <a:avLst/>
          </a:prstGeom>
        </p:spPr>
        <p:txBody>
          <a:bodyPr wrap="none">
            <a:spAutoFit/>
          </a:bodyPr>
          <a:lstStyle/>
          <a:p>
            <a:pPr algn="ctr"/>
            <a:r>
              <a:rPr lang="ja-JP" altLang="en-US" sz="2456" b="1" dirty="0"/>
              <a:t>１．学校と地域における子どものスポーツ機会の充実</a:t>
            </a:r>
          </a:p>
        </p:txBody>
      </p:sp>
      <p:sp>
        <p:nvSpPr>
          <p:cNvPr id="5" name="テキスト ボックス 4"/>
          <p:cNvSpPr txBox="1"/>
          <p:nvPr/>
        </p:nvSpPr>
        <p:spPr>
          <a:xfrm>
            <a:off x="811067" y="3476625"/>
            <a:ext cx="9235127" cy="3154966"/>
          </a:xfrm>
          <a:prstGeom prst="rect">
            <a:avLst/>
          </a:prstGeom>
          <a:solidFill>
            <a:schemeClr val="bg2"/>
          </a:solidFill>
        </p:spPr>
        <p:txBody>
          <a:bodyPr wrap="square" rtlCol="0">
            <a:spAutoFit/>
          </a:bodyPr>
          <a:lstStyle/>
          <a:p>
            <a:pPr>
              <a:lnSpc>
                <a:spcPct val="125000"/>
              </a:lnSpc>
            </a:pPr>
            <a:r>
              <a:rPr kumimoji="1" lang="ja-JP" altLang="en-US" sz="2105" dirty="0"/>
              <a:t>（要点）②</a:t>
            </a:r>
            <a:endParaRPr kumimoji="1" lang="en-US" altLang="ja-JP" sz="2105" dirty="0"/>
          </a:p>
          <a:p>
            <a:pPr>
              <a:lnSpc>
                <a:spcPct val="125000"/>
              </a:lnSpc>
            </a:pPr>
            <a:r>
              <a:rPr kumimoji="1" lang="ja-JP" altLang="en-US" sz="2105" dirty="0"/>
              <a:t>　▼学校で保有している</a:t>
            </a:r>
            <a:r>
              <a:rPr kumimoji="1" lang="ja-JP" altLang="en-US" sz="2400" b="1" dirty="0">
                <a:solidFill>
                  <a:srgbClr val="FF0000"/>
                </a:solidFill>
              </a:rPr>
              <a:t>スポーツ用具の定期的な点検・適切な保管</a:t>
            </a:r>
            <a:endParaRPr kumimoji="1" lang="en-US" altLang="ja-JP" sz="2400" b="1" dirty="0">
              <a:solidFill>
                <a:srgbClr val="FF0000"/>
              </a:solidFill>
            </a:endParaRPr>
          </a:p>
          <a:p>
            <a:pPr>
              <a:lnSpc>
                <a:spcPct val="125000"/>
              </a:lnSpc>
            </a:pPr>
            <a:r>
              <a:rPr kumimoji="1" lang="ja-JP" altLang="en-US" sz="2400" b="1" dirty="0">
                <a:solidFill>
                  <a:srgbClr val="FF0000"/>
                </a:solidFill>
              </a:rPr>
              <a:t>　　管理</a:t>
            </a:r>
            <a:r>
              <a:rPr kumimoji="1" lang="ja-JP" altLang="en-US" sz="2105" dirty="0"/>
              <a:t>に関する啓発を図る。</a:t>
            </a:r>
            <a:endParaRPr kumimoji="1" lang="en-US" altLang="ja-JP" sz="2105" dirty="0"/>
          </a:p>
          <a:p>
            <a:pPr>
              <a:lnSpc>
                <a:spcPct val="125000"/>
              </a:lnSpc>
            </a:pPr>
            <a:endParaRPr kumimoji="1" lang="en-US" altLang="ja-JP" sz="2105" dirty="0"/>
          </a:p>
          <a:p>
            <a:pPr>
              <a:lnSpc>
                <a:spcPct val="125000"/>
              </a:lnSpc>
            </a:pPr>
            <a:r>
              <a:rPr kumimoji="1" lang="ja-JP" altLang="en-US" sz="2105" dirty="0"/>
              <a:t>　▼</a:t>
            </a:r>
            <a:r>
              <a:rPr kumimoji="1" lang="ja-JP" altLang="en-US" sz="2400" b="1" dirty="0">
                <a:solidFill>
                  <a:srgbClr val="FF0000"/>
                </a:solidFill>
              </a:rPr>
              <a:t>日本スポーツ振興センターは、学校管理下における災害事例　</a:t>
            </a:r>
            <a:endParaRPr kumimoji="1" lang="en-US" altLang="ja-JP" sz="2400" b="1" dirty="0">
              <a:solidFill>
                <a:srgbClr val="FF0000"/>
              </a:solidFill>
            </a:endParaRPr>
          </a:p>
          <a:p>
            <a:pPr>
              <a:lnSpc>
                <a:spcPct val="125000"/>
              </a:lnSpc>
            </a:pPr>
            <a:r>
              <a:rPr kumimoji="1" lang="ja-JP" altLang="en-US" sz="2105" b="1" dirty="0"/>
              <a:t>　　について</a:t>
            </a:r>
            <a:r>
              <a:rPr kumimoji="1" lang="ja-JP" altLang="en-US" sz="2105" dirty="0"/>
              <a:t>、</a:t>
            </a:r>
            <a:r>
              <a:rPr lang="ja-JP" altLang="en-US" sz="2105" dirty="0"/>
              <a:t>医学</a:t>
            </a:r>
            <a:r>
              <a:rPr kumimoji="1" lang="ja-JP" altLang="en-US" sz="2105" dirty="0"/>
              <a:t>・歯学等の専門家と連携しつつ、調査・分析を行い、</a:t>
            </a:r>
            <a:endParaRPr kumimoji="1" lang="en-US" altLang="ja-JP" sz="2105" dirty="0"/>
          </a:p>
          <a:p>
            <a:pPr>
              <a:lnSpc>
                <a:spcPct val="125000"/>
              </a:lnSpc>
            </a:pPr>
            <a:r>
              <a:rPr kumimoji="1" lang="ja-JP" altLang="en-US" sz="2400" b="1" dirty="0">
                <a:solidFill>
                  <a:srgbClr val="FF0000"/>
                </a:solidFill>
              </a:rPr>
              <a:t>　　学校関係者等に情報提供</a:t>
            </a:r>
            <a:r>
              <a:rPr kumimoji="1" lang="ja-JP" altLang="en-US" sz="2105" dirty="0"/>
              <a:t>を行う。</a:t>
            </a:r>
          </a:p>
        </p:txBody>
      </p:sp>
      <p:sp>
        <p:nvSpPr>
          <p:cNvPr id="9" name="テキスト ボックス 8">
            <a:extLst>
              <a:ext uri="{FF2B5EF4-FFF2-40B4-BE49-F238E27FC236}">
                <a16:creationId xmlns:a16="http://schemas.microsoft.com/office/drawing/2014/main" id="{E10CAE59-457C-CF96-6967-6E6022CD97B4}"/>
              </a:ext>
            </a:extLst>
          </p:cNvPr>
          <p:cNvSpPr txBox="1"/>
          <p:nvPr/>
        </p:nvSpPr>
        <p:spPr>
          <a:xfrm>
            <a:off x="796309" y="1869203"/>
            <a:ext cx="4016991" cy="470257"/>
          </a:xfrm>
          <a:prstGeom prst="rect">
            <a:avLst/>
          </a:prstGeom>
          <a:noFill/>
        </p:spPr>
        <p:txBody>
          <a:bodyPr wrap="square">
            <a:spAutoFit/>
          </a:bodyPr>
          <a:lstStyle/>
          <a:p>
            <a:r>
              <a:rPr lang="ja-JP" altLang="en-US" sz="2456" b="1" dirty="0"/>
              <a:t>第１期  スポーツ基本計画</a:t>
            </a:r>
            <a:endParaRPr lang="ja-JP" altLang="en-US" sz="2456" dirty="0"/>
          </a:p>
        </p:txBody>
      </p:sp>
    </p:spTree>
    <p:extLst>
      <p:ext uri="{BB962C8B-B14F-4D97-AF65-F5344CB8AC3E}">
        <p14:creationId xmlns:p14="http://schemas.microsoft.com/office/powerpoint/2010/main" val="3608805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F24AA-52F2-5764-6338-FCA66268A41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5344112-D023-3595-C474-946C82E5613F}"/>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56B1BBF5-EB93-2AC9-B00B-C73625322E77}"/>
              </a:ext>
            </a:extLst>
          </p:cNvPr>
          <p:cNvSpPr>
            <a:spLocks noGrp="1"/>
          </p:cNvSpPr>
          <p:nvPr>
            <p:ph type="body" idx="1"/>
          </p:nvPr>
        </p:nvSpPr>
        <p:spPr>
          <a:xfrm>
            <a:off x="5145549" y="674022"/>
            <a:ext cx="10664093" cy="9041919"/>
          </a:xfrm>
        </p:spPr>
        <p:txBody>
          <a:bodyPr/>
          <a:lstStyle/>
          <a:p>
            <a:endParaRPr kumimoji="1" lang="ja-JP" altLang="en-US" dirty="0"/>
          </a:p>
        </p:txBody>
      </p:sp>
      <p:pic>
        <p:nvPicPr>
          <p:cNvPr id="7" name="図 6" descr="テーブル, 座る, コンピュータ, 画面 が含まれている画像&#10;&#10;自動的に生成された説明">
            <a:extLst>
              <a:ext uri="{FF2B5EF4-FFF2-40B4-BE49-F238E27FC236}">
                <a16:creationId xmlns:a16="http://schemas.microsoft.com/office/drawing/2014/main" id="{2E232956-C04D-63BC-A5BE-68DBF6E03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593" y="255027"/>
            <a:ext cx="7340213" cy="6879198"/>
          </a:xfrm>
          <a:prstGeom prst="rect">
            <a:avLst/>
          </a:prstGeom>
        </p:spPr>
      </p:pic>
      <p:sp>
        <p:nvSpPr>
          <p:cNvPr id="17" name="吹き出し: 円形 16">
            <a:extLst>
              <a:ext uri="{FF2B5EF4-FFF2-40B4-BE49-F238E27FC236}">
                <a16:creationId xmlns:a16="http://schemas.microsoft.com/office/drawing/2014/main" id="{FF30F1A8-4115-2FE7-71EB-35C303BA77C3}"/>
              </a:ext>
            </a:extLst>
          </p:cNvPr>
          <p:cNvSpPr/>
          <p:nvPr/>
        </p:nvSpPr>
        <p:spPr>
          <a:xfrm>
            <a:off x="998553" y="1334905"/>
            <a:ext cx="4348146" cy="2763030"/>
          </a:xfrm>
          <a:prstGeom prst="wedgeEllipseCallout">
            <a:avLst>
              <a:gd name="adj1" fmla="val 40867"/>
              <a:gd name="adj2" fmla="val 1050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学校関係者は、学校安全に関してどのようなことを求められているでしょうか？</a:t>
            </a:r>
          </a:p>
        </p:txBody>
      </p:sp>
    </p:spTree>
    <p:extLst>
      <p:ext uri="{BB962C8B-B14F-4D97-AF65-F5344CB8AC3E}">
        <p14:creationId xmlns:p14="http://schemas.microsoft.com/office/powerpoint/2010/main" val="1249931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91690" y="841260"/>
            <a:ext cx="5574210" cy="1009892"/>
          </a:xfrm>
          <a:prstGeom prst="rect">
            <a:avLst/>
          </a:prstGeom>
        </p:spPr>
        <p:txBody>
          <a:bodyPr vert="horz" wrap="square" lIns="0" tIns="131445" rIns="0" bIns="0" rtlCol="0">
            <a:spAutoFit/>
          </a:bodyPr>
          <a:lstStyle/>
          <a:p>
            <a:pPr marL="12700">
              <a:lnSpc>
                <a:spcPct val="100000"/>
              </a:lnSpc>
              <a:spcBef>
                <a:spcPts val="1035"/>
              </a:spcBef>
            </a:pPr>
            <a:r>
              <a:rPr sz="2800" b="1" spc="-160" dirty="0" err="1">
                <a:solidFill>
                  <a:srgbClr val="00A1E4"/>
                </a:solidFill>
                <a:latin typeface="MS UI Gothic" panose="020B0600070205080204" pitchFamily="50" charset="-128"/>
                <a:ea typeface="MS UI Gothic" panose="020B0600070205080204" pitchFamily="50" charset="-128"/>
                <a:cs typeface="Adobe Clean Han ExtraBold"/>
              </a:rPr>
              <a:t>歯・口のけがを防ぐため</a:t>
            </a:r>
            <a:r>
              <a:rPr lang="ja-JP" altLang="en-US" sz="2800" b="1" spc="-160" dirty="0">
                <a:solidFill>
                  <a:srgbClr val="00A1E4"/>
                </a:solidFill>
                <a:latin typeface="MS UI Gothic" panose="020B0600070205080204" pitchFamily="50" charset="-128"/>
                <a:ea typeface="MS UI Gothic" panose="020B0600070205080204" pitchFamily="50" charset="-128"/>
                <a:cs typeface="Adobe Clean Han ExtraBold"/>
              </a:rPr>
              <a:t>には</a:t>
            </a:r>
            <a:endParaRPr sz="2800" dirty="0">
              <a:latin typeface="MS UI Gothic" panose="020B0600070205080204" pitchFamily="50" charset="-128"/>
              <a:ea typeface="MS UI Gothic" panose="020B0600070205080204" pitchFamily="50" charset="-128"/>
              <a:cs typeface="Adobe Clean Han ExtraBold"/>
            </a:endParaRPr>
          </a:p>
          <a:p>
            <a:pPr marL="156210" indent="-143510">
              <a:lnSpc>
                <a:spcPct val="100000"/>
              </a:lnSpc>
              <a:spcBef>
                <a:spcPts val="645"/>
              </a:spcBef>
              <a:buSzPct val="80000"/>
              <a:buChar char="●"/>
              <a:tabLst>
                <a:tab pos="156210" algn="l"/>
              </a:tabLst>
            </a:pPr>
            <a:r>
              <a:rPr sz="2400" b="1" spc="-45" dirty="0">
                <a:solidFill>
                  <a:srgbClr val="00A1E4"/>
                </a:solidFill>
                <a:latin typeface="MS UI Gothic" panose="020B0600070205080204" pitchFamily="50" charset="-128"/>
                <a:ea typeface="MS UI Gothic" panose="020B0600070205080204" pitchFamily="50" charset="-128"/>
                <a:cs typeface="Adobe Clean Han Black"/>
              </a:rPr>
              <a:t>日頃からの管理と指導</a:t>
            </a:r>
            <a:endParaRPr sz="2400" dirty="0">
              <a:latin typeface="MS UI Gothic" panose="020B0600070205080204" pitchFamily="50" charset="-128"/>
              <a:ea typeface="MS UI Gothic" panose="020B0600070205080204" pitchFamily="50" charset="-128"/>
              <a:cs typeface="Adobe Clean Han Black"/>
            </a:endParaRPr>
          </a:p>
        </p:txBody>
      </p:sp>
      <p:sp>
        <p:nvSpPr>
          <p:cNvPr id="10" name="object 10"/>
          <p:cNvSpPr txBox="1"/>
          <p:nvPr/>
        </p:nvSpPr>
        <p:spPr>
          <a:xfrm>
            <a:off x="2789418" y="6695486"/>
            <a:ext cx="7552964" cy="232115"/>
          </a:xfrm>
          <a:prstGeom prst="rect">
            <a:avLst/>
          </a:prstGeom>
        </p:spPr>
        <p:txBody>
          <a:bodyPr vert="horz" wrap="square" lIns="0" tIns="16510" rIns="0" bIns="0" rtlCol="0">
            <a:spAutoFit/>
          </a:bodyPr>
          <a:lstStyle/>
          <a:p>
            <a:pPr marL="12700">
              <a:lnSpc>
                <a:spcPct val="100000"/>
              </a:lnSpc>
              <a:spcBef>
                <a:spcPts val="130"/>
              </a:spcBef>
            </a:pPr>
            <a:r>
              <a:rPr sz="1400" b="0" spc="-25" dirty="0">
                <a:solidFill>
                  <a:srgbClr val="231F20"/>
                </a:solidFill>
                <a:latin typeface="Adobe Clean Han"/>
                <a:cs typeface="Adobe Clean Han"/>
              </a:rPr>
              <a:t>「学校の管理下における歯</a:t>
            </a:r>
            <a:r>
              <a:rPr sz="1400" b="0" spc="40" dirty="0">
                <a:solidFill>
                  <a:srgbClr val="231F20"/>
                </a:solidFill>
                <a:latin typeface="Adobe Clean Han"/>
                <a:cs typeface="Adobe Clean Han"/>
              </a:rPr>
              <a:t>•口のけが防止必携</a:t>
            </a:r>
            <a:r>
              <a:rPr sz="1400" b="0" spc="-720" dirty="0">
                <a:solidFill>
                  <a:srgbClr val="231F20"/>
                </a:solidFill>
                <a:latin typeface="Adobe Clean Han"/>
                <a:cs typeface="Adobe Clean Han"/>
              </a:rPr>
              <a:t>」</a:t>
            </a:r>
            <a:r>
              <a:rPr sz="1400" b="0" dirty="0">
                <a:solidFill>
                  <a:srgbClr val="231F20"/>
                </a:solidFill>
                <a:latin typeface="Adobe Clean Han"/>
                <a:cs typeface="Adobe Clean Han"/>
              </a:rPr>
              <a:t>（</a:t>
            </a:r>
            <a:r>
              <a:rPr sz="1400" b="0" spc="-35" dirty="0">
                <a:solidFill>
                  <a:srgbClr val="231F20"/>
                </a:solidFill>
                <a:latin typeface="Adobe Clean Han"/>
                <a:cs typeface="Adobe Clean Han"/>
              </a:rPr>
              <a:t>独立行政法人日本スポーツ振興センター</a:t>
            </a:r>
            <a:r>
              <a:rPr sz="1400" b="0" spc="-50" dirty="0">
                <a:solidFill>
                  <a:srgbClr val="231F20"/>
                </a:solidFill>
                <a:latin typeface="Adobe Clean Han"/>
                <a:cs typeface="Adobe Clean Han"/>
              </a:rPr>
              <a:t>）</a:t>
            </a:r>
            <a:endParaRPr sz="1400" dirty="0">
              <a:latin typeface="Adobe Clean Han"/>
              <a:cs typeface="Adobe Clean Han"/>
            </a:endParaRPr>
          </a:p>
        </p:txBody>
      </p:sp>
      <p:sp>
        <p:nvSpPr>
          <p:cNvPr id="20" name="object 20"/>
          <p:cNvSpPr txBox="1"/>
          <p:nvPr/>
        </p:nvSpPr>
        <p:spPr>
          <a:xfrm>
            <a:off x="976596" y="3693567"/>
            <a:ext cx="542925" cy="335915"/>
          </a:xfrm>
          <a:prstGeom prst="rect">
            <a:avLst/>
          </a:prstGeom>
        </p:spPr>
        <p:txBody>
          <a:bodyPr vert="horz" wrap="square" lIns="0" tIns="17145" rIns="0" bIns="0" rtlCol="0">
            <a:spAutoFit/>
          </a:bodyPr>
          <a:lstStyle/>
          <a:p>
            <a:pPr marL="12700">
              <a:lnSpc>
                <a:spcPct val="100000"/>
              </a:lnSpc>
              <a:spcBef>
                <a:spcPts val="135"/>
              </a:spcBef>
            </a:pPr>
            <a:r>
              <a:rPr sz="2000" b="1" spc="-25" dirty="0">
                <a:solidFill>
                  <a:srgbClr val="FFFFFF"/>
                </a:solidFill>
                <a:latin typeface="Adobe Clean Han Black"/>
                <a:cs typeface="Adobe Clean Han Black"/>
              </a:rPr>
              <a:t>家庭</a:t>
            </a:r>
            <a:endParaRPr sz="2000">
              <a:latin typeface="Adobe Clean Han Black"/>
              <a:cs typeface="Adobe Clean Han Black"/>
            </a:endParaRPr>
          </a:p>
        </p:txBody>
      </p:sp>
      <p:sp>
        <p:nvSpPr>
          <p:cNvPr id="21" name="object 21"/>
          <p:cNvSpPr txBox="1"/>
          <p:nvPr/>
        </p:nvSpPr>
        <p:spPr>
          <a:xfrm>
            <a:off x="5346700" y="3611156"/>
            <a:ext cx="439420" cy="502920"/>
          </a:xfrm>
          <a:prstGeom prst="rect">
            <a:avLst/>
          </a:prstGeom>
        </p:spPr>
        <p:txBody>
          <a:bodyPr vert="horz" wrap="square" lIns="0" tIns="36195" rIns="0" bIns="0" rtlCol="0">
            <a:spAutoFit/>
          </a:bodyPr>
          <a:lstStyle/>
          <a:p>
            <a:pPr marL="12700" marR="5080">
              <a:lnSpc>
                <a:spcPts val="1800"/>
              </a:lnSpc>
              <a:spcBef>
                <a:spcPts val="285"/>
              </a:spcBef>
            </a:pPr>
            <a:r>
              <a:rPr sz="1600" b="1" spc="-30" dirty="0">
                <a:solidFill>
                  <a:srgbClr val="FFFFFF"/>
                </a:solidFill>
                <a:latin typeface="Adobe Clean Han Black"/>
                <a:cs typeface="Adobe Clean Han Black"/>
              </a:rPr>
              <a:t>地域社会</a:t>
            </a:r>
            <a:endParaRPr sz="1600">
              <a:latin typeface="Adobe Clean Han Black"/>
              <a:cs typeface="Adobe Clean Han Black"/>
            </a:endParaRPr>
          </a:p>
        </p:txBody>
      </p:sp>
      <p:sp>
        <p:nvSpPr>
          <p:cNvPr id="44" name="object 44"/>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5</a:t>
            </a:r>
            <a:endParaRPr sz="1100">
              <a:latin typeface="Arial"/>
              <a:cs typeface="Arial"/>
            </a:endParaRPr>
          </a:p>
        </p:txBody>
      </p:sp>
      <p:graphicFrame>
        <p:nvGraphicFramePr>
          <p:cNvPr id="45" name="図表 44">
            <a:extLst>
              <a:ext uri="{FF2B5EF4-FFF2-40B4-BE49-F238E27FC236}">
                <a16:creationId xmlns:a16="http://schemas.microsoft.com/office/drawing/2014/main" id="{F4A0A095-D3A2-8750-E113-05816B0B3A81}"/>
              </a:ext>
            </a:extLst>
          </p:cNvPr>
          <p:cNvGraphicFramePr/>
          <p:nvPr/>
        </p:nvGraphicFramePr>
        <p:xfrm>
          <a:off x="1438079" y="1729274"/>
          <a:ext cx="7817242" cy="3244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図 5">
            <a:extLst>
              <a:ext uri="{FF2B5EF4-FFF2-40B4-BE49-F238E27FC236}">
                <a16:creationId xmlns:a16="http://schemas.microsoft.com/office/drawing/2014/main" id="{8892CA11-48BA-20D6-8102-9B253FD66292}"/>
              </a:ext>
            </a:extLst>
          </p:cNvPr>
          <p:cNvPicPr>
            <a:picLocks noChangeAspect="1"/>
          </p:cNvPicPr>
          <p:nvPr/>
        </p:nvPicPr>
        <p:blipFill>
          <a:blip r:embed="rId8"/>
          <a:stretch>
            <a:fillRect/>
          </a:stretch>
        </p:blipFill>
        <p:spPr>
          <a:xfrm>
            <a:off x="1965279" y="4374630"/>
            <a:ext cx="2513575" cy="2513575"/>
          </a:xfrm>
          <a:prstGeom prst="rect">
            <a:avLst/>
          </a:prstGeom>
        </p:spPr>
      </p:pic>
      <p:pic>
        <p:nvPicPr>
          <p:cNvPr id="7" name="図 6">
            <a:extLst>
              <a:ext uri="{FF2B5EF4-FFF2-40B4-BE49-F238E27FC236}">
                <a16:creationId xmlns:a16="http://schemas.microsoft.com/office/drawing/2014/main" id="{715A5009-BB1D-B8CE-F1C4-4051FF58FEFD}"/>
              </a:ext>
            </a:extLst>
          </p:cNvPr>
          <p:cNvPicPr>
            <a:picLocks noChangeAspect="1"/>
          </p:cNvPicPr>
          <p:nvPr/>
        </p:nvPicPr>
        <p:blipFill>
          <a:blip r:embed="rId9"/>
          <a:stretch>
            <a:fillRect/>
          </a:stretch>
        </p:blipFill>
        <p:spPr>
          <a:xfrm>
            <a:off x="5527829" y="3915675"/>
            <a:ext cx="3384700" cy="3384700"/>
          </a:xfrm>
          <a:prstGeom prst="rect">
            <a:avLst/>
          </a:prstGeom>
        </p:spPr>
      </p:pic>
      <p:sp>
        <p:nvSpPr>
          <p:cNvPr id="5" name="タイトル 4">
            <a:extLst>
              <a:ext uri="{FF2B5EF4-FFF2-40B4-BE49-F238E27FC236}">
                <a16:creationId xmlns:a16="http://schemas.microsoft.com/office/drawing/2014/main" id="{BCF60461-294C-6C92-D237-1BC6C1FACD00}"/>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203963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91690" y="841260"/>
            <a:ext cx="5574210" cy="948337"/>
          </a:xfrm>
          <a:prstGeom prst="rect">
            <a:avLst/>
          </a:prstGeom>
        </p:spPr>
        <p:txBody>
          <a:bodyPr vert="horz" wrap="square" lIns="0" tIns="131445" rIns="0" bIns="0" rtlCol="0">
            <a:spAutoFit/>
          </a:bodyPr>
          <a:lstStyle/>
          <a:p>
            <a:pPr marL="12700">
              <a:lnSpc>
                <a:spcPct val="100000"/>
              </a:lnSpc>
              <a:spcBef>
                <a:spcPts val="1035"/>
              </a:spcBef>
            </a:pPr>
            <a:r>
              <a:rPr sz="2800" b="1" spc="-160" dirty="0" err="1">
                <a:solidFill>
                  <a:srgbClr val="00A1E4"/>
                </a:solidFill>
                <a:latin typeface="MS UI Gothic" panose="020B0600070205080204" pitchFamily="50" charset="-128"/>
                <a:ea typeface="MS UI Gothic" panose="020B0600070205080204" pitchFamily="50" charset="-128"/>
                <a:cs typeface="Adobe Clean Han ExtraBold"/>
              </a:rPr>
              <a:t>歯・口のけがを防ぐため</a:t>
            </a:r>
            <a:r>
              <a:rPr lang="ja-JP" altLang="en-US" sz="2800" b="1" spc="-160" dirty="0">
                <a:solidFill>
                  <a:srgbClr val="00A1E4"/>
                </a:solidFill>
                <a:latin typeface="MS UI Gothic" panose="020B0600070205080204" pitchFamily="50" charset="-128"/>
                <a:ea typeface="MS UI Gothic" panose="020B0600070205080204" pitchFamily="50" charset="-128"/>
                <a:cs typeface="Adobe Clean Han ExtraBold"/>
              </a:rPr>
              <a:t>には</a:t>
            </a:r>
            <a:endParaRPr sz="2800" dirty="0">
              <a:latin typeface="MS UI Gothic" panose="020B0600070205080204" pitchFamily="50" charset="-128"/>
              <a:ea typeface="MS UI Gothic" panose="020B0600070205080204" pitchFamily="50" charset="-128"/>
              <a:cs typeface="Adobe Clean Han ExtraBold"/>
            </a:endParaRPr>
          </a:p>
          <a:p>
            <a:pPr marL="156210" indent="-143510">
              <a:lnSpc>
                <a:spcPct val="100000"/>
              </a:lnSpc>
              <a:spcBef>
                <a:spcPts val="645"/>
              </a:spcBef>
              <a:buSzPct val="80000"/>
              <a:buChar char="●"/>
              <a:tabLst>
                <a:tab pos="156210" algn="l"/>
              </a:tabLst>
            </a:pPr>
            <a:r>
              <a:rPr sz="2000" b="1" spc="-45" dirty="0">
                <a:solidFill>
                  <a:srgbClr val="00A1E4"/>
                </a:solidFill>
                <a:latin typeface="MS UI Gothic" panose="020B0600070205080204" pitchFamily="50" charset="-128"/>
                <a:ea typeface="MS UI Gothic" panose="020B0600070205080204" pitchFamily="50" charset="-128"/>
                <a:cs typeface="Adobe Clean Han Black"/>
              </a:rPr>
              <a:t>日頃からの管理と指導</a:t>
            </a:r>
            <a:endParaRPr sz="2000" dirty="0">
              <a:latin typeface="MS UI Gothic" panose="020B0600070205080204" pitchFamily="50" charset="-128"/>
              <a:ea typeface="MS UI Gothic" panose="020B0600070205080204" pitchFamily="50" charset="-128"/>
              <a:cs typeface="Adobe Clean Han Black"/>
            </a:endParaRPr>
          </a:p>
        </p:txBody>
      </p:sp>
      <p:sp>
        <p:nvSpPr>
          <p:cNvPr id="10" name="object 10"/>
          <p:cNvSpPr txBox="1"/>
          <p:nvPr/>
        </p:nvSpPr>
        <p:spPr>
          <a:xfrm>
            <a:off x="6161933" y="6743425"/>
            <a:ext cx="3983990" cy="144780"/>
          </a:xfrm>
          <a:prstGeom prst="rect">
            <a:avLst/>
          </a:prstGeom>
        </p:spPr>
        <p:txBody>
          <a:bodyPr vert="horz" wrap="square" lIns="0" tIns="16510" rIns="0" bIns="0" rtlCol="0">
            <a:spAutoFit/>
          </a:bodyPr>
          <a:lstStyle/>
          <a:p>
            <a:pPr marL="12700">
              <a:lnSpc>
                <a:spcPct val="100000"/>
              </a:lnSpc>
              <a:spcBef>
                <a:spcPts val="130"/>
              </a:spcBef>
            </a:pPr>
            <a:r>
              <a:rPr sz="750" b="0" spc="-25" dirty="0">
                <a:solidFill>
                  <a:srgbClr val="231F20"/>
                </a:solidFill>
                <a:latin typeface="Adobe Clean Han"/>
                <a:cs typeface="Adobe Clean Han"/>
              </a:rPr>
              <a:t>「学校の管理下における歯</a:t>
            </a:r>
            <a:r>
              <a:rPr sz="750" b="0" spc="40" dirty="0">
                <a:solidFill>
                  <a:srgbClr val="231F20"/>
                </a:solidFill>
                <a:latin typeface="Adobe Clean Han"/>
                <a:cs typeface="Adobe Clean Han"/>
              </a:rPr>
              <a:t>•口のけが防止必携</a:t>
            </a:r>
            <a:r>
              <a:rPr sz="750" b="0" spc="-720" dirty="0">
                <a:solidFill>
                  <a:srgbClr val="231F20"/>
                </a:solidFill>
                <a:latin typeface="Adobe Clean Han"/>
                <a:cs typeface="Adobe Clean Han"/>
              </a:rPr>
              <a:t>」</a:t>
            </a:r>
            <a:r>
              <a:rPr sz="750" b="0" dirty="0">
                <a:solidFill>
                  <a:srgbClr val="231F20"/>
                </a:solidFill>
                <a:latin typeface="Adobe Clean Han"/>
                <a:cs typeface="Adobe Clean Han"/>
              </a:rPr>
              <a:t>（</a:t>
            </a:r>
            <a:r>
              <a:rPr sz="750" b="0" spc="-35" dirty="0">
                <a:solidFill>
                  <a:srgbClr val="231F20"/>
                </a:solidFill>
                <a:latin typeface="Adobe Clean Han"/>
                <a:cs typeface="Adobe Clean Han"/>
              </a:rPr>
              <a:t>独立行政法人日本スポーツ振興センター</a:t>
            </a:r>
            <a:r>
              <a:rPr sz="750" b="0" spc="-50" dirty="0">
                <a:solidFill>
                  <a:srgbClr val="231F20"/>
                </a:solidFill>
                <a:latin typeface="Adobe Clean Han"/>
                <a:cs typeface="Adobe Clean Han"/>
              </a:rPr>
              <a:t>）</a:t>
            </a:r>
            <a:endParaRPr sz="750">
              <a:latin typeface="Adobe Clean Han"/>
              <a:cs typeface="Adobe Clean Han"/>
            </a:endParaRPr>
          </a:p>
        </p:txBody>
      </p:sp>
      <p:sp>
        <p:nvSpPr>
          <p:cNvPr id="19" name="object 19"/>
          <p:cNvSpPr txBox="1"/>
          <p:nvPr/>
        </p:nvSpPr>
        <p:spPr>
          <a:xfrm>
            <a:off x="2196900" y="1990629"/>
            <a:ext cx="542925" cy="335915"/>
          </a:xfrm>
          <a:prstGeom prst="rect">
            <a:avLst/>
          </a:prstGeom>
        </p:spPr>
        <p:txBody>
          <a:bodyPr vert="horz" wrap="square" lIns="0" tIns="17145" rIns="0" bIns="0" rtlCol="0">
            <a:spAutoFit/>
          </a:bodyPr>
          <a:lstStyle/>
          <a:p>
            <a:pPr marL="12700">
              <a:lnSpc>
                <a:spcPct val="100000"/>
              </a:lnSpc>
              <a:spcBef>
                <a:spcPts val="135"/>
              </a:spcBef>
            </a:pPr>
            <a:r>
              <a:rPr sz="2000" b="1" spc="-25" dirty="0">
                <a:solidFill>
                  <a:srgbClr val="FFFFFF"/>
                </a:solidFill>
                <a:latin typeface="Adobe Clean Han Black"/>
                <a:cs typeface="Adobe Clean Han Black"/>
              </a:rPr>
              <a:t>学校</a:t>
            </a:r>
            <a:endParaRPr sz="2000">
              <a:latin typeface="Adobe Clean Han Black"/>
              <a:cs typeface="Adobe Clean Han Black"/>
            </a:endParaRPr>
          </a:p>
        </p:txBody>
      </p:sp>
      <p:sp>
        <p:nvSpPr>
          <p:cNvPr id="20" name="object 20"/>
          <p:cNvSpPr txBox="1"/>
          <p:nvPr/>
        </p:nvSpPr>
        <p:spPr>
          <a:xfrm>
            <a:off x="1123462" y="4328488"/>
            <a:ext cx="542925" cy="335915"/>
          </a:xfrm>
          <a:prstGeom prst="rect">
            <a:avLst/>
          </a:prstGeom>
        </p:spPr>
        <p:txBody>
          <a:bodyPr vert="horz" wrap="square" lIns="0" tIns="17145" rIns="0" bIns="0" rtlCol="0">
            <a:spAutoFit/>
          </a:bodyPr>
          <a:lstStyle/>
          <a:p>
            <a:pPr marL="12700">
              <a:lnSpc>
                <a:spcPct val="100000"/>
              </a:lnSpc>
              <a:spcBef>
                <a:spcPts val="135"/>
              </a:spcBef>
            </a:pPr>
            <a:r>
              <a:rPr sz="2000" b="1" spc="-25" dirty="0">
                <a:solidFill>
                  <a:srgbClr val="FFFFFF"/>
                </a:solidFill>
                <a:latin typeface="Adobe Clean Han Black"/>
                <a:cs typeface="Adobe Clean Han Black"/>
              </a:rPr>
              <a:t>家庭</a:t>
            </a:r>
            <a:endParaRPr sz="2000">
              <a:latin typeface="Adobe Clean Han Black"/>
              <a:cs typeface="Adobe Clean Han Black"/>
            </a:endParaRPr>
          </a:p>
        </p:txBody>
      </p:sp>
      <p:sp>
        <p:nvSpPr>
          <p:cNvPr id="21" name="object 21"/>
          <p:cNvSpPr txBox="1"/>
          <p:nvPr/>
        </p:nvSpPr>
        <p:spPr>
          <a:xfrm>
            <a:off x="5493566" y="4246077"/>
            <a:ext cx="439420" cy="502920"/>
          </a:xfrm>
          <a:prstGeom prst="rect">
            <a:avLst/>
          </a:prstGeom>
        </p:spPr>
        <p:txBody>
          <a:bodyPr vert="horz" wrap="square" lIns="0" tIns="36195" rIns="0" bIns="0" rtlCol="0">
            <a:spAutoFit/>
          </a:bodyPr>
          <a:lstStyle/>
          <a:p>
            <a:pPr marL="12700" marR="5080">
              <a:lnSpc>
                <a:spcPts val="1800"/>
              </a:lnSpc>
              <a:spcBef>
                <a:spcPts val="285"/>
              </a:spcBef>
            </a:pPr>
            <a:r>
              <a:rPr sz="1600" b="1" spc="-30" dirty="0">
                <a:solidFill>
                  <a:srgbClr val="FFFFFF"/>
                </a:solidFill>
                <a:latin typeface="Adobe Clean Han Black"/>
                <a:cs typeface="Adobe Clean Han Black"/>
              </a:rPr>
              <a:t>地域社会</a:t>
            </a:r>
            <a:endParaRPr sz="1600">
              <a:latin typeface="Adobe Clean Han Black"/>
              <a:cs typeface="Adobe Clean Han Black"/>
            </a:endParaRPr>
          </a:p>
        </p:txBody>
      </p:sp>
      <p:sp>
        <p:nvSpPr>
          <p:cNvPr id="44" name="object 44"/>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5</a:t>
            </a:r>
            <a:endParaRPr sz="1100">
              <a:latin typeface="Arial"/>
              <a:cs typeface="Arial"/>
            </a:endParaRPr>
          </a:p>
        </p:txBody>
      </p:sp>
      <p:graphicFrame>
        <p:nvGraphicFramePr>
          <p:cNvPr id="45" name="図表 44">
            <a:extLst>
              <a:ext uri="{FF2B5EF4-FFF2-40B4-BE49-F238E27FC236}">
                <a16:creationId xmlns:a16="http://schemas.microsoft.com/office/drawing/2014/main" id="{F4A0A095-D3A2-8750-E113-05816B0B3A81}"/>
              </a:ext>
            </a:extLst>
          </p:cNvPr>
          <p:cNvGraphicFramePr/>
          <p:nvPr/>
        </p:nvGraphicFramePr>
        <p:xfrm>
          <a:off x="1508745" y="1269404"/>
          <a:ext cx="7969642" cy="3496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図 5" descr="おもちゃ, 人形 が含まれている画像&#10;&#10;自動的に生成された説明">
            <a:extLst>
              <a:ext uri="{FF2B5EF4-FFF2-40B4-BE49-F238E27FC236}">
                <a16:creationId xmlns:a16="http://schemas.microsoft.com/office/drawing/2014/main" id="{7066267D-B408-4BA9-2E0D-5BE0D1CD386D}"/>
              </a:ext>
            </a:extLst>
          </p:cNvPr>
          <p:cNvPicPr>
            <a:picLocks noChangeAspect="1"/>
          </p:cNvPicPr>
          <p:nvPr/>
        </p:nvPicPr>
        <p:blipFill>
          <a:blip r:embed="rId8"/>
          <a:stretch>
            <a:fillRect/>
          </a:stretch>
        </p:blipFill>
        <p:spPr>
          <a:xfrm>
            <a:off x="1123462" y="4085710"/>
            <a:ext cx="2476500" cy="2476500"/>
          </a:xfrm>
          <a:prstGeom prst="rect">
            <a:avLst/>
          </a:prstGeom>
        </p:spPr>
      </p:pic>
      <p:pic>
        <p:nvPicPr>
          <p:cNvPr id="7" name="図 6">
            <a:extLst>
              <a:ext uri="{FF2B5EF4-FFF2-40B4-BE49-F238E27FC236}">
                <a16:creationId xmlns:a16="http://schemas.microsoft.com/office/drawing/2014/main" id="{B3F99915-242B-EED5-C5A0-3EE11110EC00}"/>
              </a:ext>
            </a:extLst>
          </p:cNvPr>
          <p:cNvPicPr>
            <a:picLocks noChangeAspect="1"/>
          </p:cNvPicPr>
          <p:nvPr/>
        </p:nvPicPr>
        <p:blipFill>
          <a:blip r:embed="rId9"/>
          <a:stretch>
            <a:fillRect/>
          </a:stretch>
        </p:blipFill>
        <p:spPr>
          <a:xfrm>
            <a:off x="7372168" y="4328488"/>
            <a:ext cx="2200683" cy="2207736"/>
          </a:xfrm>
          <a:prstGeom prst="rect">
            <a:avLst/>
          </a:prstGeom>
        </p:spPr>
      </p:pic>
      <p:pic>
        <p:nvPicPr>
          <p:cNvPr id="9" name="図 8">
            <a:extLst>
              <a:ext uri="{FF2B5EF4-FFF2-40B4-BE49-F238E27FC236}">
                <a16:creationId xmlns:a16="http://schemas.microsoft.com/office/drawing/2014/main" id="{AFE5BF7D-7E9D-D555-0CE4-1D5BF279DEA4}"/>
              </a:ext>
            </a:extLst>
          </p:cNvPr>
          <p:cNvPicPr>
            <a:picLocks noChangeAspect="1"/>
          </p:cNvPicPr>
          <p:nvPr/>
        </p:nvPicPr>
        <p:blipFill>
          <a:blip r:embed="rId10"/>
          <a:stretch>
            <a:fillRect/>
          </a:stretch>
        </p:blipFill>
        <p:spPr>
          <a:xfrm>
            <a:off x="4139710" y="4013373"/>
            <a:ext cx="2857500" cy="2857500"/>
          </a:xfrm>
          <a:prstGeom prst="rect">
            <a:avLst/>
          </a:prstGeom>
        </p:spPr>
      </p:pic>
      <p:sp>
        <p:nvSpPr>
          <p:cNvPr id="5" name="タイトル 4">
            <a:extLst>
              <a:ext uri="{FF2B5EF4-FFF2-40B4-BE49-F238E27FC236}">
                <a16:creationId xmlns:a16="http://schemas.microsoft.com/office/drawing/2014/main" id="{8D772863-03F4-AD53-2665-B8785EB19219}"/>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2600833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91690" y="841260"/>
            <a:ext cx="5574210" cy="948337"/>
          </a:xfrm>
          <a:prstGeom prst="rect">
            <a:avLst/>
          </a:prstGeom>
        </p:spPr>
        <p:txBody>
          <a:bodyPr vert="horz" wrap="square" lIns="0" tIns="131445" rIns="0" bIns="0" rtlCol="0">
            <a:spAutoFit/>
          </a:bodyPr>
          <a:lstStyle/>
          <a:p>
            <a:pPr marL="12700">
              <a:lnSpc>
                <a:spcPct val="100000"/>
              </a:lnSpc>
              <a:spcBef>
                <a:spcPts val="1035"/>
              </a:spcBef>
            </a:pPr>
            <a:r>
              <a:rPr sz="2800" b="1" spc="-160" dirty="0" err="1">
                <a:solidFill>
                  <a:srgbClr val="00A1E4"/>
                </a:solidFill>
                <a:latin typeface="MS UI Gothic" panose="020B0600070205080204" pitchFamily="50" charset="-128"/>
                <a:ea typeface="MS UI Gothic" panose="020B0600070205080204" pitchFamily="50" charset="-128"/>
                <a:cs typeface="Adobe Clean Han ExtraBold"/>
              </a:rPr>
              <a:t>歯・口のけがを防ぐため</a:t>
            </a:r>
            <a:r>
              <a:rPr lang="ja-JP" altLang="en-US" sz="2800" b="1" spc="-160" dirty="0">
                <a:solidFill>
                  <a:srgbClr val="00A1E4"/>
                </a:solidFill>
                <a:latin typeface="MS UI Gothic" panose="020B0600070205080204" pitchFamily="50" charset="-128"/>
                <a:ea typeface="MS UI Gothic" panose="020B0600070205080204" pitchFamily="50" charset="-128"/>
                <a:cs typeface="Adobe Clean Han ExtraBold"/>
              </a:rPr>
              <a:t>には</a:t>
            </a:r>
            <a:endParaRPr sz="2800" dirty="0">
              <a:latin typeface="MS UI Gothic" panose="020B0600070205080204" pitchFamily="50" charset="-128"/>
              <a:ea typeface="MS UI Gothic" panose="020B0600070205080204" pitchFamily="50" charset="-128"/>
              <a:cs typeface="Adobe Clean Han ExtraBold"/>
            </a:endParaRPr>
          </a:p>
          <a:p>
            <a:pPr marL="156210" indent="-143510">
              <a:lnSpc>
                <a:spcPct val="100000"/>
              </a:lnSpc>
              <a:spcBef>
                <a:spcPts val="645"/>
              </a:spcBef>
              <a:buSzPct val="80000"/>
              <a:buChar char="●"/>
              <a:tabLst>
                <a:tab pos="156210" algn="l"/>
              </a:tabLst>
            </a:pPr>
            <a:r>
              <a:rPr sz="2000" b="1" spc="-45" dirty="0">
                <a:solidFill>
                  <a:srgbClr val="00A1E4"/>
                </a:solidFill>
                <a:latin typeface="MS UI Gothic" panose="020B0600070205080204" pitchFamily="50" charset="-128"/>
                <a:ea typeface="MS UI Gothic" panose="020B0600070205080204" pitchFamily="50" charset="-128"/>
                <a:cs typeface="Adobe Clean Han Black"/>
              </a:rPr>
              <a:t>日頃からの管理と指導</a:t>
            </a:r>
            <a:endParaRPr sz="2000" dirty="0">
              <a:latin typeface="MS UI Gothic" panose="020B0600070205080204" pitchFamily="50" charset="-128"/>
              <a:ea typeface="MS UI Gothic" panose="020B0600070205080204" pitchFamily="50" charset="-128"/>
              <a:cs typeface="Adobe Clean Han Black"/>
            </a:endParaRPr>
          </a:p>
        </p:txBody>
      </p:sp>
      <p:sp>
        <p:nvSpPr>
          <p:cNvPr id="10" name="object 10"/>
          <p:cNvSpPr txBox="1"/>
          <p:nvPr/>
        </p:nvSpPr>
        <p:spPr>
          <a:xfrm>
            <a:off x="6161933" y="6743425"/>
            <a:ext cx="3983990" cy="144780"/>
          </a:xfrm>
          <a:prstGeom prst="rect">
            <a:avLst/>
          </a:prstGeom>
        </p:spPr>
        <p:txBody>
          <a:bodyPr vert="horz" wrap="square" lIns="0" tIns="16510" rIns="0" bIns="0" rtlCol="0">
            <a:spAutoFit/>
          </a:bodyPr>
          <a:lstStyle/>
          <a:p>
            <a:pPr marL="12700">
              <a:lnSpc>
                <a:spcPct val="100000"/>
              </a:lnSpc>
              <a:spcBef>
                <a:spcPts val="130"/>
              </a:spcBef>
            </a:pPr>
            <a:r>
              <a:rPr sz="750" b="0" spc="-25" dirty="0">
                <a:solidFill>
                  <a:srgbClr val="231F20"/>
                </a:solidFill>
                <a:latin typeface="Adobe Clean Han"/>
                <a:cs typeface="Adobe Clean Han"/>
              </a:rPr>
              <a:t>「学校の管理下における歯</a:t>
            </a:r>
            <a:r>
              <a:rPr sz="750" b="0" spc="40" dirty="0">
                <a:solidFill>
                  <a:srgbClr val="231F20"/>
                </a:solidFill>
                <a:latin typeface="Adobe Clean Han"/>
                <a:cs typeface="Adobe Clean Han"/>
              </a:rPr>
              <a:t>•口のけが防止必携</a:t>
            </a:r>
            <a:r>
              <a:rPr sz="750" b="0" spc="-720" dirty="0">
                <a:solidFill>
                  <a:srgbClr val="231F20"/>
                </a:solidFill>
                <a:latin typeface="Adobe Clean Han"/>
                <a:cs typeface="Adobe Clean Han"/>
              </a:rPr>
              <a:t>」</a:t>
            </a:r>
            <a:r>
              <a:rPr sz="750" b="0" dirty="0">
                <a:solidFill>
                  <a:srgbClr val="231F20"/>
                </a:solidFill>
                <a:latin typeface="Adobe Clean Han"/>
                <a:cs typeface="Adobe Clean Han"/>
              </a:rPr>
              <a:t>（</a:t>
            </a:r>
            <a:r>
              <a:rPr sz="750" b="0" spc="-35" dirty="0">
                <a:solidFill>
                  <a:srgbClr val="231F20"/>
                </a:solidFill>
                <a:latin typeface="Adobe Clean Han"/>
                <a:cs typeface="Adobe Clean Han"/>
              </a:rPr>
              <a:t>独立行政法人日本スポーツ振興センター</a:t>
            </a:r>
            <a:r>
              <a:rPr sz="750" b="0" spc="-50" dirty="0">
                <a:solidFill>
                  <a:srgbClr val="231F20"/>
                </a:solidFill>
                <a:latin typeface="Adobe Clean Han"/>
                <a:cs typeface="Adobe Clean Han"/>
              </a:rPr>
              <a:t>）</a:t>
            </a:r>
            <a:endParaRPr sz="750">
              <a:latin typeface="Adobe Clean Han"/>
              <a:cs typeface="Adobe Clean Han"/>
            </a:endParaRPr>
          </a:p>
        </p:txBody>
      </p:sp>
      <p:sp>
        <p:nvSpPr>
          <p:cNvPr id="19" name="object 19"/>
          <p:cNvSpPr txBox="1"/>
          <p:nvPr/>
        </p:nvSpPr>
        <p:spPr>
          <a:xfrm>
            <a:off x="2196900" y="1990629"/>
            <a:ext cx="542925" cy="335915"/>
          </a:xfrm>
          <a:prstGeom prst="rect">
            <a:avLst/>
          </a:prstGeom>
        </p:spPr>
        <p:txBody>
          <a:bodyPr vert="horz" wrap="square" lIns="0" tIns="17145" rIns="0" bIns="0" rtlCol="0">
            <a:spAutoFit/>
          </a:bodyPr>
          <a:lstStyle/>
          <a:p>
            <a:pPr marL="12700">
              <a:lnSpc>
                <a:spcPct val="100000"/>
              </a:lnSpc>
              <a:spcBef>
                <a:spcPts val="135"/>
              </a:spcBef>
            </a:pPr>
            <a:r>
              <a:rPr sz="2000" b="1" spc="-25" dirty="0">
                <a:solidFill>
                  <a:srgbClr val="FFFFFF"/>
                </a:solidFill>
                <a:latin typeface="Adobe Clean Han Black"/>
                <a:cs typeface="Adobe Clean Han Black"/>
              </a:rPr>
              <a:t>学校</a:t>
            </a:r>
            <a:endParaRPr sz="2000">
              <a:latin typeface="Adobe Clean Han Black"/>
              <a:cs typeface="Adobe Clean Han Black"/>
            </a:endParaRPr>
          </a:p>
        </p:txBody>
      </p:sp>
      <p:sp>
        <p:nvSpPr>
          <p:cNvPr id="20" name="object 20"/>
          <p:cNvSpPr txBox="1"/>
          <p:nvPr/>
        </p:nvSpPr>
        <p:spPr>
          <a:xfrm>
            <a:off x="1123462" y="4328488"/>
            <a:ext cx="542925" cy="335915"/>
          </a:xfrm>
          <a:prstGeom prst="rect">
            <a:avLst/>
          </a:prstGeom>
        </p:spPr>
        <p:txBody>
          <a:bodyPr vert="horz" wrap="square" lIns="0" tIns="17145" rIns="0" bIns="0" rtlCol="0">
            <a:spAutoFit/>
          </a:bodyPr>
          <a:lstStyle/>
          <a:p>
            <a:pPr marL="12700">
              <a:lnSpc>
                <a:spcPct val="100000"/>
              </a:lnSpc>
              <a:spcBef>
                <a:spcPts val="135"/>
              </a:spcBef>
            </a:pPr>
            <a:r>
              <a:rPr sz="2000" b="1" spc="-25" dirty="0">
                <a:solidFill>
                  <a:srgbClr val="FFFFFF"/>
                </a:solidFill>
                <a:latin typeface="Adobe Clean Han Black"/>
                <a:cs typeface="Adobe Clean Han Black"/>
              </a:rPr>
              <a:t>家庭</a:t>
            </a:r>
            <a:endParaRPr sz="2000">
              <a:latin typeface="Adobe Clean Han Black"/>
              <a:cs typeface="Adobe Clean Han Black"/>
            </a:endParaRPr>
          </a:p>
        </p:txBody>
      </p:sp>
      <p:sp>
        <p:nvSpPr>
          <p:cNvPr id="21" name="object 21"/>
          <p:cNvSpPr txBox="1"/>
          <p:nvPr/>
        </p:nvSpPr>
        <p:spPr>
          <a:xfrm>
            <a:off x="5493566" y="4246077"/>
            <a:ext cx="439420" cy="502920"/>
          </a:xfrm>
          <a:prstGeom prst="rect">
            <a:avLst/>
          </a:prstGeom>
        </p:spPr>
        <p:txBody>
          <a:bodyPr vert="horz" wrap="square" lIns="0" tIns="36195" rIns="0" bIns="0" rtlCol="0">
            <a:spAutoFit/>
          </a:bodyPr>
          <a:lstStyle/>
          <a:p>
            <a:pPr marL="12700" marR="5080">
              <a:lnSpc>
                <a:spcPts val="1800"/>
              </a:lnSpc>
              <a:spcBef>
                <a:spcPts val="285"/>
              </a:spcBef>
            </a:pPr>
            <a:r>
              <a:rPr sz="1600" b="1" spc="-30" dirty="0">
                <a:solidFill>
                  <a:srgbClr val="FFFFFF"/>
                </a:solidFill>
                <a:latin typeface="Adobe Clean Han Black"/>
                <a:cs typeface="Adobe Clean Han Black"/>
              </a:rPr>
              <a:t>地域社会</a:t>
            </a:r>
            <a:endParaRPr sz="1600">
              <a:latin typeface="Adobe Clean Han Black"/>
              <a:cs typeface="Adobe Clean Han Black"/>
            </a:endParaRPr>
          </a:p>
        </p:txBody>
      </p:sp>
      <p:sp>
        <p:nvSpPr>
          <p:cNvPr id="44" name="object 44"/>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5</a:t>
            </a:r>
            <a:endParaRPr sz="1100">
              <a:latin typeface="Arial"/>
              <a:cs typeface="Arial"/>
            </a:endParaRPr>
          </a:p>
        </p:txBody>
      </p:sp>
      <p:graphicFrame>
        <p:nvGraphicFramePr>
          <p:cNvPr id="45" name="図表 44">
            <a:extLst>
              <a:ext uri="{FF2B5EF4-FFF2-40B4-BE49-F238E27FC236}">
                <a16:creationId xmlns:a16="http://schemas.microsoft.com/office/drawing/2014/main" id="{F4A0A095-D3A2-8750-E113-05816B0B3A81}"/>
              </a:ext>
            </a:extLst>
          </p:cNvPr>
          <p:cNvGraphicFramePr/>
          <p:nvPr/>
        </p:nvGraphicFramePr>
        <p:xfrm>
          <a:off x="1666387" y="1394815"/>
          <a:ext cx="7611355" cy="3388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図 4">
            <a:extLst>
              <a:ext uri="{FF2B5EF4-FFF2-40B4-BE49-F238E27FC236}">
                <a16:creationId xmlns:a16="http://schemas.microsoft.com/office/drawing/2014/main" id="{192E1CC6-03DE-6AAA-C6A3-FC0E59A72E05}"/>
              </a:ext>
            </a:extLst>
          </p:cNvPr>
          <p:cNvPicPr>
            <a:picLocks noChangeAspect="1"/>
          </p:cNvPicPr>
          <p:nvPr/>
        </p:nvPicPr>
        <p:blipFill>
          <a:blip r:embed="rId8"/>
          <a:stretch>
            <a:fillRect/>
          </a:stretch>
        </p:blipFill>
        <p:spPr>
          <a:xfrm>
            <a:off x="711532" y="3967157"/>
            <a:ext cx="2859272" cy="2853175"/>
          </a:xfrm>
          <a:prstGeom prst="rect">
            <a:avLst/>
          </a:prstGeom>
        </p:spPr>
      </p:pic>
      <p:pic>
        <p:nvPicPr>
          <p:cNvPr id="6" name="図 5">
            <a:extLst>
              <a:ext uri="{FF2B5EF4-FFF2-40B4-BE49-F238E27FC236}">
                <a16:creationId xmlns:a16="http://schemas.microsoft.com/office/drawing/2014/main" id="{F78BD4A6-6848-263E-1AC5-BD35C4280EAA}"/>
              </a:ext>
            </a:extLst>
          </p:cNvPr>
          <p:cNvPicPr>
            <a:picLocks noChangeAspect="1"/>
          </p:cNvPicPr>
          <p:nvPr/>
        </p:nvPicPr>
        <p:blipFill>
          <a:blip r:embed="rId9"/>
          <a:stretch>
            <a:fillRect/>
          </a:stretch>
        </p:blipFill>
        <p:spPr>
          <a:xfrm>
            <a:off x="3763633" y="4199402"/>
            <a:ext cx="2922491" cy="2922491"/>
          </a:xfrm>
          <a:prstGeom prst="rect">
            <a:avLst/>
          </a:prstGeom>
        </p:spPr>
      </p:pic>
      <p:pic>
        <p:nvPicPr>
          <p:cNvPr id="9" name="図 8">
            <a:extLst>
              <a:ext uri="{FF2B5EF4-FFF2-40B4-BE49-F238E27FC236}">
                <a16:creationId xmlns:a16="http://schemas.microsoft.com/office/drawing/2014/main" id="{0D6DB84C-A01B-33CA-3287-EBED626F1605}"/>
              </a:ext>
            </a:extLst>
          </p:cNvPr>
          <p:cNvPicPr>
            <a:picLocks noChangeAspect="1"/>
          </p:cNvPicPr>
          <p:nvPr/>
        </p:nvPicPr>
        <p:blipFill>
          <a:blip r:embed="rId10"/>
          <a:stretch>
            <a:fillRect/>
          </a:stretch>
        </p:blipFill>
        <p:spPr>
          <a:xfrm>
            <a:off x="6686124" y="3781425"/>
            <a:ext cx="3443786" cy="3443786"/>
          </a:xfrm>
          <a:prstGeom prst="rect">
            <a:avLst/>
          </a:prstGeom>
        </p:spPr>
      </p:pic>
      <p:sp>
        <p:nvSpPr>
          <p:cNvPr id="7" name="タイトル 6">
            <a:extLst>
              <a:ext uri="{FF2B5EF4-FFF2-40B4-BE49-F238E27FC236}">
                <a16:creationId xmlns:a16="http://schemas.microsoft.com/office/drawing/2014/main" id="{751131D8-471F-B5E7-B56A-112DC6814DAD}"/>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3851237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91690" y="841260"/>
            <a:ext cx="5574210" cy="1009892"/>
          </a:xfrm>
          <a:prstGeom prst="rect">
            <a:avLst/>
          </a:prstGeom>
        </p:spPr>
        <p:txBody>
          <a:bodyPr vert="horz" wrap="square" lIns="0" tIns="131445" rIns="0" bIns="0" rtlCol="0">
            <a:spAutoFit/>
          </a:bodyPr>
          <a:lstStyle/>
          <a:p>
            <a:pPr marL="12700">
              <a:lnSpc>
                <a:spcPct val="100000"/>
              </a:lnSpc>
              <a:spcBef>
                <a:spcPts val="1035"/>
              </a:spcBef>
            </a:pPr>
            <a:r>
              <a:rPr sz="2800" b="1" spc="-160" dirty="0" err="1">
                <a:solidFill>
                  <a:srgbClr val="00A1E4"/>
                </a:solidFill>
                <a:latin typeface="MS UI Gothic" panose="020B0600070205080204" pitchFamily="50" charset="-128"/>
                <a:ea typeface="MS UI Gothic" panose="020B0600070205080204" pitchFamily="50" charset="-128"/>
                <a:cs typeface="Adobe Clean Han ExtraBold"/>
              </a:rPr>
              <a:t>歯・口のけがを防ぐため</a:t>
            </a:r>
            <a:r>
              <a:rPr lang="ja-JP" altLang="en-US" sz="2800" b="1" spc="-160" dirty="0">
                <a:solidFill>
                  <a:srgbClr val="00A1E4"/>
                </a:solidFill>
                <a:latin typeface="MS UI Gothic" panose="020B0600070205080204" pitchFamily="50" charset="-128"/>
                <a:ea typeface="MS UI Gothic" panose="020B0600070205080204" pitchFamily="50" charset="-128"/>
                <a:cs typeface="Adobe Clean Han ExtraBold"/>
              </a:rPr>
              <a:t>には</a:t>
            </a:r>
            <a:endParaRPr lang="ja-JP" altLang="en-US" sz="2800" dirty="0">
              <a:latin typeface="MS UI Gothic" panose="020B0600070205080204" pitchFamily="50" charset="-128"/>
              <a:ea typeface="MS UI Gothic" panose="020B0600070205080204" pitchFamily="50" charset="-128"/>
              <a:cs typeface="Adobe Clean Han ExtraBold"/>
            </a:endParaRPr>
          </a:p>
          <a:p>
            <a:pPr marL="156210" indent="-143510">
              <a:lnSpc>
                <a:spcPct val="100000"/>
              </a:lnSpc>
              <a:spcBef>
                <a:spcPts val="645"/>
              </a:spcBef>
              <a:buSzPct val="80000"/>
              <a:buChar char="●"/>
              <a:tabLst>
                <a:tab pos="156210" algn="l"/>
              </a:tabLst>
            </a:pPr>
            <a:r>
              <a:rPr lang="ja-JP" altLang="en-US" sz="2400" b="1" spc="-45" dirty="0">
                <a:solidFill>
                  <a:srgbClr val="00A1E4"/>
                </a:solidFill>
                <a:latin typeface="MS UI Gothic" panose="020B0600070205080204" pitchFamily="50" charset="-128"/>
                <a:ea typeface="MS UI Gothic" panose="020B0600070205080204" pitchFamily="50" charset="-128"/>
                <a:cs typeface="Adobe Clean Han Black"/>
              </a:rPr>
              <a:t>危険を予測・回避するために</a:t>
            </a:r>
          </a:p>
        </p:txBody>
      </p:sp>
      <p:sp>
        <p:nvSpPr>
          <p:cNvPr id="10" name="object 10"/>
          <p:cNvSpPr txBox="1"/>
          <p:nvPr/>
        </p:nvSpPr>
        <p:spPr>
          <a:xfrm>
            <a:off x="6161933" y="6743425"/>
            <a:ext cx="3983990" cy="144780"/>
          </a:xfrm>
          <a:prstGeom prst="rect">
            <a:avLst/>
          </a:prstGeom>
        </p:spPr>
        <p:txBody>
          <a:bodyPr vert="horz" wrap="square" lIns="0" tIns="16510" rIns="0" bIns="0" rtlCol="0">
            <a:spAutoFit/>
          </a:bodyPr>
          <a:lstStyle/>
          <a:p>
            <a:pPr marL="12700">
              <a:lnSpc>
                <a:spcPct val="100000"/>
              </a:lnSpc>
              <a:spcBef>
                <a:spcPts val="130"/>
              </a:spcBef>
            </a:pPr>
            <a:r>
              <a:rPr sz="750" b="0" spc="-25" dirty="0">
                <a:solidFill>
                  <a:srgbClr val="231F20"/>
                </a:solidFill>
                <a:latin typeface="Adobe Clean Han"/>
                <a:cs typeface="Adobe Clean Han"/>
              </a:rPr>
              <a:t>「学校の管理下における歯</a:t>
            </a:r>
            <a:r>
              <a:rPr sz="750" b="0" spc="40" dirty="0">
                <a:solidFill>
                  <a:srgbClr val="231F20"/>
                </a:solidFill>
                <a:latin typeface="Adobe Clean Han"/>
                <a:cs typeface="Adobe Clean Han"/>
              </a:rPr>
              <a:t>•口のけが防止必携</a:t>
            </a:r>
            <a:r>
              <a:rPr sz="750" b="0" spc="-720" dirty="0">
                <a:solidFill>
                  <a:srgbClr val="231F20"/>
                </a:solidFill>
                <a:latin typeface="Adobe Clean Han"/>
                <a:cs typeface="Adobe Clean Han"/>
              </a:rPr>
              <a:t>」</a:t>
            </a:r>
            <a:r>
              <a:rPr sz="750" b="0" dirty="0">
                <a:solidFill>
                  <a:srgbClr val="231F20"/>
                </a:solidFill>
                <a:latin typeface="Adobe Clean Han"/>
                <a:cs typeface="Adobe Clean Han"/>
              </a:rPr>
              <a:t>（</a:t>
            </a:r>
            <a:r>
              <a:rPr sz="750" b="0" spc="-35" dirty="0">
                <a:solidFill>
                  <a:srgbClr val="231F20"/>
                </a:solidFill>
                <a:latin typeface="Adobe Clean Han"/>
                <a:cs typeface="Adobe Clean Han"/>
              </a:rPr>
              <a:t>独立行政法人日本スポーツ振興センター</a:t>
            </a:r>
            <a:r>
              <a:rPr sz="750" b="0" spc="-50" dirty="0">
                <a:solidFill>
                  <a:srgbClr val="231F20"/>
                </a:solidFill>
                <a:latin typeface="Adobe Clean Han"/>
                <a:cs typeface="Adobe Clean Han"/>
              </a:rPr>
              <a:t>）</a:t>
            </a:r>
            <a:endParaRPr sz="750" dirty="0">
              <a:latin typeface="Adobe Clean Han"/>
              <a:cs typeface="Adobe Clean Han"/>
            </a:endParaRPr>
          </a:p>
        </p:txBody>
      </p:sp>
      <p:sp>
        <p:nvSpPr>
          <p:cNvPr id="44" name="object 44"/>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5</a:t>
            </a:r>
            <a:endParaRPr sz="1100">
              <a:latin typeface="Arial"/>
              <a:cs typeface="Arial"/>
            </a:endParaRPr>
          </a:p>
        </p:txBody>
      </p:sp>
      <p:graphicFrame>
        <p:nvGraphicFramePr>
          <p:cNvPr id="45" name="図表 44">
            <a:extLst>
              <a:ext uri="{FF2B5EF4-FFF2-40B4-BE49-F238E27FC236}">
                <a16:creationId xmlns:a16="http://schemas.microsoft.com/office/drawing/2014/main" id="{F4A0A095-D3A2-8750-E113-05816B0B3A81}"/>
              </a:ext>
            </a:extLst>
          </p:cNvPr>
          <p:cNvGraphicFramePr/>
          <p:nvPr/>
        </p:nvGraphicFramePr>
        <p:xfrm>
          <a:off x="774700" y="1544618"/>
          <a:ext cx="8991599" cy="286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図 1">
            <a:extLst>
              <a:ext uri="{FF2B5EF4-FFF2-40B4-BE49-F238E27FC236}">
                <a16:creationId xmlns:a16="http://schemas.microsoft.com/office/drawing/2014/main" id="{42B25FAA-FDE2-0D1A-A2BF-CAD9D1F847E3}"/>
              </a:ext>
            </a:extLst>
          </p:cNvPr>
          <p:cNvPicPr>
            <a:picLocks noChangeAspect="1"/>
          </p:cNvPicPr>
          <p:nvPr/>
        </p:nvPicPr>
        <p:blipFill>
          <a:blip r:embed="rId8"/>
          <a:stretch>
            <a:fillRect/>
          </a:stretch>
        </p:blipFill>
        <p:spPr>
          <a:xfrm>
            <a:off x="4032249" y="4105851"/>
            <a:ext cx="2476500" cy="2476500"/>
          </a:xfrm>
          <a:prstGeom prst="rect">
            <a:avLst/>
          </a:prstGeom>
        </p:spPr>
      </p:pic>
      <p:pic>
        <p:nvPicPr>
          <p:cNvPr id="5" name="図 4">
            <a:extLst>
              <a:ext uri="{FF2B5EF4-FFF2-40B4-BE49-F238E27FC236}">
                <a16:creationId xmlns:a16="http://schemas.microsoft.com/office/drawing/2014/main" id="{083EE5FF-906D-F58E-F276-86F95BADE3EC}"/>
              </a:ext>
            </a:extLst>
          </p:cNvPr>
          <p:cNvPicPr>
            <a:picLocks noChangeAspect="1"/>
          </p:cNvPicPr>
          <p:nvPr/>
        </p:nvPicPr>
        <p:blipFill>
          <a:blip r:embed="rId9"/>
          <a:stretch>
            <a:fillRect/>
          </a:stretch>
        </p:blipFill>
        <p:spPr>
          <a:xfrm>
            <a:off x="6720384" y="3876338"/>
            <a:ext cx="2867087" cy="2867087"/>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35B9189A-5B6B-B938-EB57-924FE06A2843}"/>
              </a:ext>
            </a:extLst>
          </p:cNvPr>
          <p:cNvPicPr>
            <a:picLocks noChangeAspect="1"/>
          </p:cNvPicPr>
          <p:nvPr/>
        </p:nvPicPr>
        <p:blipFill>
          <a:blip r:embed="rId10"/>
          <a:stretch>
            <a:fillRect/>
          </a:stretch>
        </p:blipFill>
        <p:spPr>
          <a:xfrm>
            <a:off x="927101" y="3631505"/>
            <a:ext cx="2867087" cy="2867087"/>
          </a:xfrm>
          <a:prstGeom prst="rect">
            <a:avLst/>
          </a:prstGeom>
        </p:spPr>
      </p:pic>
      <p:sp>
        <p:nvSpPr>
          <p:cNvPr id="8" name="タイトル 7">
            <a:extLst>
              <a:ext uri="{FF2B5EF4-FFF2-40B4-BE49-F238E27FC236}">
                <a16:creationId xmlns:a16="http://schemas.microsoft.com/office/drawing/2014/main" id="{D38E12E0-6A79-675A-E9B4-0E7E31F1309D}"/>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4589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27100" y="569502"/>
            <a:ext cx="5574210" cy="948337"/>
          </a:xfrm>
          <a:prstGeom prst="rect">
            <a:avLst/>
          </a:prstGeom>
        </p:spPr>
        <p:txBody>
          <a:bodyPr vert="horz" wrap="square" lIns="0" tIns="131445" rIns="0" bIns="0" rtlCol="0">
            <a:spAutoFit/>
          </a:bodyPr>
          <a:lstStyle/>
          <a:p>
            <a:pPr marL="12700">
              <a:lnSpc>
                <a:spcPct val="100000"/>
              </a:lnSpc>
              <a:spcBef>
                <a:spcPts val="1035"/>
              </a:spcBef>
            </a:pPr>
            <a:r>
              <a:rPr sz="2800" b="1" spc="-160" dirty="0" err="1">
                <a:solidFill>
                  <a:srgbClr val="00A1E4"/>
                </a:solidFill>
                <a:latin typeface="MS UI Gothic" panose="020B0600070205080204" pitchFamily="50" charset="-128"/>
                <a:ea typeface="MS UI Gothic" panose="020B0600070205080204" pitchFamily="50" charset="-128"/>
                <a:cs typeface="Adobe Clean Han ExtraBold"/>
              </a:rPr>
              <a:t>歯・口のけがを防ぐため</a:t>
            </a:r>
            <a:r>
              <a:rPr lang="ja-JP" altLang="en-US" sz="2800" b="1" spc="-160" dirty="0">
                <a:solidFill>
                  <a:srgbClr val="00A1E4"/>
                </a:solidFill>
                <a:latin typeface="MS UI Gothic" panose="020B0600070205080204" pitchFamily="50" charset="-128"/>
                <a:ea typeface="MS UI Gothic" panose="020B0600070205080204" pitchFamily="50" charset="-128"/>
                <a:cs typeface="Adobe Clean Han ExtraBold"/>
              </a:rPr>
              <a:t>には</a:t>
            </a:r>
            <a:endParaRPr sz="2800" dirty="0">
              <a:latin typeface="MS UI Gothic" panose="020B0600070205080204" pitchFamily="50" charset="-128"/>
              <a:ea typeface="MS UI Gothic" panose="020B0600070205080204" pitchFamily="50" charset="-128"/>
              <a:cs typeface="Adobe Clean Han ExtraBold"/>
            </a:endParaRPr>
          </a:p>
          <a:p>
            <a:pPr marL="156210" indent="-143510">
              <a:lnSpc>
                <a:spcPct val="100000"/>
              </a:lnSpc>
              <a:spcBef>
                <a:spcPts val="645"/>
              </a:spcBef>
              <a:buSzPct val="80000"/>
              <a:buChar char="●"/>
              <a:tabLst>
                <a:tab pos="156210" algn="l"/>
              </a:tabLst>
            </a:pPr>
            <a:r>
              <a:rPr lang="ja-JP" altLang="en-US" sz="2000" b="1" spc="-45" dirty="0">
                <a:solidFill>
                  <a:srgbClr val="00A1E4"/>
                </a:solidFill>
                <a:latin typeface="MS UI Gothic" panose="020B0600070205080204" pitchFamily="50" charset="-128"/>
                <a:ea typeface="MS UI Gothic" panose="020B0600070205080204" pitchFamily="50" charset="-128"/>
                <a:cs typeface="Adobe Clean Han Black"/>
              </a:rPr>
              <a:t>「けが」をしてしまったら</a:t>
            </a:r>
          </a:p>
        </p:txBody>
      </p:sp>
      <p:sp>
        <p:nvSpPr>
          <p:cNvPr id="10" name="object 10"/>
          <p:cNvSpPr txBox="1"/>
          <p:nvPr/>
        </p:nvSpPr>
        <p:spPr>
          <a:xfrm>
            <a:off x="3714205" y="6730587"/>
            <a:ext cx="7238311" cy="201337"/>
          </a:xfrm>
          <a:prstGeom prst="rect">
            <a:avLst/>
          </a:prstGeom>
        </p:spPr>
        <p:txBody>
          <a:bodyPr vert="horz" wrap="square" lIns="0" tIns="16510" rIns="0" bIns="0" rtlCol="0">
            <a:spAutoFit/>
          </a:bodyPr>
          <a:lstStyle/>
          <a:p>
            <a:pPr marL="12700">
              <a:lnSpc>
                <a:spcPct val="100000"/>
              </a:lnSpc>
              <a:spcBef>
                <a:spcPts val="130"/>
              </a:spcBef>
            </a:pPr>
            <a:r>
              <a:rPr sz="1200" b="0" spc="-25" dirty="0">
                <a:solidFill>
                  <a:srgbClr val="231F20"/>
                </a:solidFill>
                <a:latin typeface="+mn-ea"/>
                <a:ea typeface="+mn-ea"/>
                <a:cs typeface="Adobe Clean Han"/>
              </a:rPr>
              <a:t>「学校の管理下における歯</a:t>
            </a:r>
            <a:r>
              <a:rPr sz="1200" b="0" spc="40" dirty="0">
                <a:solidFill>
                  <a:srgbClr val="231F20"/>
                </a:solidFill>
                <a:latin typeface="+mn-ea"/>
                <a:ea typeface="+mn-ea"/>
                <a:cs typeface="Adobe Clean Han"/>
              </a:rPr>
              <a:t>•口のけが防止必携</a:t>
            </a:r>
            <a:r>
              <a:rPr sz="1200" b="0" spc="-720" dirty="0">
                <a:solidFill>
                  <a:srgbClr val="231F20"/>
                </a:solidFill>
                <a:latin typeface="+mn-ea"/>
                <a:ea typeface="+mn-ea"/>
                <a:cs typeface="Adobe Clean Han"/>
              </a:rPr>
              <a:t>」</a:t>
            </a:r>
            <a:r>
              <a:rPr sz="1200" b="0" dirty="0">
                <a:solidFill>
                  <a:srgbClr val="231F20"/>
                </a:solidFill>
                <a:latin typeface="+mn-ea"/>
                <a:ea typeface="+mn-ea"/>
                <a:cs typeface="Adobe Clean Han"/>
              </a:rPr>
              <a:t>（</a:t>
            </a:r>
            <a:r>
              <a:rPr sz="1200" b="0" spc="-35" dirty="0">
                <a:solidFill>
                  <a:srgbClr val="231F20"/>
                </a:solidFill>
                <a:latin typeface="+mn-ea"/>
                <a:ea typeface="+mn-ea"/>
                <a:cs typeface="Adobe Clean Han"/>
              </a:rPr>
              <a:t>独立行政法人日本スポーツ振興センター</a:t>
            </a:r>
            <a:r>
              <a:rPr sz="1200" b="0" spc="-50" dirty="0">
                <a:solidFill>
                  <a:srgbClr val="231F20"/>
                </a:solidFill>
                <a:latin typeface="+mn-ea"/>
                <a:ea typeface="+mn-ea"/>
                <a:cs typeface="Adobe Clean Han"/>
              </a:rPr>
              <a:t>）</a:t>
            </a:r>
            <a:endParaRPr sz="1200" dirty="0">
              <a:latin typeface="+mn-ea"/>
              <a:ea typeface="+mn-ea"/>
              <a:cs typeface="Adobe Clean Han"/>
            </a:endParaRPr>
          </a:p>
        </p:txBody>
      </p:sp>
      <p:sp>
        <p:nvSpPr>
          <p:cNvPr id="44" name="object 44"/>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5</a:t>
            </a:r>
            <a:endParaRPr sz="1100">
              <a:latin typeface="Arial"/>
              <a:cs typeface="Arial"/>
            </a:endParaRPr>
          </a:p>
        </p:txBody>
      </p:sp>
      <p:graphicFrame>
        <p:nvGraphicFramePr>
          <p:cNvPr id="45" name="図表 44">
            <a:extLst>
              <a:ext uri="{FF2B5EF4-FFF2-40B4-BE49-F238E27FC236}">
                <a16:creationId xmlns:a16="http://schemas.microsoft.com/office/drawing/2014/main" id="{F4A0A095-D3A2-8750-E113-05816B0B3A81}"/>
              </a:ext>
            </a:extLst>
          </p:cNvPr>
          <p:cNvGraphicFramePr/>
          <p:nvPr>
            <p:extLst>
              <p:ext uri="{D42A27DB-BD31-4B8C-83A1-F6EECF244321}">
                <p14:modId xmlns:p14="http://schemas.microsoft.com/office/powerpoint/2010/main" val="532793653"/>
              </p:ext>
            </p:extLst>
          </p:nvPr>
        </p:nvGraphicFramePr>
        <p:xfrm>
          <a:off x="774700" y="5021347"/>
          <a:ext cx="9447422" cy="1577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3">
            <a:extLst>
              <a:ext uri="{FF2B5EF4-FFF2-40B4-BE49-F238E27FC236}">
                <a16:creationId xmlns:a16="http://schemas.microsoft.com/office/drawing/2014/main" id="{520FF79D-2F1C-D1B1-1286-CD68187535BF}"/>
              </a:ext>
            </a:extLst>
          </p:cNvPr>
          <p:cNvSpPr>
            <a:spLocks noChangeArrowheads="1"/>
          </p:cNvSpPr>
          <p:nvPr/>
        </p:nvSpPr>
        <p:spPr bwMode="auto">
          <a:xfrm>
            <a:off x="6805774" y="1166939"/>
            <a:ext cx="3080801" cy="350900"/>
          </a:xfrm>
          <a:prstGeom prst="rect">
            <a:avLst/>
          </a:prstGeom>
          <a:solidFill>
            <a:sysClr val="window" lastClr="FFFFFF"/>
          </a:solidFill>
          <a:ln w="9525" cap="flat" cmpd="sng" algn="ctr">
            <a:solidFill>
              <a:sysClr val="windowText" lastClr="000000"/>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游ゴシック" panose="020B0400000000000000" pitchFamily="50" charset="-128"/>
                <a:cs typeface="+mn-cs"/>
              </a:rPr>
              <a:t>参考　歯・口の安全　東京都学校歯科医会</a:t>
            </a:r>
          </a:p>
        </p:txBody>
      </p:sp>
      <p:pic>
        <p:nvPicPr>
          <p:cNvPr id="5" name="図 4">
            <a:extLst>
              <a:ext uri="{FF2B5EF4-FFF2-40B4-BE49-F238E27FC236}">
                <a16:creationId xmlns:a16="http://schemas.microsoft.com/office/drawing/2014/main" id="{E50FD290-98CC-50E1-C8FA-793DAAAB9D54}"/>
              </a:ext>
            </a:extLst>
          </p:cNvPr>
          <p:cNvPicPr>
            <a:picLocks noChangeAspect="1"/>
          </p:cNvPicPr>
          <p:nvPr/>
        </p:nvPicPr>
        <p:blipFill rotWithShape="1">
          <a:blip r:embed="rId8"/>
          <a:srcRect l="46437" t="29234" b="16453"/>
          <a:stretch/>
        </p:blipFill>
        <p:spPr>
          <a:xfrm>
            <a:off x="595386" y="1489284"/>
            <a:ext cx="6106134" cy="3399489"/>
          </a:xfrm>
          <a:prstGeom prst="roundRect">
            <a:avLst/>
          </a:prstGeom>
        </p:spPr>
      </p:pic>
      <p:sp>
        <p:nvSpPr>
          <p:cNvPr id="7" name="四角形: 角を丸くする 6">
            <a:extLst>
              <a:ext uri="{FF2B5EF4-FFF2-40B4-BE49-F238E27FC236}">
                <a16:creationId xmlns:a16="http://schemas.microsoft.com/office/drawing/2014/main" id="{BB8AF26F-13D5-53D5-5E90-ACB23CE43CEF}"/>
              </a:ext>
            </a:extLst>
          </p:cNvPr>
          <p:cNvSpPr/>
          <p:nvPr/>
        </p:nvSpPr>
        <p:spPr>
          <a:xfrm>
            <a:off x="6805774" y="2063236"/>
            <a:ext cx="2780072" cy="15240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b="1" dirty="0">
                <a:solidFill>
                  <a:schemeClr val="tx1"/>
                </a:solidFill>
              </a:rPr>
              <a:t>　</a:t>
            </a:r>
            <a:r>
              <a:rPr kumimoji="1" lang="ja-JP" altLang="en-US" sz="2000" b="1" dirty="0">
                <a:solidFill>
                  <a:schemeClr val="tx1"/>
                </a:solidFill>
              </a:rPr>
              <a:t>従来、保健室での対応のみが多いようですが・・・</a:t>
            </a:r>
            <a:endParaRPr kumimoji="1" lang="en-US" altLang="ja-JP" b="1" dirty="0">
              <a:solidFill>
                <a:schemeClr val="tx1"/>
              </a:solidFill>
            </a:endParaRPr>
          </a:p>
        </p:txBody>
      </p:sp>
      <p:sp>
        <p:nvSpPr>
          <p:cNvPr id="8" name="タイトル 7">
            <a:extLst>
              <a:ext uri="{FF2B5EF4-FFF2-40B4-BE49-F238E27FC236}">
                <a16:creationId xmlns:a16="http://schemas.microsoft.com/office/drawing/2014/main" id="{3E0E396B-012E-8AD7-ABE3-3B3CE14CCFD8}"/>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318933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24A7634-FA4C-37F3-EBBA-A25CF677A5C6}"/>
              </a:ext>
            </a:extLst>
          </p:cNvPr>
          <p:cNvSpPr>
            <a:spLocks noGrp="1"/>
          </p:cNvSpPr>
          <p:nvPr>
            <p:ph type="title"/>
          </p:nvPr>
        </p:nvSpPr>
        <p:spPr/>
        <p:txBody>
          <a:bodyPr/>
          <a:lstStyle/>
          <a:p>
            <a:endParaRPr lang="ja-JP" altLang="en-US"/>
          </a:p>
        </p:txBody>
      </p:sp>
      <p:sp>
        <p:nvSpPr>
          <p:cNvPr id="4" name="テキスト ボックス 3">
            <a:extLst>
              <a:ext uri="{FF2B5EF4-FFF2-40B4-BE49-F238E27FC236}">
                <a16:creationId xmlns:a16="http://schemas.microsoft.com/office/drawing/2014/main" id="{2CD4E52D-BCC8-BE31-C008-2C7D9C0F4276}"/>
              </a:ext>
            </a:extLst>
          </p:cNvPr>
          <p:cNvSpPr txBox="1"/>
          <p:nvPr/>
        </p:nvSpPr>
        <p:spPr>
          <a:xfrm>
            <a:off x="1059685" y="764454"/>
            <a:ext cx="8340774" cy="369332"/>
          </a:xfrm>
          <a:prstGeom prst="rect">
            <a:avLst/>
          </a:prstGeom>
          <a:noFill/>
        </p:spPr>
        <p:txBody>
          <a:bodyPr wrap="square" rtlCol="0">
            <a:spAutoFit/>
          </a:bodyPr>
          <a:lstStyle/>
          <a:p>
            <a:r>
              <a:rPr kumimoji="1" lang="ja-JP" altLang="en-US" dirty="0">
                <a:solidFill>
                  <a:srgbClr val="FF0000"/>
                </a:solidFill>
              </a:rPr>
              <a:t>　　</a:t>
            </a:r>
            <a:r>
              <a:rPr kumimoji="1" lang="ja-JP" altLang="en-US" dirty="0">
                <a:solidFill>
                  <a:schemeClr val="tx1"/>
                </a:solidFill>
              </a:rPr>
              <a:t>障害見舞金を給付した事故の発生状況</a:t>
            </a:r>
            <a:r>
              <a:rPr kumimoji="1" lang="en-US" altLang="ja-JP" dirty="0">
                <a:solidFill>
                  <a:schemeClr val="tx1"/>
                </a:solidFill>
              </a:rPr>
              <a:t>(</a:t>
            </a:r>
            <a:r>
              <a:rPr kumimoji="1" lang="ja-JP" altLang="en-US" dirty="0">
                <a:solidFill>
                  <a:schemeClr val="tx1"/>
                </a:solidFill>
              </a:rPr>
              <a:t>平成</a:t>
            </a:r>
            <a:r>
              <a:rPr kumimoji="1" lang="en-US" altLang="ja-JP" dirty="0">
                <a:solidFill>
                  <a:schemeClr val="tx1"/>
                </a:solidFill>
              </a:rPr>
              <a:t>25</a:t>
            </a:r>
            <a:r>
              <a:rPr kumimoji="1" lang="ja-JP" altLang="en-US" dirty="0">
                <a:solidFill>
                  <a:schemeClr val="tx1"/>
                </a:solidFill>
              </a:rPr>
              <a:t>年～令和</a:t>
            </a:r>
            <a:r>
              <a:rPr kumimoji="1" lang="en-US" altLang="ja-JP" dirty="0">
                <a:solidFill>
                  <a:schemeClr val="tx1"/>
                </a:solidFill>
              </a:rPr>
              <a:t>4</a:t>
            </a:r>
            <a:r>
              <a:rPr kumimoji="1" lang="ja-JP" altLang="en-US" dirty="0">
                <a:solidFill>
                  <a:schemeClr val="tx1"/>
                </a:solidFill>
              </a:rPr>
              <a:t>年度の</a:t>
            </a:r>
            <a:r>
              <a:rPr kumimoji="1" lang="en-US" altLang="ja-JP" dirty="0">
                <a:solidFill>
                  <a:schemeClr val="tx1"/>
                </a:solidFill>
              </a:rPr>
              <a:t>10</a:t>
            </a:r>
            <a:r>
              <a:rPr kumimoji="1" lang="ja-JP" altLang="en-US" dirty="0">
                <a:solidFill>
                  <a:schemeClr val="tx1"/>
                </a:solidFill>
              </a:rPr>
              <a:t>年間）</a:t>
            </a:r>
          </a:p>
        </p:txBody>
      </p:sp>
      <p:graphicFrame>
        <p:nvGraphicFramePr>
          <p:cNvPr id="5" name="グラフ 4">
            <a:extLst>
              <a:ext uri="{FF2B5EF4-FFF2-40B4-BE49-F238E27FC236}">
                <a16:creationId xmlns:a16="http://schemas.microsoft.com/office/drawing/2014/main" id="{0A35561F-71CB-4BBD-9283-87ECD28907FB}"/>
              </a:ext>
            </a:extLst>
          </p:cNvPr>
          <p:cNvGraphicFramePr>
            <a:graphicFrameLocks/>
          </p:cNvGraphicFramePr>
          <p:nvPr>
            <p:extLst>
              <p:ext uri="{D42A27DB-BD31-4B8C-83A1-F6EECF244321}">
                <p14:modId xmlns:p14="http://schemas.microsoft.com/office/powerpoint/2010/main" val="4248885350"/>
              </p:ext>
            </p:extLst>
          </p:nvPr>
        </p:nvGraphicFramePr>
        <p:xfrm>
          <a:off x="1059685" y="949120"/>
          <a:ext cx="8574030" cy="31371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表 5">
            <a:extLst>
              <a:ext uri="{FF2B5EF4-FFF2-40B4-BE49-F238E27FC236}">
                <a16:creationId xmlns:a16="http://schemas.microsoft.com/office/drawing/2014/main" id="{BF475C33-326F-D799-DFD2-509C1C86AD0D}"/>
              </a:ext>
            </a:extLst>
          </p:cNvPr>
          <p:cNvGraphicFramePr>
            <a:graphicFrameLocks noGrp="1"/>
          </p:cNvGraphicFramePr>
          <p:nvPr>
            <p:extLst>
              <p:ext uri="{D42A27DB-BD31-4B8C-83A1-F6EECF244321}">
                <p14:modId xmlns:p14="http://schemas.microsoft.com/office/powerpoint/2010/main" val="1055023914"/>
              </p:ext>
            </p:extLst>
          </p:nvPr>
        </p:nvGraphicFramePr>
        <p:xfrm>
          <a:off x="1155700" y="4086225"/>
          <a:ext cx="8229601" cy="2712173"/>
        </p:xfrm>
        <a:graphic>
          <a:graphicData uri="http://schemas.openxmlformats.org/drawingml/2006/table">
            <a:tbl>
              <a:tblPr>
                <a:tableStyleId>{5C22544A-7EE6-4342-B048-85BDC9FD1C3A}</a:tableStyleId>
              </a:tblPr>
              <a:tblGrid>
                <a:gridCol w="1360802">
                  <a:extLst>
                    <a:ext uri="{9D8B030D-6E8A-4147-A177-3AD203B41FA5}">
                      <a16:colId xmlns:a16="http://schemas.microsoft.com/office/drawing/2014/main" val="1210605094"/>
                    </a:ext>
                  </a:extLst>
                </a:gridCol>
                <a:gridCol w="502873">
                  <a:extLst>
                    <a:ext uri="{9D8B030D-6E8A-4147-A177-3AD203B41FA5}">
                      <a16:colId xmlns:a16="http://schemas.microsoft.com/office/drawing/2014/main" val="1236049642"/>
                    </a:ext>
                  </a:extLst>
                </a:gridCol>
                <a:gridCol w="545453">
                  <a:extLst>
                    <a:ext uri="{9D8B030D-6E8A-4147-A177-3AD203B41FA5}">
                      <a16:colId xmlns:a16="http://schemas.microsoft.com/office/drawing/2014/main" val="575578893"/>
                    </a:ext>
                  </a:extLst>
                </a:gridCol>
                <a:gridCol w="666665">
                  <a:extLst>
                    <a:ext uri="{9D8B030D-6E8A-4147-A177-3AD203B41FA5}">
                      <a16:colId xmlns:a16="http://schemas.microsoft.com/office/drawing/2014/main" val="1900681526"/>
                    </a:ext>
                  </a:extLst>
                </a:gridCol>
                <a:gridCol w="707070">
                  <a:extLst>
                    <a:ext uri="{9D8B030D-6E8A-4147-A177-3AD203B41FA5}">
                      <a16:colId xmlns:a16="http://schemas.microsoft.com/office/drawing/2014/main" val="3869694235"/>
                    </a:ext>
                  </a:extLst>
                </a:gridCol>
                <a:gridCol w="707070">
                  <a:extLst>
                    <a:ext uri="{9D8B030D-6E8A-4147-A177-3AD203B41FA5}">
                      <a16:colId xmlns:a16="http://schemas.microsoft.com/office/drawing/2014/main" val="4079395340"/>
                    </a:ext>
                  </a:extLst>
                </a:gridCol>
                <a:gridCol w="606059">
                  <a:extLst>
                    <a:ext uri="{9D8B030D-6E8A-4147-A177-3AD203B41FA5}">
                      <a16:colId xmlns:a16="http://schemas.microsoft.com/office/drawing/2014/main" val="3035029687"/>
                    </a:ext>
                  </a:extLst>
                </a:gridCol>
                <a:gridCol w="707070">
                  <a:extLst>
                    <a:ext uri="{9D8B030D-6E8A-4147-A177-3AD203B41FA5}">
                      <a16:colId xmlns:a16="http://schemas.microsoft.com/office/drawing/2014/main" val="234522010"/>
                    </a:ext>
                  </a:extLst>
                </a:gridCol>
                <a:gridCol w="505049">
                  <a:extLst>
                    <a:ext uri="{9D8B030D-6E8A-4147-A177-3AD203B41FA5}">
                      <a16:colId xmlns:a16="http://schemas.microsoft.com/office/drawing/2014/main" val="4222352835"/>
                    </a:ext>
                  </a:extLst>
                </a:gridCol>
                <a:gridCol w="606059">
                  <a:extLst>
                    <a:ext uri="{9D8B030D-6E8A-4147-A177-3AD203B41FA5}">
                      <a16:colId xmlns:a16="http://schemas.microsoft.com/office/drawing/2014/main" val="3316635262"/>
                    </a:ext>
                  </a:extLst>
                </a:gridCol>
                <a:gridCol w="606059">
                  <a:extLst>
                    <a:ext uri="{9D8B030D-6E8A-4147-A177-3AD203B41FA5}">
                      <a16:colId xmlns:a16="http://schemas.microsoft.com/office/drawing/2014/main" val="3743026927"/>
                    </a:ext>
                  </a:extLst>
                </a:gridCol>
                <a:gridCol w="709372">
                  <a:extLst>
                    <a:ext uri="{9D8B030D-6E8A-4147-A177-3AD203B41FA5}">
                      <a16:colId xmlns:a16="http://schemas.microsoft.com/office/drawing/2014/main" val="1294978348"/>
                    </a:ext>
                  </a:extLst>
                </a:gridCol>
              </a:tblGrid>
              <a:tr h="257624">
                <a:tc>
                  <a:txBody>
                    <a:bodyPr/>
                    <a:lstStyle/>
                    <a:p>
                      <a:pPr algn="l" fontAlgn="ctr"/>
                      <a:r>
                        <a:rPr lang="ja-JP" altLang="en-US" sz="1600" u="none" strike="noStrike" dirty="0">
                          <a:effectLst/>
                        </a:rPr>
                        <a:t>　</a:t>
                      </a:r>
                      <a:endPar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H25</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H26</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H27</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H28</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H29</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H30</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R1</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R2</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R3</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en-US" sz="1400" u="none" strike="noStrike" dirty="0">
                          <a:effectLst/>
                        </a:rPr>
                        <a:t>R4</a:t>
                      </a:r>
                      <a:endParaRPr 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r>
                        <a:rPr lang="ja-JP" altLang="en-US" sz="1400" u="none" strike="noStrike" dirty="0">
                          <a:effectLst/>
                        </a:rPr>
                        <a:t>合計</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301231520"/>
                  </a:ext>
                </a:extLst>
              </a:tr>
              <a:tr h="226126">
                <a:tc>
                  <a:txBody>
                    <a:bodyPr/>
                    <a:lstStyle/>
                    <a:p>
                      <a:pPr algn="l" fontAlgn="ctr"/>
                      <a:r>
                        <a:rPr lang="ja-JP" altLang="en-US" sz="1100" b="1" u="none" strike="noStrike" dirty="0">
                          <a:effectLst/>
                        </a:rPr>
                        <a:t>眼の障害</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59</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65</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55</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62</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37</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48</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25</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13</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6</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399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4214816335"/>
                  </a:ext>
                </a:extLst>
              </a:tr>
              <a:tr h="226126">
                <a:tc>
                  <a:txBody>
                    <a:bodyPr/>
                    <a:lstStyle/>
                    <a:p>
                      <a:pPr algn="l" fontAlgn="ctr"/>
                      <a:r>
                        <a:rPr lang="ja-JP" altLang="en-US" sz="1100" b="1" u="none" strike="noStrike" dirty="0">
                          <a:effectLst/>
                          <a:highlight>
                            <a:srgbClr val="FFFF00"/>
                          </a:highlight>
                        </a:rPr>
                        <a:t>歯牙障害</a:t>
                      </a:r>
                      <a:endParaRPr lang="ja-JP" altLang="en-US" sz="1100" b="1" i="0" u="none" strike="noStrike" dirty="0">
                        <a:solidFill>
                          <a:srgbClr val="000000"/>
                        </a:solidFill>
                        <a:effectLst/>
                        <a:highlight>
                          <a:srgbClr val="FFFF00"/>
                        </a:highligh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52</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53</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40</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45</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31</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37</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17</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23</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24</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0</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tc>
                  <a:txBody>
                    <a:bodyPr/>
                    <a:lstStyle/>
                    <a:p>
                      <a:pPr algn="r" fontAlgn="ctr"/>
                      <a:r>
                        <a:rPr lang="en-US" altLang="ja-JP" sz="1400" u="none" strike="noStrike" dirty="0">
                          <a:effectLst/>
                        </a:rPr>
                        <a:t>322</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solidFill>
                      <a:srgbClr val="FFFF00"/>
                    </a:solidFill>
                  </a:tcPr>
                </a:tc>
                <a:extLst>
                  <a:ext uri="{0D108BD9-81ED-4DB2-BD59-A6C34878D82A}">
                    <a16:rowId xmlns:a16="http://schemas.microsoft.com/office/drawing/2014/main" val="3554709905"/>
                  </a:ext>
                </a:extLst>
              </a:tr>
              <a:tr h="226126">
                <a:tc>
                  <a:txBody>
                    <a:bodyPr/>
                    <a:lstStyle/>
                    <a:p>
                      <a:pPr algn="l" fontAlgn="ctr"/>
                      <a:r>
                        <a:rPr lang="ja-JP" altLang="en-US" sz="1100" b="1" u="none" strike="noStrike" dirty="0">
                          <a:effectLst/>
                        </a:rPr>
                        <a:t>醜状障害</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31</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32</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37</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25</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21</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22</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6</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13</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2</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218</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1182017669"/>
                  </a:ext>
                </a:extLst>
              </a:tr>
              <a:tr h="226126">
                <a:tc>
                  <a:txBody>
                    <a:bodyPr/>
                    <a:lstStyle/>
                    <a:p>
                      <a:pPr algn="l" fontAlgn="ctr"/>
                      <a:r>
                        <a:rPr lang="ja-JP" altLang="en-US" sz="1100" b="1" u="none" strike="noStrike" dirty="0">
                          <a:effectLst/>
                        </a:rPr>
                        <a:t>上肢下肢障害</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22</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20</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18</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22</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19</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7</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0</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165</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1109100088"/>
                  </a:ext>
                </a:extLst>
              </a:tr>
              <a:tr h="387917">
                <a:tc>
                  <a:txBody>
                    <a:bodyPr/>
                    <a:lstStyle/>
                    <a:p>
                      <a:pPr algn="l" fontAlgn="ctr"/>
                      <a:r>
                        <a:rPr lang="ja-JP" altLang="en-US" sz="1100" b="1" u="none" strike="noStrike" dirty="0">
                          <a:effectLst/>
                        </a:rPr>
                        <a:t>精神・神経障害</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27</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24</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23</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23</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21</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18</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7</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0</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0</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172</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1709264125"/>
                  </a:ext>
                </a:extLst>
              </a:tr>
              <a:tr h="226126">
                <a:tc>
                  <a:txBody>
                    <a:bodyPr/>
                    <a:lstStyle/>
                    <a:p>
                      <a:pPr algn="l" fontAlgn="ctr"/>
                      <a:r>
                        <a:rPr lang="ja-JP" altLang="en-US" sz="1100" b="1" u="none" strike="noStrike" dirty="0">
                          <a:effectLst/>
                        </a:rPr>
                        <a:t>心機能障害</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13</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5</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12</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14</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14</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10</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4</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83</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326079926"/>
                  </a:ext>
                </a:extLst>
              </a:tr>
              <a:tr h="226126">
                <a:tc>
                  <a:txBody>
                    <a:bodyPr/>
                    <a:lstStyle/>
                    <a:p>
                      <a:pPr algn="l" fontAlgn="ctr"/>
                      <a:r>
                        <a:rPr lang="ja-JP" altLang="en-US" sz="1100" b="1" u="none" strike="noStrike" dirty="0">
                          <a:effectLst/>
                        </a:rPr>
                        <a:t>胸腹部臓器障害</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7</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8</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7</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13</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8</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10</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10</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5</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79</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1044702873"/>
                  </a:ext>
                </a:extLst>
              </a:tr>
              <a:tr h="226126">
                <a:tc>
                  <a:txBody>
                    <a:bodyPr/>
                    <a:lstStyle/>
                    <a:p>
                      <a:pPr algn="l" fontAlgn="ctr"/>
                      <a:r>
                        <a:rPr lang="ja-JP" altLang="en-US" sz="1100" b="1" u="none" strike="noStrike" dirty="0">
                          <a:effectLst/>
                        </a:rPr>
                        <a:t>その他</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13</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9</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17</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7</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11</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13</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12</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6</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0</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90</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1692962332"/>
                  </a:ext>
                </a:extLst>
              </a:tr>
              <a:tr h="226126">
                <a:tc>
                  <a:txBody>
                    <a:bodyPr/>
                    <a:lstStyle/>
                    <a:p>
                      <a:pPr algn="ctr" fontAlgn="ctr"/>
                      <a:r>
                        <a:rPr lang="ja-JP" altLang="en-US" sz="1100" b="1" u="none" strike="noStrike" dirty="0">
                          <a:effectLst/>
                        </a:rPr>
                        <a:t>合計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226</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217</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206</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214</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178</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184</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133</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94</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65</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a:effectLst/>
                        </a:rPr>
                        <a:t>11</a:t>
                      </a:r>
                      <a:endParaRPr lang="en-US" altLang="ja-JP" sz="14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r" fontAlgn="ctr"/>
                      <a:r>
                        <a:rPr lang="en-US" altLang="ja-JP" sz="1400" u="none" strike="noStrike" dirty="0">
                          <a:effectLst/>
                        </a:rPr>
                        <a:t>1,528</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4232768934"/>
                  </a:ext>
                </a:extLst>
              </a:tr>
              <a:tr h="257624">
                <a:tc gridSpan="5">
                  <a:txBody>
                    <a:bodyPr/>
                    <a:lstStyle/>
                    <a:p>
                      <a:pPr algn="l" fontAlgn="ctr"/>
                      <a:r>
                        <a:rPr lang="en-US" altLang="ja-JP" sz="1050" u="none" strike="noStrike" dirty="0">
                          <a:effectLst/>
                        </a:rPr>
                        <a:t>※</a:t>
                      </a:r>
                      <a:r>
                        <a:rPr lang="ja-JP" altLang="en-US" sz="1050" u="none" strike="noStrike" dirty="0">
                          <a:effectLst/>
                        </a:rPr>
                        <a:t>「その他」は「せき柱障害」「聴力障害」等</a:t>
                      </a: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endParaRPr lang="ja-JP" altLang="en-US" sz="1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endParaRPr lang="ja-JP" altLang="en-US" sz="1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endParaRPr lang="ja-JP" altLang="en-US" sz="1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endParaRPr lang="ja-JP" altLang="en-US" sz="1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endParaRPr lang="ja-JP" altLang="en-US" sz="1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tc>
                  <a:txBody>
                    <a:bodyPr/>
                    <a:lstStyle/>
                    <a:p>
                      <a:pPr algn="ctr" fontAlgn="ctr"/>
                      <a:endPar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455" marR="5455" marT="5455" marB="0" anchor="ctr"/>
                </a:tc>
                <a:extLst>
                  <a:ext uri="{0D108BD9-81ED-4DB2-BD59-A6C34878D82A}">
                    <a16:rowId xmlns:a16="http://schemas.microsoft.com/office/drawing/2014/main" val="1264392517"/>
                  </a:ext>
                </a:extLst>
              </a:tr>
            </a:tbl>
          </a:graphicData>
        </a:graphic>
      </p:graphicFrame>
      <p:sp>
        <p:nvSpPr>
          <p:cNvPr id="7" name="テキスト ボックス 6">
            <a:extLst>
              <a:ext uri="{FF2B5EF4-FFF2-40B4-BE49-F238E27FC236}">
                <a16:creationId xmlns:a16="http://schemas.microsoft.com/office/drawing/2014/main" id="{4F830BAD-5B2D-B70B-2330-289BBDA2E8A4}"/>
              </a:ext>
            </a:extLst>
          </p:cNvPr>
          <p:cNvSpPr txBox="1"/>
          <p:nvPr/>
        </p:nvSpPr>
        <p:spPr>
          <a:xfrm>
            <a:off x="1023115" y="1266825"/>
            <a:ext cx="513585" cy="246221"/>
          </a:xfrm>
          <a:prstGeom prst="rect">
            <a:avLst/>
          </a:prstGeom>
          <a:noFill/>
        </p:spPr>
        <p:txBody>
          <a:bodyPr wrap="square" rtlCol="0">
            <a:spAutoFit/>
          </a:bodyPr>
          <a:lstStyle/>
          <a:p>
            <a:r>
              <a:rPr kumimoji="1" lang="en-US" altLang="ja-JP" sz="1000" dirty="0"/>
              <a:t>(</a:t>
            </a:r>
            <a:r>
              <a:rPr kumimoji="1" lang="ja-JP" altLang="en-US" sz="1000" dirty="0"/>
              <a:t>件）</a:t>
            </a:r>
            <a:endParaRPr kumimoji="1" lang="en-US" altLang="ja-JP" sz="1000" dirty="0"/>
          </a:p>
        </p:txBody>
      </p:sp>
      <p:sp>
        <p:nvSpPr>
          <p:cNvPr id="2" name="テキスト ボックス 1">
            <a:extLst>
              <a:ext uri="{FF2B5EF4-FFF2-40B4-BE49-F238E27FC236}">
                <a16:creationId xmlns:a16="http://schemas.microsoft.com/office/drawing/2014/main" id="{FD61316B-CADE-E6AE-DAAE-FEBDDFE21EF8}"/>
              </a:ext>
            </a:extLst>
          </p:cNvPr>
          <p:cNvSpPr txBox="1"/>
          <p:nvPr/>
        </p:nvSpPr>
        <p:spPr>
          <a:xfrm>
            <a:off x="5366514" y="6798396"/>
            <a:ext cx="4628385" cy="261610"/>
          </a:xfrm>
          <a:prstGeom prst="rect">
            <a:avLst/>
          </a:prstGeom>
          <a:noFill/>
        </p:spPr>
        <p:txBody>
          <a:bodyPr wrap="square" rtlCol="0">
            <a:spAutoFit/>
          </a:bodyPr>
          <a:lstStyle/>
          <a:p>
            <a:r>
              <a:rPr kumimoji="1" lang="en-US" altLang="ja-JP" sz="1100" dirty="0"/>
              <a:t>(</a:t>
            </a:r>
            <a:r>
              <a:rPr kumimoji="1" lang="ja-JP" altLang="en-US" sz="1100" dirty="0"/>
              <a:t>独立行政法人日本スポーツ振興センター災害共済給付データより）</a:t>
            </a:r>
          </a:p>
        </p:txBody>
      </p:sp>
    </p:spTree>
    <p:extLst>
      <p:ext uri="{BB962C8B-B14F-4D97-AF65-F5344CB8AC3E}">
        <p14:creationId xmlns:p14="http://schemas.microsoft.com/office/powerpoint/2010/main" val="143828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73964D9-509D-BEA1-F1E3-41AD7AE7C718}"/>
              </a:ext>
            </a:extLst>
          </p:cNvPr>
          <p:cNvSpPr>
            <a:spLocks noGrp="1"/>
          </p:cNvSpPr>
          <p:nvPr>
            <p:ph type="body" idx="1"/>
          </p:nvPr>
        </p:nvSpPr>
        <p:spPr>
          <a:xfrm>
            <a:off x="5145549" y="674022"/>
            <a:ext cx="10664093" cy="9041919"/>
          </a:xfrm>
        </p:spPr>
        <p:txBody>
          <a:bodyPr/>
          <a:lstStyle/>
          <a:p>
            <a:endParaRPr kumimoji="1" lang="ja-JP" altLang="en-US" dirty="0"/>
          </a:p>
        </p:txBody>
      </p:sp>
      <p:pic>
        <p:nvPicPr>
          <p:cNvPr id="7" name="図 6" descr="テーブル, 座る, コンピュータ, 画面 が含まれている画像&#10;&#10;自動的に生成された説明">
            <a:extLst>
              <a:ext uri="{FF2B5EF4-FFF2-40B4-BE49-F238E27FC236}">
                <a16:creationId xmlns:a16="http://schemas.microsoft.com/office/drawing/2014/main" id="{EDC4E1D0-63BB-6B45-C9C8-A5B513EF6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592" y="234268"/>
            <a:ext cx="7340213" cy="6879198"/>
          </a:xfrm>
          <a:prstGeom prst="rect">
            <a:avLst/>
          </a:prstGeom>
        </p:spPr>
      </p:pic>
      <p:sp>
        <p:nvSpPr>
          <p:cNvPr id="17" name="吹き出し: 円形 16">
            <a:extLst>
              <a:ext uri="{FF2B5EF4-FFF2-40B4-BE49-F238E27FC236}">
                <a16:creationId xmlns:a16="http://schemas.microsoft.com/office/drawing/2014/main" id="{35A7E9CE-52FC-0CF9-63B7-584FB3D75EE7}"/>
              </a:ext>
            </a:extLst>
          </p:cNvPr>
          <p:cNvSpPr/>
          <p:nvPr/>
        </p:nvSpPr>
        <p:spPr>
          <a:xfrm>
            <a:off x="998553" y="1334905"/>
            <a:ext cx="4348146" cy="2763030"/>
          </a:xfrm>
          <a:prstGeom prst="wedgeEllipseCallout">
            <a:avLst>
              <a:gd name="adj1" fmla="val 40867"/>
              <a:gd name="adj2" fmla="val 1050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400" dirty="0"/>
              <a:t>学校歯科の先生が学校安全に関してどのように関わっていけば良いのでしょうか？</a:t>
            </a:r>
          </a:p>
        </p:txBody>
      </p:sp>
    </p:spTree>
    <p:extLst>
      <p:ext uri="{BB962C8B-B14F-4D97-AF65-F5344CB8AC3E}">
        <p14:creationId xmlns:p14="http://schemas.microsoft.com/office/powerpoint/2010/main" val="156940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188737" y="941259"/>
            <a:ext cx="4691364" cy="384078"/>
          </a:xfrm>
          <a:prstGeom prst="rect">
            <a:avLst/>
          </a:prstGeom>
        </p:spPr>
        <p:txBody>
          <a:bodyPr vert="horz" wrap="square" lIns="0" tIns="14604" rIns="0" bIns="0" rtlCol="0">
            <a:spAutoFit/>
          </a:bodyPr>
          <a:lstStyle/>
          <a:p>
            <a:pPr marL="12700">
              <a:lnSpc>
                <a:spcPct val="100000"/>
              </a:lnSpc>
              <a:spcBef>
                <a:spcPts val="114"/>
              </a:spcBef>
            </a:pPr>
            <a:r>
              <a:rPr sz="1400" b="0" spc="-30" dirty="0">
                <a:solidFill>
                  <a:srgbClr val="00A1E4"/>
                </a:solidFill>
                <a:latin typeface="Kozuka Gothic Pro M"/>
                <a:cs typeface="Kozuka Gothic Pro M"/>
              </a:rPr>
              <a:t> </a:t>
            </a:r>
            <a:r>
              <a:rPr lang="ja-JP" altLang="en-US" sz="2400" b="1" spc="-40" dirty="0">
                <a:solidFill>
                  <a:srgbClr val="00A1E4"/>
                </a:solidFill>
                <a:latin typeface="Adobe Clean Han Black"/>
                <a:cs typeface="Kozuka Gothic Pro M"/>
              </a:rPr>
              <a:t>運動種目と</a:t>
            </a:r>
            <a:r>
              <a:rPr lang="ja-JP" altLang="en-US" sz="2400" b="1" spc="-40" dirty="0">
                <a:solidFill>
                  <a:srgbClr val="00A1E4"/>
                </a:solidFill>
                <a:latin typeface="Adobe Clean Han Black"/>
                <a:cs typeface="Adobe Clean Han Black"/>
              </a:rPr>
              <a:t>障害事故の</a:t>
            </a:r>
            <a:r>
              <a:rPr sz="2400" b="1" spc="-40" dirty="0" err="1">
                <a:solidFill>
                  <a:srgbClr val="00A1E4"/>
                </a:solidFill>
                <a:latin typeface="Adobe Clean Han Black"/>
                <a:cs typeface="Adobe Clean Han Black"/>
              </a:rPr>
              <a:t>発生状況</a:t>
            </a:r>
            <a:endParaRPr sz="1400" dirty="0">
              <a:latin typeface="Adobe Clean Han Black"/>
              <a:cs typeface="Adobe Clean Han Black"/>
            </a:endParaRPr>
          </a:p>
        </p:txBody>
      </p:sp>
      <p:sp>
        <p:nvSpPr>
          <p:cNvPr id="8" name="object 8"/>
          <p:cNvSpPr txBox="1"/>
          <p:nvPr/>
        </p:nvSpPr>
        <p:spPr>
          <a:xfrm>
            <a:off x="2732523" y="6815425"/>
            <a:ext cx="7306309" cy="132087"/>
          </a:xfrm>
          <a:prstGeom prst="rect">
            <a:avLst/>
          </a:prstGeom>
        </p:spPr>
        <p:txBody>
          <a:bodyPr vert="horz" wrap="square" lIns="0" tIns="16510" rIns="0" bIns="0" rtlCol="0">
            <a:spAutoFit/>
          </a:bodyPr>
          <a:lstStyle/>
          <a:p>
            <a:pPr marL="12700">
              <a:lnSpc>
                <a:spcPct val="100000"/>
              </a:lnSpc>
              <a:spcBef>
                <a:spcPts val="130"/>
              </a:spcBef>
            </a:pPr>
            <a:r>
              <a:rPr sz="750" b="0" spc="-195" dirty="0">
                <a:solidFill>
                  <a:srgbClr val="231F20"/>
                </a:solidFill>
                <a:latin typeface="Adobe Clean Han"/>
                <a:cs typeface="Adobe Clean Han"/>
              </a:rPr>
              <a:t>出典：</a:t>
            </a:r>
            <a:r>
              <a:rPr sz="750" b="0" spc="10" dirty="0">
                <a:solidFill>
                  <a:srgbClr val="231F20"/>
                </a:solidFill>
                <a:latin typeface="Adobe Clean Han"/>
                <a:cs typeface="Adobe Clean Han"/>
              </a:rPr>
              <a:t>（</a:t>
            </a:r>
            <a:r>
              <a:rPr sz="750" b="0" dirty="0" err="1">
                <a:solidFill>
                  <a:srgbClr val="231F20"/>
                </a:solidFill>
                <a:latin typeface="Adobe Clean Han"/>
                <a:cs typeface="Adobe Clean Han"/>
              </a:rPr>
              <a:t>独</a:t>
            </a:r>
            <a:r>
              <a:rPr sz="750" b="0" spc="-315" dirty="0" err="1">
                <a:solidFill>
                  <a:srgbClr val="231F20"/>
                </a:solidFill>
                <a:latin typeface="Adobe Clean Han"/>
                <a:cs typeface="Adobe Clean Han"/>
              </a:rPr>
              <a:t>）</a:t>
            </a:r>
            <a:r>
              <a:rPr sz="750" b="0" spc="15" dirty="0" err="1">
                <a:solidFill>
                  <a:srgbClr val="231F20"/>
                </a:solidFill>
                <a:latin typeface="Adobe Clean Han"/>
                <a:cs typeface="Adobe Clean Han"/>
              </a:rPr>
              <a:t>日本スポーツ振興センタ</a:t>
            </a:r>
            <a:r>
              <a:rPr sz="750" b="0" spc="15" dirty="0">
                <a:solidFill>
                  <a:srgbClr val="231F20"/>
                </a:solidFill>
                <a:latin typeface="Adobe Clean Han"/>
                <a:cs typeface="Adobe Clean Han"/>
              </a:rPr>
              <a:t>ー  令和</a:t>
            </a:r>
            <a:r>
              <a:rPr lang="en-US" sz="750" b="0" spc="15" dirty="0">
                <a:solidFill>
                  <a:srgbClr val="231F20"/>
                </a:solidFill>
                <a:latin typeface="Adobe Clean Han"/>
                <a:cs typeface="Adobe Clean Han"/>
              </a:rPr>
              <a:t>5</a:t>
            </a:r>
            <a:r>
              <a:rPr sz="750" b="0" spc="-45" dirty="0">
                <a:solidFill>
                  <a:srgbClr val="231F20"/>
                </a:solidFill>
                <a:latin typeface="Adobe Clean Han"/>
                <a:cs typeface="Adobe Clean Han"/>
              </a:rPr>
              <a:t>年度スポーツ庁委託事業 学校における体育活動での事故防止対策推進事業 学校でのスポーツ事故を防ぐために 成果報告書</a:t>
            </a:r>
            <a:endParaRPr sz="750" dirty="0">
              <a:latin typeface="Adobe Clean Han"/>
              <a:cs typeface="Adobe Clean Han"/>
            </a:endParaRPr>
          </a:p>
        </p:txBody>
      </p:sp>
      <p:sp>
        <p:nvSpPr>
          <p:cNvPr id="191" name="object 191"/>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17</a:t>
            </a:r>
            <a:endParaRPr sz="1100">
              <a:latin typeface="Arial"/>
              <a:cs typeface="Arial"/>
            </a:endParaRPr>
          </a:p>
        </p:txBody>
      </p:sp>
      <p:sp>
        <p:nvSpPr>
          <p:cNvPr id="195" name="object 9"/>
          <p:cNvSpPr txBox="1"/>
          <p:nvPr/>
        </p:nvSpPr>
        <p:spPr>
          <a:xfrm>
            <a:off x="7085571" y="1263795"/>
            <a:ext cx="3200647" cy="766234"/>
          </a:xfrm>
          <a:prstGeom prst="rect">
            <a:avLst/>
          </a:prstGeom>
        </p:spPr>
        <p:txBody>
          <a:bodyPr vert="horz" wrap="square" lIns="0" tIns="14604" rIns="0" bIns="0" rtlCol="0">
            <a:spAutoFit/>
          </a:bodyPr>
          <a:lstStyle/>
          <a:p>
            <a:pPr marL="12700">
              <a:spcBef>
                <a:spcPts val="114"/>
              </a:spcBef>
              <a:defRPr/>
            </a:pPr>
            <a:r>
              <a:rPr kumimoji="0" lang="ja-JP" altLang="en-US" sz="2400" b="1" i="0" u="none" strike="noStrike" kern="0" cap="none" spc="-185" normalizeH="0" baseline="0" noProof="0" dirty="0">
                <a:ln>
                  <a:noFill/>
                </a:ln>
                <a:solidFill>
                  <a:srgbClr val="00A1E4"/>
                </a:solidFill>
                <a:effectLst/>
                <a:uLnTx/>
                <a:uFillTx/>
                <a:latin typeface="Adobe Clean Han Black"/>
                <a:cs typeface="Adobe Clean Han Black"/>
              </a:rPr>
              <a:t>運動種目</a:t>
            </a:r>
            <a:r>
              <a:rPr kumimoji="0" sz="2400" b="1" i="0" u="none" strike="noStrike" kern="0" cap="none" spc="-185" normalizeH="0" baseline="0" noProof="0" dirty="0">
                <a:ln>
                  <a:noFill/>
                </a:ln>
                <a:solidFill>
                  <a:srgbClr val="00A1E4"/>
                </a:solidFill>
                <a:effectLst/>
                <a:uLnTx/>
                <a:uFillTx/>
                <a:latin typeface="Adobe Clean Han Black"/>
                <a:cs typeface="Adobe Clean Han Black"/>
              </a:rPr>
              <a:t>別</a:t>
            </a:r>
            <a:r>
              <a:rPr kumimoji="0" lang="ja-JP" altLang="en-US" sz="2400" b="1" i="0" u="none" strike="noStrike" kern="0" cap="none" spc="-185" normalizeH="0" baseline="0" noProof="0" dirty="0">
                <a:ln>
                  <a:noFill/>
                </a:ln>
                <a:solidFill>
                  <a:srgbClr val="00A1E4"/>
                </a:solidFill>
                <a:effectLst/>
                <a:uLnTx/>
                <a:uFillTx/>
                <a:latin typeface="Adobe Clean Han Black"/>
                <a:cs typeface="Adobe Clean Han Black"/>
              </a:rPr>
              <a:t>の「</a:t>
            </a:r>
            <a:r>
              <a:rPr kumimoji="0" sz="2400" b="1" i="0" u="none" strike="noStrike" kern="0" cap="none" spc="0" normalizeH="0" baseline="0" noProof="0" dirty="0">
                <a:ln>
                  <a:noFill/>
                </a:ln>
                <a:solidFill>
                  <a:srgbClr val="00A1E4"/>
                </a:solidFill>
                <a:effectLst/>
                <a:uLnTx/>
                <a:uFillTx/>
                <a:latin typeface="Adobe Clean Han Black"/>
                <a:cs typeface="Adobe Clean Han Black"/>
              </a:rPr>
              <a:t>歯</a:t>
            </a:r>
            <a:r>
              <a:rPr lang="ja-JP" altLang="en-US" sz="2400" b="1" dirty="0">
                <a:solidFill>
                  <a:srgbClr val="00A1E4"/>
                </a:solidFill>
                <a:latin typeface="Adobe Clean Han Black"/>
                <a:cs typeface="Adobe Clean Han Black"/>
              </a:rPr>
              <a:t>」</a:t>
            </a:r>
            <a:r>
              <a:rPr kumimoji="0" lang="ja-JP" altLang="en-US" sz="2400" b="1" i="0" u="none" strike="noStrike" kern="0" cap="none" spc="0" normalizeH="0" baseline="0" noProof="0" dirty="0">
                <a:ln>
                  <a:noFill/>
                </a:ln>
                <a:solidFill>
                  <a:srgbClr val="00A1E4"/>
                </a:solidFill>
                <a:effectLst/>
                <a:uLnTx/>
                <a:uFillTx/>
                <a:latin typeface="Adobe Clean Han Black"/>
                <a:cs typeface="Adobe Clean Han Black"/>
              </a:rPr>
              <a:t>の</a:t>
            </a:r>
            <a:r>
              <a:rPr kumimoji="0" sz="2400" b="1" i="0" u="none" strike="noStrike" kern="0" cap="none" spc="0" normalizeH="0" baseline="0" noProof="0" dirty="0" err="1">
                <a:ln>
                  <a:noFill/>
                </a:ln>
                <a:solidFill>
                  <a:srgbClr val="00A1E4"/>
                </a:solidFill>
                <a:effectLst/>
                <a:uLnTx/>
                <a:uFillTx/>
                <a:latin typeface="Adobe Clean Han Black"/>
                <a:cs typeface="Adobe Clean Han Black"/>
              </a:rPr>
              <a:t>障害</a:t>
            </a:r>
            <a:r>
              <a:rPr kumimoji="0" lang="ja-JP" altLang="en-US" sz="2400" b="1" i="0" u="none" strike="noStrike" kern="0" cap="none" spc="0" normalizeH="0" baseline="0" noProof="0" dirty="0">
                <a:ln>
                  <a:noFill/>
                </a:ln>
                <a:solidFill>
                  <a:srgbClr val="00A1E4"/>
                </a:solidFill>
                <a:effectLst/>
                <a:uLnTx/>
                <a:uFillTx/>
                <a:latin typeface="Adobe Clean Han Black"/>
                <a:cs typeface="Adobe Clean Han Black"/>
              </a:rPr>
              <a:t>事故の発生状況</a:t>
            </a:r>
            <a:endParaRPr kumimoji="0" sz="2400" b="0" i="0" u="none" strike="noStrike" kern="0" cap="none" spc="0" normalizeH="0" baseline="0" noProof="0" dirty="0">
              <a:ln>
                <a:noFill/>
              </a:ln>
              <a:solidFill>
                <a:sysClr val="windowText" lastClr="000000"/>
              </a:solidFill>
              <a:effectLst/>
              <a:uLnTx/>
              <a:uFillTx/>
              <a:latin typeface="Adobe Clean Han Black"/>
              <a:cs typeface="Adobe Clean Han Black"/>
            </a:endParaRPr>
          </a:p>
        </p:txBody>
      </p:sp>
      <p:graphicFrame>
        <p:nvGraphicFramePr>
          <p:cNvPr id="196" name="object 11"/>
          <p:cNvGraphicFramePr>
            <a:graphicFrameLocks noGrp="1"/>
          </p:cNvGraphicFramePr>
          <p:nvPr>
            <p:extLst>
              <p:ext uri="{D42A27DB-BD31-4B8C-83A1-F6EECF244321}">
                <p14:modId xmlns:p14="http://schemas.microsoft.com/office/powerpoint/2010/main" val="152656919"/>
              </p:ext>
            </p:extLst>
          </p:nvPr>
        </p:nvGraphicFramePr>
        <p:xfrm>
          <a:off x="7175500" y="2278435"/>
          <a:ext cx="2815717" cy="3972682"/>
        </p:xfrm>
        <a:graphic>
          <a:graphicData uri="http://schemas.openxmlformats.org/drawingml/2006/table">
            <a:tbl>
              <a:tblPr firstRow="1" bandRow="1">
                <a:tableStyleId>{2D5ABB26-0587-4C30-8999-92F81FD0307C}</a:tableStyleId>
              </a:tblPr>
              <a:tblGrid>
                <a:gridCol w="1796102">
                  <a:extLst>
                    <a:ext uri="{9D8B030D-6E8A-4147-A177-3AD203B41FA5}">
                      <a16:colId xmlns:a16="http://schemas.microsoft.com/office/drawing/2014/main" val="20000"/>
                    </a:ext>
                  </a:extLst>
                </a:gridCol>
                <a:gridCol w="1019615">
                  <a:extLst>
                    <a:ext uri="{9D8B030D-6E8A-4147-A177-3AD203B41FA5}">
                      <a16:colId xmlns:a16="http://schemas.microsoft.com/office/drawing/2014/main" val="20001"/>
                    </a:ext>
                  </a:extLst>
                </a:gridCol>
              </a:tblGrid>
              <a:tr h="283763">
                <a:tc>
                  <a:txBody>
                    <a:bodyPr/>
                    <a:lstStyle/>
                    <a:p>
                      <a:pPr algn="ctr">
                        <a:lnSpc>
                          <a:spcPct val="100000"/>
                        </a:lnSpc>
                        <a:spcBef>
                          <a:spcPts val="229"/>
                        </a:spcBef>
                      </a:pPr>
                      <a:r>
                        <a:rPr sz="1100" b="0" spc="-25">
                          <a:solidFill>
                            <a:srgbClr val="231F20"/>
                          </a:solidFill>
                          <a:latin typeface="Adobe Clean Han"/>
                          <a:cs typeface="Adobe Clean Han"/>
                        </a:rPr>
                        <a:t>野球</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sz="1300" b="0" spc="100" dirty="0">
                          <a:solidFill>
                            <a:srgbClr val="231F20"/>
                          </a:solidFill>
                          <a:latin typeface="Adobe Clean Han"/>
                          <a:cs typeface="Adobe Clean Han"/>
                        </a:rPr>
                        <a:t>12</a:t>
                      </a:r>
                      <a:r>
                        <a:rPr lang="en-US" sz="1300" b="0" spc="100" dirty="0">
                          <a:solidFill>
                            <a:srgbClr val="231F20"/>
                          </a:solidFill>
                          <a:latin typeface="Adobe Clean Han"/>
                          <a:cs typeface="Adobe Clean Han"/>
                        </a:rPr>
                        <a:t>1</a:t>
                      </a:r>
                      <a:r>
                        <a:rPr sz="1300" b="0" spc="16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0"/>
                  </a:ext>
                </a:extLst>
              </a:tr>
              <a:tr h="283763">
                <a:tc>
                  <a:txBody>
                    <a:bodyPr/>
                    <a:lstStyle/>
                    <a:p>
                      <a:pPr algn="ctr">
                        <a:lnSpc>
                          <a:spcPct val="100000"/>
                        </a:lnSpc>
                        <a:spcBef>
                          <a:spcPts val="229"/>
                        </a:spcBef>
                      </a:pPr>
                      <a:r>
                        <a:rPr sz="1100" b="0" spc="-105">
                          <a:solidFill>
                            <a:srgbClr val="231F20"/>
                          </a:solidFill>
                          <a:latin typeface="Adobe Clean Han"/>
                          <a:cs typeface="Adobe Clean Han"/>
                        </a:rPr>
                        <a:t>サッカー</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sz="1300" b="0" dirty="0">
                          <a:solidFill>
                            <a:srgbClr val="231F20"/>
                          </a:solidFill>
                          <a:latin typeface="Adobe Clean Han"/>
                          <a:cs typeface="Adobe Clean Han"/>
                        </a:rPr>
                        <a:t>3</a:t>
                      </a:r>
                      <a:r>
                        <a:rPr lang="en-US" sz="1300" b="0" dirty="0">
                          <a:solidFill>
                            <a:srgbClr val="231F20"/>
                          </a:solidFill>
                          <a:latin typeface="Adobe Clean Han"/>
                          <a:cs typeface="Adobe Clean Han"/>
                        </a:rPr>
                        <a:t>2</a:t>
                      </a:r>
                      <a:r>
                        <a:rPr sz="1300" b="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1"/>
                  </a:ext>
                </a:extLst>
              </a:tr>
              <a:tr h="283763">
                <a:tc>
                  <a:txBody>
                    <a:bodyPr/>
                    <a:lstStyle/>
                    <a:p>
                      <a:pPr marL="635" algn="ctr">
                        <a:lnSpc>
                          <a:spcPct val="100000"/>
                        </a:lnSpc>
                        <a:spcBef>
                          <a:spcPts val="229"/>
                        </a:spcBef>
                      </a:pPr>
                      <a:r>
                        <a:rPr sz="1100" b="0" spc="-100">
                          <a:solidFill>
                            <a:srgbClr val="231F20"/>
                          </a:solidFill>
                          <a:latin typeface="Adobe Clean Han"/>
                          <a:cs typeface="Adobe Clean Han"/>
                        </a:rPr>
                        <a:t>バスケットボール</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sz="1300" b="0" spc="80" dirty="0">
                          <a:solidFill>
                            <a:srgbClr val="231F20"/>
                          </a:solidFill>
                          <a:latin typeface="Adobe Clean Han"/>
                          <a:cs typeface="Adobe Clean Han"/>
                        </a:rPr>
                        <a:t>4</a:t>
                      </a:r>
                      <a:r>
                        <a:rPr lang="en-US" sz="1300" b="0" spc="80" dirty="0">
                          <a:solidFill>
                            <a:srgbClr val="231F20"/>
                          </a:solidFill>
                          <a:latin typeface="Adobe Clean Han"/>
                          <a:cs typeface="Adobe Clean Han"/>
                        </a:rPr>
                        <a:t>2</a:t>
                      </a:r>
                      <a:r>
                        <a:rPr sz="1300" b="0" spc="12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2"/>
                  </a:ext>
                </a:extLst>
              </a:tr>
              <a:tr h="283763">
                <a:tc>
                  <a:txBody>
                    <a:bodyPr/>
                    <a:lstStyle/>
                    <a:p>
                      <a:pPr algn="ctr">
                        <a:lnSpc>
                          <a:spcPct val="100000"/>
                        </a:lnSpc>
                        <a:spcBef>
                          <a:spcPts val="229"/>
                        </a:spcBef>
                      </a:pPr>
                      <a:r>
                        <a:rPr sz="1100" b="0" spc="-10">
                          <a:solidFill>
                            <a:srgbClr val="231F20"/>
                          </a:solidFill>
                          <a:latin typeface="Adobe Clean Han"/>
                          <a:cs typeface="Adobe Clean Han"/>
                        </a:rPr>
                        <a:t>器械体操等</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sz="1300" b="0" dirty="0">
                          <a:solidFill>
                            <a:srgbClr val="231F20"/>
                          </a:solidFill>
                          <a:latin typeface="Adobe Clean Han"/>
                          <a:cs typeface="Adobe Clean Han"/>
                        </a:rPr>
                        <a:t>3件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3"/>
                  </a:ext>
                </a:extLst>
              </a:tr>
              <a:tr h="283763">
                <a:tc>
                  <a:txBody>
                    <a:bodyPr/>
                    <a:lstStyle/>
                    <a:p>
                      <a:pPr algn="ctr">
                        <a:lnSpc>
                          <a:spcPct val="100000"/>
                        </a:lnSpc>
                        <a:spcBef>
                          <a:spcPts val="229"/>
                        </a:spcBef>
                      </a:pPr>
                      <a:r>
                        <a:rPr sz="1100" b="0" spc="-15">
                          <a:solidFill>
                            <a:srgbClr val="231F20"/>
                          </a:solidFill>
                          <a:latin typeface="Adobe Clean Han"/>
                          <a:cs typeface="Adobe Clean Han"/>
                        </a:rPr>
                        <a:t>陸上競技</a:t>
                      </a:r>
                      <a:endParaRPr sz="110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lang="en-US" sz="1300" b="0" spc="70" dirty="0">
                          <a:solidFill>
                            <a:srgbClr val="231F20"/>
                          </a:solidFill>
                          <a:latin typeface="Adobe Clean Han"/>
                          <a:cs typeface="Adobe Clean Han"/>
                        </a:rPr>
                        <a:t>9</a:t>
                      </a:r>
                      <a:r>
                        <a:rPr sz="1300" b="0" spc="10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4"/>
                  </a:ext>
                </a:extLst>
              </a:tr>
              <a:tr h="283763">
                <a:tc>
                  <a:txBody>
                    <a:bodyPr/>
                    <a:lstStyle/>
                    <a:p>
                      <a:pPr algn="ctr">
                        <a:lnSpc>
                          <a:spcPct val="100000"/>
                        </a:lnSpc>
                        <a:spcBef>
                          <a:spcPts val="229"/>
                        </a:spcBef>
                      </a:pPr>
                      <a:r>
                        <a:rPr sz="1100" b="0" spc="-10">
                          <a:solidFill>
                            <a:srgbClr val="231F20"/>
                          </a:solidFill>
                          <a:latin typeface="Adobe Clean Han"/>
                          <a:cs typeface="Adobe Clean Han"/>
                        </a:rPr>
                        <a:t>ソフトボール</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sz="1300" b="0" dirty="0">
                          <a:solidFill>
                            <a:srgbClr val="231F20"/>
                          </a:solidFill>
                          <a:latin typeface="Adobe Clean Han"/>
                          <a:cs typeface="Adobe Clean Han"/>
                        </a:rPr>
                        <a:t>2</a:t>
                      </a:r>
                      <a:r>
                        <a:rPr lang="en-US" sz="1300" b="0" dirty="0">
                          <a:solidFill>
                            <a:srgbClr val="231F20"/>
                          </a:solidFill>
                          <a:latin typeface="Adobe Clean Han"/>
                          <a:cs typeface="Adobe Clean Han"/>
                        </a:rPr>
                        <a:t>3</a:t>
                      </a:r>
                      <a:r>
                        <a:rPr sz="1300" b="0" spc="2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5"/>
                  </a:ext>
                </a:extLst>
              </a:tr>
              <a:tr h="283763">
                <a:tc>
                  <a:txBody>
                    <a:bodyPr/>
                    <a:lstStyle/>
                    <a:p>
                      <a:pPr algn="ctr">
                        <a:lnSpc>
                          <a:spcPct val="100000"/>
                        </a:lnSpc>
                        <a:spcBef>
                          <a:spcPts val="229"/>
                        </a:spcBef>
                      </a:pPr>
                      <a:r>
                        <a:rPr sz="1100" b="0" spc="-60">
                          <a:solidFill>
                            <a:srgbClr val="231F20"/>
                          </a:solidFill>
                          <a:latin typeface="Adobe Clean Han"/>
                          <a:cs typeface="Adobe Clean Han"/>
                        </a:rPr>
                        <a:t>バレーボール</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lang="en-US" sz="1300" b="0" spc="75" dirty="0">
                          <a:solidFill>
                            <a:srgbClr val="231F20"/>
                          </a:solidFill>
                          <a:latin typeface="Adobe Clean Han"/>
                          <a:cs typeface="Adobe Clean Han"/>
                        </a:rPr>
                        <a:t>21</a:t>
                      </a:r>
                      <a:r>
                        <a:rPr sz="1300" b="0" spc="11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6"/>
                  </a:ext>
                </a:extLst>
              </a:tr>
              <a:tr h="283763">
                <a:tc>
                  <a:txBody>
                    <a:bodyPr/>
                    <a:lstStyle/>
                    <a:p>
                      <a:pPr marL="3175" algn="ctr">
                        <a:lnSpc>
                          <a:spcPct val="100000"/>
                        </a:lnSpc>
                        <a:spcBef>
                          <a:spcPts val="229"/>
                        </a:spcBef>
                      </a:pPr>
                      <a:r>
                        <a:rPr sz="1100" b="0" spc="-135">
                          <a:solidFill>
                            <a:srgbClr val="231F20"/>
                          </a:solidFill>
                          <a:latin typeface="Adobe Clean Han"/>
                          <a:cs typeface="Adobe Clean Han"/>
                        </a:rPr>
                        <a:t>バドミントン</a:t>
                      </a:r>
                      <a:endParaRPr sz="110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lang="en-US" sz="1300" b="0" dirty="0">
                          <a:solidFill>
                            <a:srgbClr val="231F20"/>
                          </a:solidFill>
                          <a:latin typeface="Adobe Clean Han"/>
                          <a:cs typeface="Adobe Clean Han"/>
                        </a:rPr>
                        <a:t>2</a:t>
                      </a:r>
                      <a:r>
                        <a:rPr sz="1300" b="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7"/>
                  </a:ext>
                </a:extLst>
              </a:tr>
              <a:tr h="283763">
                <a:tc>
                  <a:txBody>
                    <a:bodyPr/>
                    <a:lstStyle/>
                    <a:p>
                      <a:pPr algn="ctr">
                        <a:lnSpc>
                          <a:spcPct val="100000"/>
                        </a:lnSpc>
                        <a:spcBef>
                          <a:spcPts val="229"/>
                        </a:spcBef>
                      </a:pPr>
                      <a:r>
                        <a:rPr sz="1100" b="0" spc="-35">
                          <a:solidFill>
                            <a:srgbClr val="231F20"/>
                          </a:solidFill>
                          <a:latin typeface="Adobe Clean Han"/>
                          <a:cs typeface="Adobe Clean Han"/>
                        </a:rPr>
                        <a:t>ラグビー</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sz="1300" b="0" dirty="0">
                          <a:solidFill>
                            <a:srgbClr val="231F20"/>
                          </a:solidFill>
                          <a:latin typeface="Adobe Clean Han"/>
                          <a:cs typeface="Adobe Clean Han"/>
                        </a:rPr>
                        <a:t>6</a:t>
                      </a:r>
                      <a:r>
                        <a:rPr sz="1300" b="0" spc="-5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8"/>
                  </a:ext>
                </a:extLst>
              </a:tr>
              <a:tr h="283763">
                <a:tc>
                  <a:txBody>
                    <a:bodyPr/>
                    <a:lstStyle/>
                    <a:p>
                      <a:pPr algn="ctr">
                        <a:lnSpc>
                          <a:spcPct val="100000"/>
                        </a:lnSpc>
                        <a:spcBef>
                          <a:spcPts val="229"/>
                        </a:spcBef>
                      </a:pPr>
                      <a:r>
                        <a:rPr sz="1100" b="0" spc="-25">
                          <a:solidFill>
                            <a:srgbClr val="231F20"/>
                          </a:solidFill>
                          <a:latin typeface="Adobe Clean Han"/>
                          <a:cs typeface="Adobe Clean Han"/>
                        </a:rPr>
                        <a:t>柔道</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lang="en-US" sz="1300" b="0" spc="30" dirty="0">
                          <a:solidFill>
                            <a:srgbClr val="231F20"/>
                          </a:solidFill>
                          <a:latin typeface="Adobe Clean Han"/>
                          <a:cs typeface="Adobe Clean Han"/>
                        </a:rPr>
                        <a:t>8</a:t>
                      </a:r>
                      <a:r>
                        <a:rPr sz="1300" b="0" spc="3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9"/>
                  </a:ext>
                </a:extLst>
              </a:tr>
              <a:tr h="283763">
                <a:tc>
                  <a:txBody>
                    <a:bodyPr/>
                    <a:lstStyle/>
                    <a:p>
                      <a:pPr algn="ctr">
                        <a:lnSpc>
                          <a:spcPct val="100000"/>
                        </a:lnSpc>
                        <a:spcBef>
                          <a:spcPts val="229"/>
                        </a:spcBef>
                      </a:pPr>
                      <a:r>
                        <a:rPr sz="1100" b="0" spc="-20">
                          <a:solidFill>
                            <a:srgbClr val="231F20"/>
                          </a:solidFill>
                          <a:latin typeface="Adobe Clean Han"/>
                          <a:cs typeface="Adobe Clean Han"/>
                        </a:rPr>
                        <a:t>テニス</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lang="en-US" sz="1300" b="0" spc="-50" dirty="0">
                          <a:solidFill>
                            <a:srgbClr val="231F20"/>
                          </a:solidFill>
                          <a:latin typeface="Adobe Clean Han"/>
                          <a:cs typeface="Adobe Clean Han"/>
                        </a:rPr>
                        <a:t>5</a:t>
                      </a:r>
                      <a:r>
                        <a:rPr sz="1300" b="0" spc="-5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10"/>
                  </a:ext>
                </a:extLst>
              </a:tr>
              <a:tr h="283763">
                <a:tc>
                  <a:txBody>
                    <a:bodyPr/>
                    <a:lstStyle/>
                    <a:p>
                      <a:pPr algn="ctr">
                        <a:lnSpc>
                          <a:spcPct val="100000"/>
                        </a:lnSpc>
                        <a:spcBef>
                          <a:spcPts val="229"/>
                        </a:spcBef>
                      </a:pPr>
                      <a:r>
                        <a:rPr sz="1100" b="0" spc="-25">
                          <a:solidFill>
                            <a:srgbClr val="231F20"/>
                          </a:solidFill>
                          <a:latin typeface="Adobe Clean Han"/>
                          <a:cs typeface="Adobe Clean Han"/>
                        </a:rPr>
                        <a:t>水泳</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lang="en-US" sz="1300" b="0" dirty="0">
                          <a:solidFill>
                            <a:srgbClr val="231F20"/>
                          </a:solidFill>
                          <a:latin typeface="Adobe Clean Han"/>
                          <a:cs typeface="Adobe Clean Han"/>
                        </a:rPr>
                        <a:t>4</a:t>
                      </a:r>
                      <a:r>
                        <a:rPr sz="1300" b="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11"/>
                  </a:ext>
                </a:extLst>
              </a:tr>
              <a:tr h="283763">
                <a:tc>
                  <a:txBody>
                    <a:bodyPr/>
                    <a:lstStyle/>
                    <a:p>
                      <a:pPr algn="ctr">
                        <a:lnSpc>
                          <a:spcPct val="100000"/>
                        </a:lnSpc>
                        <a:spcBef>
                          <a:spcPts val="229"/>
                        </a:spcBef>
                      </a:pPr>
                      <a:r>
                        <a:rPr sz="1100" b="0" spc="-20">
                          <a:solidFill>
                            <a:srgbClr val="231F20"/>
                          </a:solidFill>
                          <a:latin typeface="Adobe Clean Han"/>
                          <a:cs typeface="Adobe Clean Han"/>
                        </a:rPr>
                        <a:t>その他</a:t>
                      </a:r>
                      <a:endParaRPr sz="1100" dirty="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E1F0FB"/>
                    </a:solidFill>
                  </a:tcPr>
                </a:tc>
                <a:tc>
                  <a:txBody>
                    <a:bodyPr/>
                    <a:lstStyle/>
                    <a:p>
                      <a:pPr marR="154305" algn="r">
                        <a:lnSpc>
                          <a:spcPct val="100000"/>
                        </a:lnSpc>
                        <a:spcBef>
                          <a:spcPts val="155"/>
                        </a:spcBef>
                      </a:pPr>
                      <a:r>
                        <a:rPr sz="1300" b="0" dirty="0">
                          <a:solidFill>
                            <a:srgbClr val="231F20"/>
                          </a:solidFill>
                          <a:latin typeface="Adobe Clean Han"/>
                          <a:cs typeface="Adobe Clean Han"/>
                        </a:rPr>
                        <a:t>4</a:t>
                      </a:r>
                      <a:r>
                        <a:rPr lang="en-US" sz="1300" b="0" dirty="0">
                          <a:solidFill>
                            <a:srgbClr val="231F20"/>
                          </a:solidFill>
                          <a:latin typeface="Adobe Clean Han"/>
                          <a:cs typeface="Adobe Clean Han"/>
                        </a:rPr>
                        <a:t>6</a:t>
                      </a:r>
                      <a:r>
                        <a:rPr sz="1300" b="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12"/>
                  </a:ext>
                </a:extLst>
              </a:tr>
              <a:tr h="283763">
                <a:tc>
                  <a:txBody>
                    <a:bodyPr/>
                    <a:lstStyle/>
                    <a:p>
                      <a:pPr algn="ctr">
                        <a:lnSpc>
                          <a:spcPct val="100000"/>
                        </a:lnSpc>
                        <a:spcBef>
                          <a:spcPts val="229"/>
                        </a:spcBef>
                      </a:pPr>
                      <a:r>
                        <a:rPr sz="1100" b="0" spc="100">
                          <a:solidFill>
                            <a:srgbClr val="FFFFFF"/>
                          </a:solidFill>
                          <a:latin typeface="Adobe Clean Han"/>
                          <a:cs typeface="Adobe Clean Han"/>
                        </a:rPr>
                        <a:t>合  計</a:t>
                      </a:r>
                      <a:endParaRPr sz="1100">
                        <a:latin typeface="Adobe Clean Han"/>
                        <a:cs typeface="Adobe Clean Han"/>
                      </a:endParaRPr>
                    </a:p>
                  </a:txBody>
                  <a:tcPr marL="0" marR="0" marT="37458" marB="0">
                    <a:lnL w="6350">
                      <a:solidFill>
                        <a:srgbClr val="231F20"/>
                      </a:solidFill>
                      <a:prstDash val="solid"/>
                    </a:lnL>
                    <a:lnR w="6350">
                      <a:solidFill>
                        <a:srgbClr val="231F20"/>
                      </a:solidFill>
                      <a:prstDash val="lgDash"/>
                    </a:lnR>
                    <a:lnT w="6350">
                      <a:solidFill>
                        <a:srgbClr val="231F20"/>
                      </a:solidFill>
                      <a:prstDash val="solid"/>
                    </a:lnT>
                    <a:lnB w="6350">
                      <a:solidFill>
                        <a:srgbClr val="231F20"/>
                      </a:solidFill>
                      <a:prstDash val="solid"/>
                    </a:lnB>
                    <a:solidFill>
                      <a:srgbClr val="00B5EA"/>
                    </a:solidFill>
                  </a:tcPr>
                </a:tc>
                <a:tc>
                  <a:txBody>
                    <a:bodyPr/>
                    <a:lstStyle/>
                    <a:p>
                      <a:pPr marR="154305" algn="r">
                        <a:lnSpc>
                          <a:spcPct val="100000"/>
                        </a:lnSpc>
                        <a:spcBef>
                          <a:spcPts val="155"/>
                        </a:spcBef>
                      </a:pPr>
                      <a:r>
                        <a:rPr sz="1300" b="0" spc="90" dirty="0">
                          <a:solidFill>
                            <a:srgbClr val="231F20"/>
                          </a:solidFill>
                          <a:latin typeface="Adobe Clean Han"/>
                          <a:cs typeface="Adobe Clean Han"/>
                        </a:rPr>
                        <a:t>3</a:t>
                      </a:r>
                      <a:r>
                        <a:rPr lang="en-US" sz="1300" b="0" spc="90" dirty="0">
                          <a:solidFill>
                            <a:srgbClr val="231F20"/>
                          </a:solidFill>
                          <a:latin typeface="Adobe Clean Han"/>
                          <a:cs typeface="Adobe Clean Han"/>
                        </a:rPr>
                        <a:t>22</a:t>
                      </a:r>
                      <a:r>
                        <a:rPr sz="1300" b="0" spc="130" dirty="0">
                          <a:solidFill>
                            <a:srgbClr val="231F20"/>
                          </a:solidFill>
                          <a:latin typeface="Adobe Clean Han"/>
                          <a:cs typeface="Adobe Clean Han"/>
                        </a:rPr>
                        <a:t>件</a:t>
                      </a:r>
                      <a:endParaRPr sz="1300" dirty="0">
                        <a:latin typeface="Adobe Clean Han"/>
                        <a:cs typeface="Adobe Clean Han"/>
                      </a:endParaRPr>
                    </a:p>
                  </a:txBody>
                  <a:tcPr marL="0" marR="0" marT="25244" marB="0">
                    <a:lnL w="6350">
                      <a:solidFill>
                        <a:srgbClr val="231F20"/>
                      </a:solidFill>
                      <a:prstDash val="lgDash"/>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13"/>
                  </a:ext>
                </a:extLst>
              </a:tr>
            </a:tbl>
          </a:graphicData>
        </a:graphic>
      </p:graphicFrame>
      <p:sp>
        <p:nvSpPr>
          <p:cNvPr id="3" name="タイトル 2">
            <a:extLst>
              <a:ext uri="{FF2B5EF4-FFF2-40B4-BE49-F238E27FC236}">
                <a16:creationId xmlns:a16="http://schemas.microsoft.com/office/drawing/2014/main" id="{4DE7069C-3E62-D6A5-4E38-A436F576116E}"/>
              </a:ext>
            </a:extLst>
          </p:cNvPr>
          <p:cNvSpPr>
            <a:spLocks noGrp="1"/>
          </p:cNvSpPr>
          <p:nvPr>
            <p:ph type="title"/>
          </p:nvPr>
        </p:nvSpPr>
        <p:spPr/>
        <p:txBody>
          <a:bodyPr/>
          <a:lstStyle/>
          <a:p>
            <a:endParaRPr lang="ja-JP" altLang="en-US"/>
          </a:p>
        </p:txBody>
      </p:sp>
      <p:grpSp>
        <p:nvGrpSpPr>
          <p:cNvPr id="5" name="グループ化 4">
            <a:extLst>
              <a:ext uri="{FF2B5EF4-FFF2-40B4-BE49-F238E27FC236}">
                <a16:creationId xmlns:a16="http://schemas.microsoft.com/office/drawing/2014/main" id="{80E3DCF7-10A8-7842-6414-BD9D9D6D5DAB}"/>
              </a:ext>
            </a:extLst>
          </p:cNvPr>
          <p:cNvGrpSpPr/>
          <p:nvPr/>
        </p:nvGrpSpPr>
        <p:grpSpPr>
          <a:xfrm>
            <a:off x="407182" y="1502297"/>
            <a:ext cx="6938852" cy="5281739"/>
            <a:chOff x="432239" y="2036282"/>
            <a:chExt cx="6938852" cy="4570794"/>
          </a:xfrm>
        </p:grpSpPr>
        <p:graphicFrame>
          <p:nvGraphicFramePr>
            <p:cNvPr id="2" name="グラフ 1">
              <a:extLst>
                <a:ext uri="{FF2B5EF4-FFF2-40B4-BE49-F238E27FC236}">
                  <a16:creationId xmlns:a16="http://schemas.microsoft.com/office/drawing/2014/main" id="{92326092-0FBA-B420-214B-2A542E92FD20}"/>
                </a:ext>
              </a:extLst>
            </p:cNvPr>
            <p:cNvGraphicFramePr>
              <a:graphicFrameLocks/>
            </p:cNvGraphicFramePr>
            <p:nvPr/>
          </p:nvGraphicFramePr>
          <p:xfrm>
            <a:off x="432239" y="2036282"/>
            <a:ext cx="6619510" cy="4452938"/>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a:extLst>
                <a:ext uri="{FF2B5EF4-FFF2-40B4-BE49-F238E27FC236}">
                  <a16:creationId xmlns:a16="http://schemas.microsoft.com/office/drawing/2014/main" id="{35D2365E-6C39-53C0-9B1B-CB9A34DFC1CD}"/>
                </a:ext>
              </a:extLst>
            </p:cNvPr>
            <p:cNvSpPr txBox="1"/>
            <p:nvPr/>
          </p:nvSpPr>
          <p:spPr>
            <a:xfrm>
              <a:off x="6843382" y="6360855"/>
              <a:ext cx="527709" cy="246221"/>
            </a:xfrm>
            <a:prstGeom prst="rect">
              <a:avLst/>
            </a:prstGeom>
            <a:noFill/>
          </p:spPr>
          <p:txBody>
            <a:bodyPr wrap="none" rtlCol="0">
              <a:spAutoFit/>
            </a:bodyPr>
            <a:lstStyle/>
            <a:p>
              <a:r>
                <a:rPr kumimoji="1" lang="en-US" altLang="ja-JP" sz="1000" dirty="0"/>
                <a:t>(</a:t>
              </a:r>
              <a:r>
                <a:rPr kumimoji="1" lang="ja-JP" altLang="en-US" sz="1000" dirty="0"/>
                <a:t>件数</a:t>
              </a:r>
              <a:r>
                <a:rPr kumimoji="1" lang="en-US" altLang="ja-JP" sz="1000" dirty="0"/>
                <a:t>)</a:t>
              </a:r>
              <a:endParaRPr kumimoji="1" lang="ja-JP" altLang="en-US" sz="1000"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273311" y="6815425"/>
            <a:ext cx="8425933" cy="155171"/>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900" b="0" i="0" u="none" strike="noStrike" kern="0" cap="none" spc="-195" normalizeH="0" baseline="0" noProof="0" dirty="0">
                <a:ln>
                  <a:noFill/>
                </a:ln>
                <a:solidFill>
                  <a:srgbClr val="231F20"/>
                </a:solidFill>
                <a:effectLst/>
                <a:uLnTx/>
                <a:uFillTx/>
                <a:latin typeface="Adobe Clean Han"/>
                <a:cs typeface="Adobe Clean Han"/>
              </a:rPr>
              <a:t>出典：</a:t>
            </a:r>
            <a:r>
              <a:rPr kumimoji="0" sz="900" b="0" i="0" u="none" strike="noStrike" kern="0" cap="none" spc="10" normalizeH="0" baseline="0" noProof="0" dirty="0">
                <a:ln>
                  <a:noFill/>
                </a:ln>
                <a:solidFill>
                  <a:srgbClr val="231F20"/>
                </a:solidFill>
                <a:effectLst/>
                <a:uLnTx/>
                <a:uFillTx/>
                <a:latin typeface="Adobe Clean Han"/>
                <a:cs typeface="Adobe Clean Han"/>
              </a:rPr>
              <a:t>（</a:t>
            </a:r>
            <a:r>
              <a:rPr kumimoji="0" sz="900" b="0" i="0" u="none" strike="noStrike" kern="0" cap="none" spc="0" normalizeH="0" baseline="0" noProof="0" dirty="0" err="1">
                <a:ln>
                  <a:noFill/>
                </a:ln>
                <a:solidFill>
                  <a:srgbClr val="231F20"/>
                </a:solidFill>
                <a:effectLst/>
                <a:uLnTx/>
                <a:uFillTx/>
                <a:latin typeface="Adobe Clean Han"/>
                <a:cs typeface="Adobe Clean Han"/>
              </a:rPr>
              <a:t>独</a:t>
            </a:r>
            <a:r>
              <a:rPr kumimoji="0" sz="900" b="0" i="0" u="none" strike="noStrike" kern="0" cap="none" spc="-315" normalizeH="0" baseline="0" noProof="0" dirty="0" err="1">
                <a:ln>
                  <a:noFill/>
                </a:ln>
                <a:solidFill>
                  <a:srgbClr val="231F20"/>
                </a:solidFill>
                <a:effectLst/>
                <a:uLnTx/>
                <a:uFillTx/>
                <a:latin typeface="Adobe Clean Han"/>
                <a:cs typeface="Adobe Clean Han"/>
              </a:rPr>
              <a:t>）</a:t>
            </a:r>
            <a:r>
              <a:rPr kumimoji="0" sz="900" b="0" i="0" u="none" strike="noStrike" kern="0" cap="none" spc="15" normalizeH="0" baseline="0" noProof="0" dirty="0" err="1">
                <a:ln>
                  <a:noFill/>
                </a:ln>
                <a:solidFill>
                  <a:srgbClr val="231F20"/>
                </a:solidFill>
                <a:effectLst/>
                <a:uLnTx/>
                <a:uFillTx/>
                <a:latin typeface="Adobe Clean Han"/>
                <a:cs typeface="Adobe Clean Han"/>
              </a:rPr>
              <a:t>日本スポーツ振興センタ</a:t>
            </a:r>
            <a:r>
              <a:rPr kumimoji="0" sz="900" b="0" i="0" u="none" strike="noStrike" kern="0" cap="none" spc="15" normalizeH="0" baseline="0" noProof="0" dirty="0">
                <a:ln>
                  <a:noFill/>
                </a:ln>
                <a:solidFill>
                  <a:srgbClr val="231F20"/>
                </a:solidFill>
                <a:effectLst/>
                <a:uLnTx/>
                <a:uFillTx/>
                <a:latin typeface="Adobe Clean Han"/>
                <a:cs typeface="Adobe Clean Han"/>
              </a:rPr>
              <a:t>ー  </a:t>
            </a:r>
            <a:r>
              <a:rPr kumimoji="0" sz="900" b="0" i="0" u="none" strike="noStrike" kern="0" cap="none" spc="15" normalizeH="0" baseline="0" noProof="0" dirty="0" err="1">
                <a:ln>
                  <a:noFill/>
                </a:ln>
                <a:solidFill>
                  <a:srgbClr val="231F20"/>
                </a:solidFill>
                <a:effectLst/>
                <a:uLnTx/>
                <a:uFillTx/>
                <a:latin typeface="Adobe Clean Han"/>
                <a:cs typeface="Adobe Clean Han"/>
              </a:rPr>
              <a:t>令和</a:t>
            </a:r>
            <a:r>
              <a:rPr lang="en-US" sz="900" dirty="0">
                <a:solidFill>
                  <a:srgbClr val="231F20"/>
                </a:solidFill>
                <a:latin typeface="Adobe Clean Han"/>
                <a:cs typeface="Adobe Clean Han"/>
              </a:rPr>
              <a:t>5</a:t>
            </a:r>
            <a:r>
              <a:rPr kumimoji="0" sz="900" b="0" i="0" u="none" strike="noStrike" kern="0" cap="none" spc="-45" normalizeH="0" baseline="0" noProof="0" dirty="0" err="1">
                <a:ln>
                  <a:noFill/>
                </a:ln>
                <a:solidFill>
                  <a:srgbClr val="231F20"/>
                </a:solidFill>
                <a:effectLst/>
                <a:uLnTx/>
                <a:uFillTx/>
                <a:latin typeface="Adobe Clean Han"/>
                <a:cs typeface="Adobe Clean Han"/>
              </a:rPr>
              <a:t>年度スポーツ庁委託事業</a:t>
            </a:r>
            <a:r>
              <a:rPr kumimoji="0" sz="900" b="0" i="0" u="none" strike="noStrike" kern="0" cap="none" spc="-45" normalizeH="0" baseline="0" noProof="0" dirty="0">
                <a:ln>
                  <a:noFill/>
                </a:ln>
                <a:solidFill>
                  <a:srgbClr val="231F20"/>
                </a:solidFill>
                <a:effectLst/>
                <a:uLnTx/>
                <a:uFillTx/>
                <a:latin typeface="Adobe Clean Han"/>
                <a:cs typeface="Adobe Clean Han"/>
              </a:rPr>
              <a:t> 学校における体育活動での事故防止対策推進事業 学校でのスポーツ事故を防ぐために 成果報告書</a:t>
            </a:r>
            <a:endParaRPr kumimoji="0" sz="900" b="0" i="0" u="none" strike="noStrike" kern="0" cap="none" spc="0" normalizeH="0" baseline="0" noProof="0" dirty="0">
              <a:ln>
                <a:noFill/>
              </a:ln>
              <a:solidFill>
                <a:sysClr val="windowText" lastClr="000000"/>
              </a:solidFill>
              <a:effectLst/>
              <a:uLnTx/>
              <a:uFillTx/>
              <a:latin typeface="Adobe Clean Han"/>
              <a:cs typeface="Adobe Clean Han"/>
            </a:endParaRPr>
          </a:p>
        </p:txBody>
      </p:sp>
      <p:sp>
        <p:nvSpPr>
          <p:cNvPr id="191" name="object 191"/>
          <p:cNvSpPr txBox="1">
            <a:spLocks noGrp="1"/>
          </p:cNvSpPr>
          <p:nvPr>
            <p:ph type="sldNum" sz="quarter" idx="7"/>
          </p:nvPr>
        </p:nvSpPr>
        <p:spPr>
          <a:prstGeom prst="rect">
            <a:avLst/>
          </a:prstGeom>
        </p:spPr>
        <p:txBody>
          <a:bodyPr vert="horz" wrap="square" lIns="0" tIns="19685" rIns="0" bIns="0" rtlCol="0">
            <a:spAutoFit/>
          </a:bodyPr>
          <a:lstStyle/>
          <a:p>
            <a:pPr marL="12700" marR="0" lvl="0" indent="0" defTabSz="914400" eaLnBrk="1" fontAlgn="auto" latinLnBrk="0" hangingPunct="1">
              <a:lnSpc>
                <a:spcPct val="100000"/>
              </a:lnSpc>
              <a:spcBef>
                <a:spcPts val="155"/>
              </a:spcBef>
              <a:spcAft>
                <a:spcPts val="0"/>
              </a:spcAft>
              <a:buClrTx/>
              <a:buSzTx/>
              <a:buFontTx/>
              <a:buNone/>
              <a:tabLst/>
              <a:defRPr/>
            </a:pPr>
            <a:r>
              <a:rPr kumimoji="0" sz="1350" b="1" i="0" u="none" strike="noStrike" kern="0" cap="none" spc="-44" normalizeH="0" baseline="3086" noProof="0" dirty="0">
                <a:ln>
                  <a:noFill/>
                </a:ln>
                <a:solidFill>
                  <a:srgbClr val="00A1E4"/>
                </a:solidFill>
                <a:effectLst/>
                <a:uLnTx/>
                <a:uFillTx/>
                <a:latin typeface="Adobe Clean Han ExtraBold"/>
              </a:rPr>
              <a:t>スポーツ歯科と安全教育│ </a:t>
            </a:r>
            <a:r>
              <a:rPr kumimoji="0" sz="1100" b="1" i="0" u="none" strike="noStrike" kern="0" cap="none" spc="-25" normalizeH="0" baseline="0" noProof="0" dirty="0">
                <a:ln>
                  <a:noFill/>
                </a:ln>
                <a:solidFill>
                  <a:srgbClr val="00A1E4"/>
                </a:solidFill>
                <a:effectLst/>
                <a:uLnTx/>
                <a:uFillTx/>
                <a:latin typeface="Arial"/>
                <a:cs typeface="Arial"/>
              </a:rPr>
              <a:t>17</a:t>
            </a:r>
            <a:endParaRPr kumimoji="0" sz="1100" b="1" i="0" u="none" strike="noStrike" kern="0" cap="none" spc="0" normalizeH="0" baseline="0" noProof="0">
              <a:ln>
                <a:noFill/>
              </a:ln>
              <a:solidFill>
                <a:srgbClr val="00A1E4"/>
              </a:solidFill>
              <a:effectLst/>
              <a:uLnTx/>
              <a:uFillTx/>
              <a:latin typeface="Arial"/>
              <a:cs typeface="Arial"/>
            </a:endParaRPr>
          </a:p>
        </p:txBody>
      </p:sp>
      <p:sp>
        <p:nvSpPr>
          <p:cNvPr id="3" name="object 190">
            <a:extLst>
              <a:ext uri="{FF2B5EF4-FFF2-40B4-BE49-F238E27FC236}">
                <a16:creationId xmlns:a16="http://schemas.microsoft.com/office/drawing/2014/main" id="{DDD52D64-8D28-2A14-62BF-39DFCD03F3F6}"/>
              </a:ext>
            </a:extLst>
          </p:cNvPr>
          <p:cNvSpPr txBox="1"/>
          <p:nvPr/>
        </p:nvSpPr>
        <p:spPr>
          <a:xfrm>
            <a:off x="927100" y="918919"/>
            <a:ext cx="3048000" cy="382156"/>
          </a:xfrm>
          <a:prstGeom prst="rect">
            <a:avLst/>
          </a:prstGeom>
        </p:spPr>
        <p:txBody>
          <a:bodyPr vert="horz" wrap="square" lIns="0" tIns="12700" rIns="0" bIns="0" rtlCol="0">
            <a:spAutoFit/>
          </a:bodyPr>
          <a:lstStyle/>
          <a:p>
            <a:pPr marR="0" lvl="0" indent="0" defTabSz="914400" eaLnBrk="1" fontAlgn="auto" latinLnBrk="0" hangingPunct="1">
              <a:lnSpc>
                <a:spcPct val="100000"/>
              </a:lnSpc>
              <a:spcBef>
                <a:spcPts val="100"/>
              </a:spcBef>
              <a:spcAft>
                <a:spcPts val="0"/>
              </a:spcAft>
              <a:buClrTx/>
              <a:buSzTx/>
              <a:buFontTx/>
              <a:buNone/>
              <a:tabLst>
                <a:tab pos="1675764" algn="l"/>
              </a:tabLst>
              <a:defRPr/>
            </a:pPr>
            <a:r>
              <a:rPr kumimoji="0" sz="2400" b="1" i="0" u="none" strike="noStrike" kern="0" cap="none" spc="-10" normalizeH="0" baseline="0" noProof="0" dirty="0" err="1">
                <a:ln>
                  <a:noFill/>
                </a:ln>
                <a:solidFill>
                  <a:srgbClr val="00A1E4"/>
                </a:solidFill>
                <a:effectLst/>
                <a:uLnTx/>
                <a:uFillTx/>
                <a:latin typeface="Adobe Clean Han Black"/>
                <a:cs typeface="Adobe Clean Han Black"/>
              </a:rPr>
              <a:t>原因別外傷発生状況</a:t>
            </a:r>
            <a:endParaRPr kumimoji="0" sz="2400" b="0" i="0" u="none" strike="noStrike" kern="0" cap="none" spc="0" normalizeH="0" baseline="0" noProof="0" dirty="0">
              <a:ln>
                <a:noFill/>
              </a:ln>
              <a:solidFill>
                <a:sysClr val="windowText" lastClr="000000"/>
              </a:solidFill>
              <a:effectLst/>
              <a:uLnTx/>
              <a:uFillTx/>
              <a:latin typeface="Adobe Clean Han Black"/>
              <a:cs typeface="Adobe Clean Han Black"/>
            </a:endParaRPr>
          </a:p>
        </p:txBody>
      </p:sp>
      <p:sp>
        <p:nvSpPr>
          <p:cNvPr id="7" name="タイトル 6">
            <a:extLst>
              <a:ext uri="{FF2B5EF4-FFF2-40B4-BE49-F238E27FC236}">
                <a16:creationId xmlns:a16="http://schemas.microsoft.com/office/drawing/2014/main" id="{1F321B84-4AA8-0962-28A3-B3F2E410E08F}"/>
              </a:ext>
            </a:extLst>
          </p:cNvPr>
          <p:cNvSpPr>
            <a:spLocks noGrp="1"/>
          </p:cNvSpPr>
          <p:nvPr>
            <p:ph type="title"/>
          </p:nvPr>
        </p:nvSpPr>
        <p:spPr/>
        <p:txBody>
          <a:bodyPr/>
          <a:lstStyle/>
          <a:p>
            <a:endParaRPr lang="ja-JP" altLang="en-US"/>
          </a:p>
        </p:txBody>
      </p:sp>
      <p:grpSp>
        <p:nvGrpSpPr>
          <p:cNvPr id="9" name="グループ化 8">
            <a:extLst>
              <a:ext uri="{FF2B5EF4-FFF2-40B4-BE49-F238E27FC236}">
                <a16:creationId xmlns:a16="http://schemas.microsoft.com/office/drawing/2014/main" id="{ACF8B3C3-E54B-5499-940D-DC2256170275}"/>
              </a:ext>
            </a:extLst>
          </p:cNvPr>
          <p:cNvGrpSpPr/>
          <p:nvPr/>
        </p:nvGrpSpPr>
        <p:grpSpPr>
          <a:xfrm>
            <a:off x="654568" y="1301075"/>
            <a:ext cx="9601200" cy="5514350"/>
            <a:chOff x="1155700" y="1814895"/>
            <a:chExt cx="9104083" cy="4875234"/>
          </a:xfrm>
        </p:grpSpPr>
        <p:graphicFrame>
          <p:nvGraphicFramePr>
            <p:cNvPr id="5" name="グラフ 4">
              <a:extLst>
                <a:ext uri="{FF2B5EF4-FFF2-40B4-BE49-F238E27FC236}">
                  <a16:creationId xmlns:a16="http://schemas.microsoft.com/office/drawing/2014/main" id="{10D6E1FE-0ECF-942E-C240-104C4D1ADE6D}"/>
                </a:ext>
              </a:extLst>
            </p:cNvPr>
            <p:cNvGraphicFramePr>
              <a:graphicFrameLocks/>
            </p:cNvGraphicFramePr>
            <p:nvPr/>
          </p:nvGraphicFramePr>
          <p:xfrm>
            <a:off x="1155700" y="1814895"/>
            <a:ext cx="8883132" cy="4752124"/>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B84C917A-CFD3-4082-B5C3-790AECF9131E}"/>
                </a:ext>
              </a:extLst>
            </p:cNvPr>
            <p:cNvSpPr txBox="1"/>
            <p:nvPr/>
          </p:nvSpPr>
          <p:spPr>
            <a:xfrm>
              <a:off x="9732074" y="6443908"/>
              <a:ext cx="527709" cy="246221"/>
            </a:xfrm>
            <a:prstGeom prst="rect">
              <a:avLst/>
            </a:prstGeom>
            <a:noFill/>
          </p:spPr>
          <p:txBody>
            <a:bodyPr wrap="none" rtlCol="0">
              <a:spAutoFit/>
            </a:bodyPr>
            <a:lstStyle/>
            <a:p>
              <a:r>
                <a:rPr kumimoji="1" lang="en-US" altLang="ja-JP" sz="1000" dirty="0"/>
                <a:t>(</a:t>
              </a:r>
              <a:r>
                <a:rPr kumimoji="1" lang="ja-JP" altLang="en-US" sz="1000" dirty="0"/>
                <a:t>件数</a:t>
              </a:r>
              <a:r>
                <a:rPr kumimoji="1" lang="en-US" altLang="ja-JP" sz="1000" dirty="0"/>
                <a:t>)</a:t>
              </a:r>
              <a:endParaRPr kumimoji="1" lang="ja-JP" altLang="en-US" sz="1000" dirty="0"/>
            </a:p>
          </p:txBody>
        </p:sp>
      </p:grpSp>
    </p:spTree>
    <p:extLst>
      <p:ext uri="{BB962C8B-B14F-4D97-AF65-F5344CB8AC3E}">
        <p14:creationId xmlns:p14="http://schemas.microsoft.com/office/powerpoint/2010/main" val="2075691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D11C8-B195-53A6-D377-86913D6498F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4037A92-9D14-1431-046C-458E39CFC510}"/>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D843F1CE-12FE-6A10-08BB-6CD75E947E2C}"/>
              </a:ext>
            </a:extLst>
          </p:cNvPr>
          <p:cNvSpPr>
            <a:spLocks noGrp="1"/>
          </p:cNvSpPr>
          <p:nvPr>
            <p:ph type="body" idx="1"/>
          </p:nvPr>
        </p:nvSpPr>
        <p:spPr>
          <a:xfrm>
            <a:off x="5145549" y="674022"/>
            <a:ext cx="10664093" cy="9041919"/>
          </a:xfrm>
        </p:spPr>
        <p:txBody>
          <a:bodyPr/>
          <a:lstStyle/>
          <a:p>
            <a:endParaRPr kumimoji="1" lang="ja-JP" altLang="en-US" dirty="0"/>
          </a:p>
        </p:txBody>
      </p:sp>
      <p:pic>
        <p:nvPicPr>
          <p:cNvPr id="7" name="図 6" descr="テーブル, 座る, コンピュータ, 画面 が含まれている画像&#10;&#10;自動的に生成された説明">
            <a:extLst>
              <a:ext uri="{FF2B5EF4-FFF2-40B4-BE49-F238E27FC236}">
                <a16:creationId xmlns:a16="http://schemas.microsoft.com/office/drawing/2014/main" id="{B189C746-D29E-5835-E68C-2F1D8C02D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593" y="255027"/>
            <a:ext cx="7340213" cy="6879198"/>
          </a:xfrm>
          <a:prstGeom prst="rect">
            <a:avLst/>
          </a:prstGeom>
        </p:spPr>
      </p:pic>
      <p:sp>
        <p:nvSpPr>
          <p:cNvPr id="17" name="吹き出し: 円形 16">
            <a:extLst>
              <a:ext uri="{FF2B5EF4-FFF2-40B4-BE49-F238E27FC236}">
                <a16:creationId xmlns:a16="http://schemas.microsoft.com/office/drawing/2014/main" id="{976BFA0C-7282-AD5C-3CDA-7A06678C8E29}"/>
              </a:ext>
            </a:extLst>
          </p:cNvPr>
          <p:cNvSpPr/>
          <p:nvPr/>
        </p:nvSpPr>
        <p:spPr>
          <a:xfrm>
            <a:off x="998553" y="428625"/>
            <a:ext cx="4348146" cy="2763030"/>
          </a:xfrm>
          <a:prstGeom prst="wedgeEllipseCallout">
            <a:avLst>
              <a:gd name="adj1" fmla="val 86832"/>
              <a:gd name="adj2" fmla="val 246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400" dirty="0"/>
              <a:t>どのような原因や要因があって、歯の外傷が起こると思いますか？</a:t>
            </a:r>
          </a:p>
        </p:txBody>
      </p:sp>
    </p:spTree>
    <p:extLst>
      <p:ext uri="{BB962C8B-B14F-4D97-AF65-F5344CB8AC3E}">
        <p14:creationId xmlns:p14="http://schemas.microsoft.com/office/powerpoint/2010/main" val="3115952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828003" y="2685264"/>
            <a:ext cx="7487098" cy="4220361"/>
            <a:chOff x="828003" y="2592005"/>
            <a:chExt cx="7487098" cy="4220361"/>
          </a:xfrm>
        </p:grpSpPr>
        <p:pic>
          <p:nvPicPr>
            <p:cNvPr id="5" name="object 5"/>
            <p:cNvPicPr/>
            <p:nvPr/>
          </p:nvPicPr>
          <p:blipFill>
            <a:blip r:embed="rId3" cstate="print"/>
            <a:stretch>
              <a:fillRect/>
            </a:stretch>
          </p:blipFill>
          <p:spPr>
            <a:xfrm>
              <a:off x="2926055" y="4802281"/>
              <a:ext cx="2950616" cy="1965809"/>
            </a:xfrm>
            <a:prstGeom prst="rect">
              <a:avLst/>
            </a:prstGeom>
          </p:spPr>
        </p:pic>
        <p:pic>
          <p:nvPicPr>
            <p:cNvPr id="6" name="object 6"/>
            <p:cNvPicPr/>
            <p:nvPr/>
          </p:nvPicPr>
          <p:blipFill>
            <a:blip r:embed="rId4" cstate="print"/>
            <a:stretch>
              <a:fillRect/>
            </a:stretch>
          </p:blipFill>
          <p:spPr>
            <a:xfrm>
              <a:off x="6425895" y="4997216"/>
              <a:ext cx="1889206" cy="1815150"/>
            </a:xfrm>
            <a:prstGeom prst="rect">
              <a:avLst/>
            </a:prstGeom>
          </p:spPr>
        </p:pic>
        <p:sp>
          <p:nvSpPr>
            <p:cNvPr id="7" name="object 7"/>
            <p:cNvSpPr/>
            <p:nvPr/>
          </p:nvSpPr>
          <p:spPr>
            <a:xfrm>
              <a:off x="828003" y="2592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grpSp>
      <p:sp>
        <p:nvSpPr>
          <p:cNvPr id="8" name="object 8"/>
          <p:cNvSpPr txBox="1"/>
          <p:nvPr/>
        </p:nvSpPr>
        <p:spPr>
          <a:xfrm>
            <a:off x="1164634" y="3126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中学校</a:t>
            </a:r>
            <a:endParaRPr sz="1700">
              <a:latin typeface="MS UI Gothic" panose="020B0600070205080204" pitchFamily="50" charset="-128"/>
              <a:ea typeface="MS UI Gothic" panose="020B0600070205080204" pitchFamily="50" charset="-128"/>
              <a:cs typeface="Adobe Clean Han Black"/>
            </a:endParaRPr>
          </a:p>
        </p:txBody>
      </p:sp>
      <p:sp>
        <p:nvSpPr>
          <p:cNvPr id="9" name="object 9"/>
          <p:cNvSpPr/>
          <p:nvPr/>
        </p:nvSpPr>
        <p:spPr>
          <a:xfrm>
            <a:off x="828003" y="1080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00A1E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0" name="object 10"/>
          <p:cNvSpPr txBox="1"/>
          <p:nvPr/>
        </p:nvSpPr>
        <p:spPr>
          <a:xfrm>
            <a:off x="1164634" y="1614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小学校</a:t>
            </a:r>
            <a:endParaRPr sz="1700">
              <a:latin typeface="MS UI Gothic" panose="020B0600070205080204" pitchFamily="50" charset="-128"/>
              <a:ea typeface="MS UI Gothic" panose="020B0600070205080204" pitchFamily="50" charset="-128"/>
              <a:cs typeface="Adobe Clean Han Black"/>
            </a:endParaRPr>
          </a:p>
        </p:txBody>
      </p:sp>
      <p:sp>
        <p:nvSpPr>
          <p:cNvPr id="11" name="object 11"/>
          <p:cNvSpPr/>
          <p:nvPr/>
        </p:nvSpPr>
        <p:spPr>
          <a:xfrm>
            <a:off x="828003" y="4104004"/>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2" name="object 12"/>
          <p:cNvSpPr txBox="1"/>
          <p:nvPr/>
        </p:nvSpPr>
        <p:spPr>
          <a:xfrm>
            <a:off x="1054595" y="4638859"/>
            <a:ext cx="906144" cy="278281"/>
          </a:xfrm>
          <a:prstGeom prst="rect">
            <a:avLst/>
          </a:prstGeom>
        </p:spPr>
        <p:txBody>
          <a:bodyPr vert="horz" wrap="square" lIns="0" tIns="16510" rIns="0" bIns="0" rtlCol="0">
            <a:spAutoFit/>
          </a:bodyPr>
          <a:lstStyle/>
          <a:p>
            <a:pPr marL="12700">
              <a:lnSpc>
                <a:spcPct val="100000"/>
              </a:lnSpc>
              <a:spcBef>
                <a:spcPts val="130"/>
              </a:spcBef>
            </a:pPr>
            <a:r>
              <a:rPr sz="1700" b="1" spc="-15" dirty="0">
                <a:solidFill>
                  <a:srgbClr val="FFFFFF"/>
                </a:solidFill>
                <a:latin typeface="MS UI Gothic" panose="020B0600070205080204" pitchFamily="50" charset="-128"/>
                <a:ea typeface="MS UI Gothic" panose="020B0600070205080204" pitchFamily="50" charset="-128"/>
                <a:cs typeface="Adobe Clean Han Black"/>
              </a:rPr>
              <a:t>高等学校</a:t>
            </a:r>
            <a:endParaRPr sz="1700">
              <a:latin typeface="MS UI Gothic" panose="020B0600070205080204" pitchFamily="50" charset="-128"/>
              <a:ea typeface="MS UI Gothic" panose="020B0600070205080204" pitchFamily="50" charset="-128"/>
              <a:cs typeface="Adobe Clean Han Black"/>
            </a:endParaRPr>
          </a:p>
        </p:txBody>
      </p:sp>
      <p:sp>
        <p:nvSpPr>
          <p:cNvPr id="13" name="object 13"/>
          <p:cNvSpPr/>
          <p:nvPr/>
        </p:nvSpPr>
        <p:spPr>
          <a:xfrm>
            <a:off x="3456000" y="1461020"/>
            <a:ext cx="2952115" cy="0"/>
          </a:xfrm>
          <a:custGeom>
            <a:avLst/>
            <a:gdLst/>
            <a:ahLst/>
            <a:cxnLst/>
            <a:rect l="l" t="t" r="r" b="b"/>
            <a:pathLst>
              <a:path w="2952115">
                <a:moveTo>
                  <a:pt x="0" y="0"/>
                </a:moveTo>
                <a:lnTo>
                  <a:pt x="2952000" y="0"/>
                </a:lnTo>
              </a:path>
            </a:pathLst>
          </a:custGeom>
          <a:ln w="9779">
            <a:solidFill>
              <a:srgbClr val="00A1E4"/>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4" name="object 14"/>
          <p:cNvSpPr txBox="1"/>
          <p:nvPr/>
        </p:nvSpPr>
        <p:spPr>
          <a:xfrm>
            <a:off x="3456000" y="942134"/>
            <a:ext cx="1903400" cy="448200"/>
          </a:xfrm>
          <a:prstGeom prst="rect">
            <a:avLst/>
          </a:prstGeom>
        </p:spPr>
        <p:txBody>
          <a:bodyPr vert="horz" wrap="square" lIns="0" tIns="17145" rIns="0" bIns="0" rtlCol="0">
            <a:spAutoFit/>
          </a:bodyPr>
          <a:lstStyle/>
          <a:p>
            <a:pPr marL="12700">
              <a:lnSpc>
                <a:spcPct val="100000"/>
              </a:lnSpc>
              <a:spcBef>
                <a:spcPts val="135"/>
              </a:spcBef>
            </a:pPr>
            <a:r>
              <a:rPr sz="2800" b="1" spc="-20" dirty="0">
                <a:solidFill>
                  <a:srgbClr val="00A1E4"/>
                </a:solidFill>
                <a:latin typeface="MS UI Gothic" panose="020B0600070205080204" pitchFamily="50" charset="-128"/>
                <a:ea typeface="MS UI Gothic" panose="020B0600070205080204" pitchFamily="50" charset="-128"/>
                <a:cs typeface="Adobe Clean Han ExtraBold"/>
              </a:rPr>
              <a:t>特徴は……</a:t>
            </a:r>
            <a:endParaRPr sz="2800" dirty="0">
              <a:latin typeface="MS UI Gothic" panose="020B0600070205080204" pitchFamily="50" charset="-128"/>
              <a:ea typeface="MS UI Gothic" panose="020B0600070205080204" pitchFamily="50" charset="-128"/>
              <a:cs typeface="Adobe Clean Han ExtraBold"/>
            </a:endParaRPr>
          </a:p>
        </p:txBody>
      </p:sp>
      <p:sp>
        <p:nvSpPr>
          <p:cNvPr id="17" name="object 17"/>
          <p:cNvSpPr txBox="1"/>
          <p:nvPr/>
        </p:nvSpPr>
        <p:spPr>
          <a:xfrm>
            <a:off x="3417900" y="1531707"/>
            <a:ext cx="5234173" cy="3243517"/>
          </a:xfrm>
          <a:prstGeom prst="rect">
            <a:avLst/>
          </a:prstGeom>
        </p:spPr>
        <p:txBody>
          <a:bodyPr vert="horz" wrap="square" lIns="0" tIns="68580" rIns="0" bIns="0" rtlCol="0">
            <a:spAutoFit/>
          </a:bodyPr>
          <a:lstStyle/>
          <a:p>
            <a:pPr marL="189865" indent="-151765">
              <a:lnSpc>
                <a:spcPct val="150000"/>
              </a:lnSpc>
              <a:spcBef>
                <a:spcPts val="540"/>
              </a:spcBef>
              <a:buClr>
                <a:srgbClr val="00A1E4"/>
              </a:buClr>
              <a:buSzPct val="75000"/>
              <a:buChar char="●"/>
              <a:tabLst>
                <a:tab pos="189865" algn="l"/>
              </a:tabLst>
            </a:pPr>
            <a:r>
              <a:rPr sz="2800" spc="-60" dirty="0">
                <a:solidFill>
                  <a:srgbClr val="FF0000"/>
                </a:solidFill>
                <a:latin typeface="MS UI Gothic" panose="020B0600070205080204" pitchFamily="50" charset="-128"/>
                <a:ea typeface="MS UI Gothic" panose="020B0600070205080204" pitchFamily="50" charset="-128"/>
                <a:cs typeface="PMingLiU"/>
              </a:rPr>
              <a:t>転倒による事故</a:t>
            </a:r>
            <a:r>
              <a:rPr sz="2400" b="1" spc="-60" dirty="0">
                <a:solidFill>
                  <a:srgbClr val="231F20"/>
                </a:solidFill>
                <a:latin typeface="MS UI Gothic" panose="020B0600070205080204" pitchFamily="50" charset="-128"/>
                <a:ea typeface="MS UI Gothic" panose="020B0600070205080204" pitchFamily="50" charset="-128"/>
                <a:cs typeface="PMingLiU"/>
              </a:rPr>
              <a:t>が一番多く、</a:t>
            </a:r>
            <a:endParaRPr sz="2400" b="1" dirty="0">
              <a:latin typeface="MS UI Gothic" panose="020B0600070205080204" pitchFamily="50" charset="-128"/>
              <a:ea typeface="MS UI Gothic" panose="020B0600070205080204" pitchFamily="50" charset="-128"/>
              <a:cs typeface="PMingLiU"/>
            </a:endParaRPr>
          </a:p>
          <a:p>
            <a:pPr marL="200660">
              <a:lnSpc>
                <a:spcPct val="150000"/>
              </a:lnSpc>
              <a:spcBef>
                <a:spcPts val="445"/>
              </a:spcBef>
            </a:pPr>
            <a:r>
              <a:rPr lang="ja-JP" altLang="en-US" sz="2400" b="1" spc="-70" dirty="0">
                <a:solidFill>
                  <a:srgbClr val="231F20"/>
                </a:solidFill>
                <a:latin typeface="MS UI Gothic" panose="020B0600070205080204" pitchFamily="50" charset="-128"/>
                <a:ea typeface="MS UI Gothic" panose="020B0600070205080204" pitchFamily="50" charset="-128"/>
                <a:cs typeface="PMingLiU"/>
              </a:rPr>
              <a:t>　　　　</a:t>
            </a:r>
            <a:r>
              <a:rPr sz="2400" b="1" spc="-70" dirty="0" err="1">
                <a:solidFill>
                  <a:srgbClr val="231F20"/>
                </a:solidFill>
                <a:latin typeface="MS UI Gothic" panose="020B0600070205080204" pitchFamily="50" charset="-128"/>
                <a:ea typeface="MS UI Gothic" panose="020B0600070205080204" pitchFamily="50" charset="-128"/>
                <a:cs typeface="PMingLiU"/>
              </a:rPr>
              <a:t>次いで、物に衝突、人に衝突が多い</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730"/>
              </a:spcBef>
              <a:buClr>
                <a:srgbClr val="00A1E4"/>
              </a:buClr>
              <a:buSzPct val="75000"/>
              <a:buFontTx/>
              <a:buChar char="●"/>
              <a:tabLst>
                <a:tab pos="189865" algn="l"/>
              </a:tabLst>
            </a:pPr>
            <a:r>
              <a:rPr lang="ja-JP" altLang="en-US" sz="2400" b="1" spc="-15" dirty="0">
                <a:solidFill>
                  <a:srgbClr val="231F20"/>
                </a:solidFill>
                <a:latin typeface="MS UI Gothic" panose="020B0600070205080204" pitchFamily="50" charset="-128"/>
                <a:ea typeface="MS UI Gothic" panose="020B0600070205080204" pitchFamily="50" charset="-128"/>
                <a:cs typeface="PMingLiU"/>
              </a:rPr>
              <a:t>歯の</a:t>
            </a:r>
            <a:r>
              <a:rPr sz="2400" b="1" spc="-15" dirty="0" err="1">
                <a:solidFill>
                  <a:srgbClr val="231F20"/>
                </a:solidFill>
                <a:latin typeface="MS UI Gothic" panose="020B0600070205080204" pitchFamily="50" charset="-128"/>
                <a:ea typeface="MS UI Gothic" panose="020B0600070205080204" pitchFamily="50" charset="-128"/>
                <a:cs typeface="PMingLiU"/>
              </a:rPr>
              <a:t>破折</a:t>
            </a:r>
            <a:r>
              <a:rPr lang="ja-JP" altLang="en-US" b="1" spc="-50" dirty="0">
                <a:solidFill>
                  <a:srgbClr val="231F20"/>
                </a:solidFill>
                <a:latin typeface="MS UI Gothic" panose="020B0600070205080204" pitchFamily="50" charset="-128"/>
                <a:ea typeface="MS UI Gothic" panose="020B0600070205080204" pitchFamily="50" charset="-128"/>
                <a:cs typeface="PMingLiU"/>
              </a:rPr>
              <a:t>（割れ、折れ）</a:t>
            </a:r>
            <a:r>
              <a:rPr sz="2400" b="1" spc="-15" dirty="0">
                <a:solidFill>
                  <a:srgbClr val="231F20"/>
                </a:solidFill>
                <a:latin typeface="MS UI Gothic" panose="020B0600070205080204" pitchFamily="50" charset="-128"/>
                <a:ea typeface="MS UI Gothic" panose="020B0600070205080204" pitchFamily="50" charset="-128"/>
                <a:cs typeface="PMingLiU"/>
              </a:rPr>
              <a:t>や</a:t>
            </a:r>
            <a:endParaRPr lang="en-US" sz="2400" b="1" spc="-15" dirty="0">
              <a:solidFill>
                <a:srgbClr val="231F20"/>
              </a:solidFill>
              <a:latin typeface="MS UI Gothic" panose="020B0600070205080204" pitchFamily="50" charset="-128"/>
              <a:ea typeface="MS UI Gothic" panose="020B0600070205080204" pitchFamily="50" charset="-128"/>
              <a:cs typeface="PMingLiU"/>
            </a:endParaRPr>
          </a:p>
          <a:p>
            <a:pPr marL="38100">
              <a:lnSpc>
                <a:spcPct val="150000"/>
              </a:lnSpc>
              <a:spcBef>
                <a:spcPts val="730"/>
              </a:spcBef>
              <a:buClr>
                <a:srgbClr val="00A1E4"/>
              </a:buClr>
              <a:buSzPct val="75000"/>
              <a:tabLst>
                <a:tab pos="189865" algn="l"/>
              </a:tabLst>
            </a:pPr>
            <a:r>
              <a:rPr lang="en-US" sz="2400" b="1" spc="-15" dirty="0">
                <a:solidFill>
                  <a:srgbClr val="231F20"/>
                </a:solidFill>
                <a:latin typeface="MS UI Gothic" panose="020B0600070205080204" pitchFamily="50" charset="-128"/>
                <a:ea typeface="MS UI Gothic" panose="020B0600070205080204" pitchFamily="50" charset="-128"/>
                <a:cs typeface="PMingLiU"/>
              </a:rPr>
              <a:t>		</a:t>
            </a:r>
            <a:r>
              <a:rPr sz="2400" b="1" spc="-15" dirty="0" err="1">
                <a:solidFill>
                  <a:srgbClr val="231F20"/>
                </a:solidFill>
                <a:latin typeface="MS UI Gothic" panose="020B0600070205080204" pitchFamily="50" charset="-128"/>
                <a:ea typeface="MS UI Gothic" panose="020B0600070205080204" pitchFamily="50" charset="-128"/>
                <a:cs typeface="PMingLiU"/>
              </a:rPr>
              <a:t>亜脱臼</a:t>
            </a:r>
            <a:r>
              <a:rPr lang="ja-JP" altLang="en-US" b="1" spc="-15" dirty="0">
                <a:solidFill>
                  <a:srgbClr val="231F20"/>
                </a:solidFill>
                <a:latin typeface="MS UI Gothic" panose="020B0600070205080204" pitchFamily="50" charset="-128"/>
                <a:ea typeface="MS UI Gothic" panose="020B0600070205080204" pitchFamily="50" charset="-128"/>
                <a:cs typeface="PMingLiU"/>
              </a:rPr>
              <a:t>（不完全な脱臼・位置ずれ）</a:t>
            </a:r>
            <a:r>
              <a:rPr sz="2400" b="1" spc="-15" dirty="0" err="1">
                <a:solidFill>
                  <a:srgbClr val="231F20"/>
                </a:solidFill>
                <a:latin typeface="MS UI Gothic" panose="020B0600070205080204" pitchFamily="50" charset="-128"/>
                <a:ea typeface="MS UI Gothic" panose="020B0600070205080204" pitchFamily="50" charset="-128"/>
                <a:cs typeface="PMingLiU"/>
              </a:rPr>
              <a:t>が多い</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730"/>
              </a:spcBef>
              <a:buClr>
                <a:srgbClr val="00A1E4"/>
              </a:buClr>
              <a:buSzPct val="75000"/>
              <a:buChar char="●"/>
              <a:tabLst>
                <a:tab pos="189865" algn="l"/>
              </a:tabLst>
            </a:pPr>
            <a:r>
              <a:rPr sz="2400" b="1" spc="-55" dirty="0" err="1">
                <a:solidFill>
                  <a:srgbClr val="231F20"/>
                </a:solidFill>
                <a:latin typeface="MS UI Gothic" panose="020B0600070205080204" pitchFamily="50" charset="-128"/>
                <a:ea typeface="MS UI Gothic" panose="020B0600070205080204" pitchFamily="50" charset="-128"/>
                <a:cs typeface="PMingLiU"/>
              </a:rPr>
              <a:t>事故は</a:t>
            </a:r>
            <a:r>
              <a:rPr lang="ja-JP" altLang="en-US" sz="2400" b="1" spc="-55" dirty="0">
                <a:solidFill>
                  <a:srgbClr val="231F20"/>
                </a:solidFill>
                <a:latin typeface="MS UI Gothic" panose="020B0600070205080204" pitchFamily="50" charset="-128"/>
                <a:ea typeface="MS UI Gothic" panose="020B0600070205080204" pitchFamily="50" charset="-128"/>
                <a:cs typeface="PMingLiU"/>
              </a:rPr>
              <a:t>、</a:t>
            </a:r>
            <a:r>
              <a:rPr sz="2800" spc="-55" dirty="0" err="1">
                <a:solidFill>
                  <a:srgbClr val="FF0000"/>
                </a:solidFill>
                <a:latin typeface="MS UI Gothic" panose="020B0600070205080204" pitchFamily="50" charset="-128"/>
                <a:ea typeface="MS UI Gothic" panose="020B0600070205080204" pitchFamily="50" charset="-128"/>
                <a:cs typeface="PMingLiU"/>
              </a:rPr>
              <a:t>休憩時間中</a:t>
            </a:r>
            <a:r>
              <a:rPr sz="2400" b="1" spc="-55" dirty="0" err="1">
                <a:solidFill>
                  <a:srgbClr val="231F20"/>
                </a:solidFill>
                <a:latin typeface="MS UI Gothic" panose="020B0600070205080204" pitchFamily="50" charset="-128"/>
                <a:ea typeface="MS UI Gothic" panose="020B0600070205080204" pitchFamily="50" charset="-128"/>
                <a:cs typeface="PMingLiU"/>
              </a:rPr>
              <a:t>に起こりやすい</a:t>
            </a:r>
            <a:endParaRPr sz="2400" b="1" dirty="0">
              <a:latin typeface="MS UI Gothic" panose="020B0600070205080204" pitchFamily="50" charset="-128"/>
              <a:ea typeface="MS UI Gothic" panose="020B0600070205080204" pitchFamily="50" charset="-128"/>
              <a:cs typeface="PMingLiU"/>
            </a:endParaRPr>
          </a:p>
        </p:txBody>
      </p:sp>
      <p:sp>
        <p:nvSpPr>
          <p:cNvPr id="20" name="object 20"/>
          <p:cNvSpPr/>
          <p:nvPr/>
        </p:nvSpPr>
        <p:spPr>
          <a:xfrm>
            <a:off x="2415603" y="2250007"/>
            <a:ext cx="900430" cy="2052320"/>
          </a:xfrm>
          <a:custGeom>
            <a:avLst/>
            <a:gdLst/>
            <a:ahLst/>
            <a:cxnLst/>
            <a:rect l="l" t="t" r="r" b="b"/>
            <a:pathLst>
              <a:path w="900429" h="2052320">
                <a:moveTo>
                  <a:pt x="899998" y="1026007"/>
                </a:moveTo>
                <a:lnTo>
                  <a:pt x="444715" y="0"/>
                </a:lnTo>
                <a:lnTo>
                  <a:pt x="444715" y="300507"/>
                </a:lnTo>
                <a:lnTo>
                  <a:pt x="0" y="300507"/>
                </a:lnTo>
                <a:lnTo>
                  <a:pt x="0" y="1751482"/>
                </a:lnTo>
                <a:lnTo>
                  <a:pt x="444715" y="1751482"/>
                </a:lnTo>
                <a:lnTo>
                  <a:pt x="444715" y="2052002"/>
                </a:lnTo>
                <a:lnTo>
                  <a:pt x="899998" y="1026007"/>
                </a:lnTo>
                <a:close/>
              </a:path>
            </a:pathLst>
          </a:custGeom>
          <a:solidFill>
            <a:srgbClr val="F27173"/>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1" name="object 21"/>
          <p:cNvSpPr/>
          <p:nvPr/>
        </p:nvSpPr>
        <p:spPr>
          <a:xfrm>
            <a:off x="2415599" y="1008005"/>
            <a:ext cx="0" cy="5760085"/>
          </a:xfrm>
          <a:custGeom>
            <a:avLst/>
            <a:gdLst/>
            <a:ahLst/>
            <a:cxnLst/>
            <a:rect l="l" t="t" r="r" b="b"/>
            <a:pathLst>
              <a:path h="5760084">
                <a:moveTo>
                  <a:pt x="0" y="0"/>
                </a:moveTo>
                <a:lnTo>
                  <a:pt x="0" y="5759996"/>
                </a:lnTo>
              </a:path>
            </a:pathLst>
          </a:custGeom>
          <a:ln w="7200">
            <a:solidFill>
              <a:srgbClr val="939598"/>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56" name="object 56"/>
          <p:cNvSpPr txBox="1">
            <a:spLocks noGrp="1"/>
          </p:cNvSpPr>
          <p:nvPr>
            <p:ph type="sldNum" sz="quarter" idx="7"/>
          </p:nvPr>
        </p:nvSpPr>
        <p:spPr>
          <a:xfrm>
            <a:off x="8964972" y="7195918"/>
            <a:ext cx="1581784" cy="189154"/>
          </a:xfrm>
          <a:prstGeom prst="rect">
            <a:avLst/>
          </a:prstGeom>
        </p:spPr>
        <p:txBody>
          <a:bodyPr vert="horz" wrap="square" lIns="0" tIns="19685" rIns="0" bIns="0" rtlCol="0">
            <a:spAutoFit/>
          </a:bodyPr>
          <a:lstStyle/>
          <a:p>
            <a:pPr marL="12700">
              <a:lnSpc>
                <a:spcPct val="100000"/>
              </a:lnSpc>
              <a:spcBef>
                <a:spcPts val="155"/>
              </a:spcBef>
            </a:pPr>
            <a:r>
              <a:rPr sz="1350" spc="-44" baseline="3086" dirty="0">
                <a:latin typeface="MS UI Gothic" panose="020B0600070205080204" pitchFamily="50" charset="-128"/>
                <a:ea typeface="MS UI Gothic" panose="020B0600070205080204" pitchFamily="50" charset="-128"/>
              </a:rPr>
              <a:t>スポーツ歯科と安全教育│ </a:t>
            </a:r>
            <a:r>
              <a:rPr sz="1100" spc="-25" dirty="0">
                <a:latin typeface="MS UI Gothic" panose="020B0600070205080204" pitchFamily="50" charset="-128"/>
                <a:ea typeface="MS UI Gothic" panose="020B0600070205080204" pitchFamily="50" charset="-128"/>
                <a:cs typeface="Arial"/>
              </a:rPr>
              <a:t>2</a:t>
            </a:r>
            <a:endParaRPr sz="1100">
              <a:latin typeface="MS UI Gothic" panose="020B0600070205080204" pitchFamily="50" charset="-128"/>
              <a:ea typeface="MS UI Gothic" panose="020B0600070205080204" pitchFamily="50" charset="-128"/>
              <a:cs typeface="Arial"/>
            </a:endParaRPr>
          </a:p>
        </p:txBody>
      </p:sp>
      <p:sp>
        <p:nvSpPr>
          <p:cNvPr id="15" name="タイトル 14">
            <a:extLst>
              <a:ext uri="{FF2B5EF4-FFF2-40B4-BE49-F238E27FC236}">
                <a16:creationId xmlns:a16="http://schemas.microsoft.com/office/drawing/2014/main" id="{6911C7ED-F5FE-F83A-BC39-BA3D771D5139}"/>
              </a:ext>
            </a:extLst>
          </p:cNvPr>
          <p:cNvSpPr>
            <a:spLocks noGrp="1"/>
          </p:cNvSpPr>
          <p:nvPr>
            <p:ph type="title"/>
          </p:nvPr>
        </p:nvSpPr>
        <p:spPr/>
        <p:txBody>
          <a:bodyPr/>
          <a:lstStyle/>
          <a:p>
            <a:endParaRPr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428" y="773906"/>
            <a:ext cx="9070825" cy="602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5987" name="Oval 3"/>
          <p:cNvSpPr>
            <a:spLocks noChangeArrowheads="1"/>
          </p:cNvSpPr>
          <p:nvPr/>
        </p:nvSpPr>
        <p:spPr bwMode="auto">
          <a:xfrm>
            <a:off x="8354220" y="5506572"/>
            <a:ext cx="1319967" cy="98997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105">
              <a:solidFill>
                <a:srgbClr val="000000"/>
              </a:solidFill>
              <a:latin typeface="Times New Roman" panose="02020603050405020304" pitchFamily="18" charset="0"/>
            </a:endParaRPr>
          </a:p>
        </p:txBody>
      </p:sp>
      <p:sp>
        <p:nvSpPr>
          <p:cNvPr id="425988" name="Oval 4"/>
          <p:cNvSpPr>
            <a:spLocks noChangeArrowheads="1"/>
          </p:cNvSpPr>
          <p:nvPr/>
        </p:nvSpPr>
        <p:spPr bwMode="auto">
          <a:xfrm>
            <a:off x="1639285" y="4785324"/>
            <a:ext cx="1319966" cy="98997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105">
              <a:solidFill>
                <a:srgbClr val="000000"/>
              </a:solidFill>
              <a:latin typeface="Times New Roman" panose="02020603050405020304" pitchFamily="18" charset="0"/>
            </a:endParaRPr>
          </a:p>
        </p:txBody>
      </p:sp>
      <p:sp>
        <p:nvSpPr>
          <p:cNvPr id="425989" name="Oval 5"/>
          <p:cNvSpPr>
            <a:spLocks noChangeArrowheads="1"/>
          </p:cNvSpPr>
          <p:nvPr/>
        </p:nvSpPr>
        <p:spPr bwMode="auto">
          <a:xfrm>
            <a:off x="1841642" y="3646366"/>
            <a:ext cx="1319967" cy="98997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105">
              <a:solidFill>
                <a:srgbClr val="000000"/>
              </a:solidFill>
              <a:latin typeface="Times New Roman" panose="02020603050405020304" pitchFamily="18" charset="0"/>
            </a:endParaRPr>
          </a:p>
        </p:txBody>
      </p:sp>
      <p:sp>
        <p:nvSpPr>
          <p:cNvPr id="425990" name="Oval 6"/>
          <p:cNvSpPr>
            <a:spLocks noChangeArrowheads="1"/>
          </p:cNvSpPr>
          <p:nvPr/>
        </p:nvSpPr>
        <p:spPr bwMode="auto">
          <a:xfrm>
            <a:off x="5151769" y="2670315"/>
            <a:ext cx="1319966" cy="98997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105">
              <a:solidFill>
                <a:srgbClr val="000000"/>
              </a:solidFill>
              <a:latin typeface="Times New Roman" panose="02020603050405020304" pitchFamily="18" charset="0"/>
            </a:endParaRPr>
          </a:p>
        </p:txBody>
      </p:sp>
      <p:sp>
        <p:nvSpPr>
          <p:cNvPr id="425991" name="Oval 7"/>
          <p:cNvSpPr>
            <a:spLocks noChangeArrowheads="1"/>
          </p:cNvSpPr>
          <p:nvPr/>
        </p:nvSpPr>
        <p:spPr bwMode="auto">
          <a:xfrm>
            <a:off x="8261395" y="3786996"/>
            <a:ext cx="1319967" cy="98997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105">
              <a:solidFill>
                <a:srgbClr val="000000"/>
              </a:solidFill>
              <a:latin typeface="Times New Roman" panose="02020603050405020304" pitchFamily="18" charset="0"/>
            </a:endParaRPr>
          </a:p>
        </p:txBody>
      </p:sp>
      <p:sp>
        <p:nvSpPr>
          <p:cNvPr id="425992" name="Oval 8"/>
          <p:cNvSpPr>
            <a:spLocks noChangeArrowheads="1"/>
          </p:cNvSpPr>
          <p:nvPr/>
        </p:nvSpPr>
        <p:spPr bwMode="auto">
          <a:xfrm>
            <a:off x="7210620" y="5229491"/>
            <a:ext cx="1319967" cy="98997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105">
              <a:solidFill>
                <a:srgbClr val="000000"/>
              </a:solidFill>
              <a:latin typeface="Times New Roman" panose="02020603050405020304" pitchFamily="18" charset="0"/>
            </a:endParaRPr>
          </a:p>
        </p:txBody>
      </p:sp>
      <p:sp>
        <p:nvSpPr>
          <p:cNvPr id="425993" name="Oval 9"/>
          <p:cNvSpPr>
            <a:spLocks noChangeArrowheads="1"/>
          </p:cNvSpPr>
          <p:nvPr/>
        </p:nvSpPr>
        <p:spPr bwMode="auto">
          <a:xfrm>
            <a:off x="5014388" y="4998358"/>
            <a:ext cx="1319966" cy="98997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105">
              <a:solidFill>
                <a:srgbClr val="000000"/>
              </a:solidFill>
              <a:latin typeface="Times New Roman" panose="02020603050405020304" pitchFamily="18" charset="0"/>
            </a:endParaRPr>
          </a:p>
        </p:txBody>
      </p:sp>
      <p:sp>
        <p:nvSpPr>
          <p:cNvPr id="425994" name="Oval 10"/>
          <p:cNvSpPr>
            <a:spLocks noChangeArrowheads="1"/>
          </p:cNvSpPr>
          <p:nvPr/>
        </p:nvSpPr>
        <p:spPr bwMode="auto">
          <a:xfrm>
            <a:off x="8005199" y="1564774"/>
            <a:ext cx="1319967" cy="98997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105">
              <a:solidFill>
                <a:srgbClr val="000000"/>
              </a:solidFill>
              <a:latin typeface="Times New Roman" panose="02020603050405020304" pitchFamily="18" charset="0"/>
            </a:endParaRPr>
          </a:p>
        </p:txBody>
      </p:sp>
      <p:sp>
        <p:nvSpPr>
          <p:cNvPr id="11" name="テキスト ボックス 10"/>
          <p:cNvSpPr txBox="1"/>
          <p:nvPr/>
        </p:nvSpPr>
        <p:spPr>
          <a:xfrm>
            <a:off x="8008911" y="6545993"/>
            <a:ext cx="1871345" cy="2543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kumimoji="1" lang="ja-JP" altLang="en-US" sz="1053" b="1" dirty="0"/>
              <a:t>答えは８つあるよ</a:t>
            </a:r>
          </a:p>
        </p:txBody>
      </p:sp>
      <p:sp>
        <p:nvSpPr>
          <p:cNvPr id="3" name="テキスト ボックス 2">
            <a:extLst>
              <a:ext uri="{FF2B5EF4-FFF2-40B4-BE49-F238E27FC236}">
                <a16:creationId xmlns:a16="http://schemas.microsoft.com/office/drawing/2014/main" id="{1B9B329D-40D3-52A8-9DC0-317CBA6D80D1}"/>
              </a:ext>
            </a:extLst>
          </p:cNvPr>
          <p:cNvSpPr txBox="1"/>
          <p:nvPr/>
        </p:nvSpPr>
        <p:spPr>
          <a:xfrm>
            <a:off x="5956301" y="7203847"/>
            <a:ext cx="4419600" cy="291426"/>
          </a:xfrm>
          <a:prstGeom prst="rect">
            <a:avLst/>
          </a:prstGeom>
          <a:noFill/>
        </p:spPr>
        <p:txBody>
          <a:bodyPr wrap="square">
            <a:spAutoFit/>
          </a:bodyPr>
          <a:lstStyle/>
          <a:p>
            <a:pPr algn="l">
              <a:lnSpc>
                <a:spcPct val="125000"/>
              </a:lnSpc>
            </a:pPr>
            <a:r>
              <a:rPr lang="ja-JP" altLang="ja-JP" sz="1200" dirty="0">
                <a:latin typeface="ＭＳ ゴシック" panose="020B0609070205080204" pitchFamily="49" charset="-128"/>
                <a:ea typeface="ＭＳ ゴシック" panose="020B0609070205080204" pitchFamily="49" charset="-128"/>
                <a:cs typeface="ＭＳ Ｐゴシック" panose="020B0600070205080204" pitchFamily="50" charset="-128"/>
              </a:rPr>
              <a:t>公益社団法人東京都学校歯科医会「歯・口の安全」</a:t>
            </a:r>
            <a:r>
              <a:rPr lang="ja-JP" altLang="en-US" sz="1200" dirty="0">
                <a:latin typeface="ＭＳ ゴシック" panose="020B0609070205080204" pitchFamily="49" charset="-128"/>
                <a:ea typeface="ＭＳ ゴシック" panose="020B0609070205080204" pitchFamily="49" charset="-128"/>
                <a:cs typeface="ＭＳ Ｐゴシック" panose="020B0600070205080204" pitchFamily="50" charset="-128"/>
              </a:rPr>
              <a:t>　より</a:t>
            </a:r>
            <a:endParaRPr lang="ja-JP"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0132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987"/>
                                        </p:tgtEl>
                                        <p:attrNameLst>
                                          <p:attrName>style.visibility</p:attrName>
                                        </p:attrNameLst>
                                      </p:cBhvr>
                                      <p:to>
                                        <p:strVal val="visible"/>
                                      </p:to>
                                    </p:set>
                                    <p:animEffect transition="in" filter="barn(inVertical)">
                                      <p:cBhvr>
                                        <p:cTn id="7" dur="500"/>
                                        <p:tgtEl>
                                          <p:spTgt spid="42598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5992"/>
                                        </p:tgtEl>
                                        <p:attrNameLst>
                                          <p:attrName>style.visibility</p:attrName>
                                        </p:attrNameLst>
                                      </p:cBhvr>
                                      <p:to>
                                        <p:strVal val="visible"/>
                                      </p:to>
                                    </p:set>
                                    <p:animEffect transition="in" filter="barn(inVertical)">
                                      <p:cBhvr>
                                        <p:cTn id="12" dur="500"/>
                                        <p:tgtEl>
                                          <p:spTgt spid="42599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5993"/>
                                        </p:tgtEl>
                                        <p:attrNameLst>
                                          <p:attrName>style.visibility</p:attrName>
                                        </p:attrNameLst>
                                      </p:cBhvr>
                                      <p:to>
                                        <p:strVal val="visible"/>
                                      </p:to>
                                    </p:set>
                                    <p:animEffect transition="in" filter="barn(inVertical)">
                                      <p:cBhvr>
                                        <p:cTn id="17" dur="500"/>
                                        <p:tgtEl>
                                          <p:spTgt spid="4259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5991"/>
                                        </p:tgtEl>
                                        <p:attrNameLst>
                                          <p:attrName>style.visibility</p:attrName>
                                        </p:attrNameLst>
                                      </p:cBhvr>
                                      <p:to>
                                        <p:strVal val="visible"/>
                                      </p:to>
                                    </p:set>
                                    <p:animEffect transition="in" filter="barn(inVertical)">
                                      <p:cBhvr>
                                        <p:cTn id="22" dur="500"/>
                                        <p:tgtEl>
                                          <p:spTgt spid="42599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5994"/>
                                        </p:tgtEl>
                                        <p:attrNameLst>
                                          <p:attrName>style.visibility</p:attrName>
                                        </p:attrNameLst>
                                      </p:cBhvr>
                                      <p:to>
                                        <p:strVal val="visible"/>
                                      </p:to>
                                    </p:set>
                                    <p:animEffect transition="in" filter="barn(inVertical)">
                                      <p:cBhvr>
                                        <p:cTn id="27" dur="500"/>
                                        <p:tgtEl>
                                          <p:spTgt spid="42599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5990"/>
                                        </p:tgtEl>
                                        <p:attrNameLst>
                                          <p:attrName>style.visibility</p:attrName>
                                        </p:attrNameLst>
                                      </p:cBhvr>
                                      <p:to>
                                        <p:strVal val="visible"/>
                                      </p:to>
                                    </p:set>
                                    <p:animEffect transition="in" filter="barn(inVertical)">
                                      <p:cBhvr>
                                        <p:cTn id="32" dur="500"/>
                                        <p:tgtEl>
                                          <p:spTgt spid="42599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5989"/>
                                        </p:tgtEl>
                                        <p:attrNameLst>
                                          <p:attrName>style.visibility</p:attrName>
                                        </p:attrNameLst>
                                      </p:cBhvr>
                                      <p:to>
                                        <p:strVal val="visible"/>
                                      </p:to>
                                    </p:set>
                                    <p:animEffect transition="in" filter="barn(inVertical)">
                                      <p:cBhvr>
                                        <p:cTn id="37" dur="500"/>
                                        <p:tgtEl>
                                          <p:spTgt spid="42598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25988"/>
                                        </p:tgtEl>
                                        <p:attrNameLst>
                                          <p:attrName>style.visibility</p:attrName>
                                        </p:attrNameLst>
                                      </p:cBhvr>
                                      <p:to>
                                        <p:strVal val="visible"/>
                                      </p:to>
                                    </p:set>
                                    <p:animEffect transition="in" filter="barn(inVertical)">
                                      <p:cBhvr>
                                        <p:cTn id="42" dur="500"/>
                                        <p:tgtEl>
                                          <p:spTgt spid="425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animBg="1"/>
      <p:bldP spid="425988" grpId="0" animBg="1"/>
      <p:bldP spid="425989" grpId="0" animBg="1"/>
      <p:bldP spid="425990" grpId="0" animBg="1"/>
      <p:bldP spid="425991" grpId="0" animBg="1"/>
      <p:bldP spid="425992" grpId="0" animBg="1"/>
      <p:bldP spid="425993" grpId="0" animBg="1"/>
      <p:bldP spid="42599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F76C-D432-F0A6-0AD6-F00D3FB4C48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B8E1107-A780-91C0-F526-F2699051025C}"/>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4EF54D53-0333-4A02-B775-EEE9CF7FAEAE}"/>
              </a:ext>
            </a:extLst>
          </p:cNvPr>
          <p:cNvSpPr>
            <a:spLocks noGrp="1"/>
          </p:cNvSpPr>
          <p:nvPr>
            <p:ph type="body" idx="1"/>
          </p:nvPr>
        </p:nvSpPr>
        <p:spPr>
          <a:xfrm>
            <a:off x="5145549" y="674022"/>
            <a:ext cx="10664093" cy="9041919"/>
          </a:xfrm>
        </p:spPr>
        <p:txBody>
          <a:bodyPr/>
          <a:lstStyle/>
          <a:p>
            <a:endParaRPr kumimoji="1" lang="ja-JP" altLang="en-US" dirty="0"/>
          </a:p>
        </p:txBody>
      </p:sp>
      <p:pic>
        <p:nvPicPr>
          <p:cNvPr id="7" name="図 6" descr="テーブル, 座る, コンピュータ, 画面 が含まれている画像&#10;&#10;自動的に生成された説明">
            <a:extLst>
              <a:ext uri="{FF2B5EF4-FFF2-40B4-BE49-F238E27FC236}">
                <a16:creationId xmlns:a16="http://schemas.microsoft.com/office/drawing/2014/main" id="{D07063AB-FD45-199E-C2D6-2FF4BF6B4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41" y="1047742"/>
            <a:ext cx="6127493" cy="5742645"/>
          </a:xfrm>
          <a:prstGeom prst="rect">
            <a:avLst/>
          </a:prstGeom>
        </p:spPr>
      </p:pic>
      <p:sp>
        <p:nvSpPr>
          <p:cNvPr id="17" name="吹き出し: 円形 16">
            <a:extLst>
              <a:ext uri="{FF2B5EF4-FFF2-40B4-BE49-F238E27FC236}">
                <a16:creationId xmlns:a16="http://schemas.microsoft.com/office/drawing/2014/main" id="{9BE47C35-E094-A3AF-6592-E00FA93D4A50}"/>
              </a:ext>
            </a:extLst>
          </p:cNvPr>
          <p:cNvSpPr/>
          <p:nvPr/>
        </p:nvSpPr>
        <p:spPr>
          <a:xfrm>
            <a:off x="348141" y="1516239"/>
            <a:ext cx="3581399" cy="2275800"/>
          </a:xfrm>
          <a:prstGeom prst="wedgeEllipseCallout">
            <a:avLst>
              <a:gd name="adj1" fmla="val 40867"/>
              <a:gd name="adj2" fmla="val 1050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400" dirty="0"/>
              <a:t>危険を予測・回避するために、何をすれば良いの？</a:t>
            </a:r>
          </a:p>
        </p:txBody>
      </p:sp>
      <p:sp>
        <p:nvSpPr>
          <p:cNvPr id="8" name="テキスト プレースホルダー 2">
            <a:extLst>
              <a:ext uri="{FF2B5EF4-FFF2-40B4-BE49-F238E27FC236}">
                <a16:creationId xmlns:a16="http://schemas.microsoft.com/office/drawing/2014/main" id="{BAE1D1A8-C949-42E2-68FC-04BDEBB723DA}"/>
              </a:ext>
            </a:extLst>
          </p:cNvPr>
          <p:cNvSpPr txBox="1">
            <a:spLocks/>
          </p:cNvSpPr>
          <p:nvPr/>
        </p:nvSpPr>
        <p:spPr>
          <a:xfrm>
            <a:off x="7041560" y="6229640"/>
            <a:ext cx="2723287" cy="584968"/>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25000"/>
              </a:lnSpc>
              <a:spcBef>
                <a:spcPts val="105"/>
              </a:spcBef>
              <a:defRPr/>
            </a:pPr>
            <a:r>
              <a:rPr lang="en-US" altLang="ja-JP" sz="1600" spc="-70">
                <a:solidFill>
                  <a:srgbClr val="231F20"/>
                </a:solidFill>
                <a:latin typeface="PMingLiU"/>
                <a:cs typeface="PMingLiU"/>
              </a:rPr>
              <a:t>※</a:t>
            </a:r>
            <a:r>
              <a:rPr lang="ja-JP" altLang="en-US" sz="1600" spc="-70">
                <a:solidFill>
                  <a:srgbClr val="231F20"/>
                </a:solidFill>
                <a:latin typeface="PMingLiU"/>
                <a:cs typeface="PMingLiU"/>
              </a:rPr>
              <a:t>「小学生」は小学校</a:t>
            </a:r>
            <a:r>
              <a:rPr lang="en-US" altLang="ja-JP" sz="1600">
                <a:solidFill>
                  <a:srgbClr val="231F20"/>
                </a:solidFill>
                <a:latin typeface="PMingLiU"/>
                <a:cs typeface="PMingLiU"/>
              </a:rPr>
              <a:t>1</a:t>
            </a:r>
            <a:r>
              <a:rPr lang="ja-JP" altLang="en-US" sz="1600" spc="-25">
                <a:solidFill>
                  <a:srgbClr val="231F20"/>
                </a:solidFill>
                <a:latin typeface="PMingLiU"/>
                <a:cs typeface="PMingLiU"/>
              </a:rPr>
              <a:t>年生から小学校</a:t>
            </a:r>
            <a:r>
              <a:rPr lang="en-US" altLang="ja-JP" sz="1600">
                <a:solidFill>
                  <a:srgbClr val="231F20"/>
                </a:solidFill>
                <a:latin typeface="PMingLiU"/>
                <a:cs typeface="PMingLiU"/>
              </a:rPr>
              <a:t>6</a:t>
            </a:r>
            <a:r>
              <a:rPr lang="ja-JP" altLang="en-US" sz="1600" spc="-25">
                <a:solidFill>
                  <a:srgbClr val="231F20"/>
                </a:solidFill>
                <a:latin typeface="PMingLiU"/>
                <a:cs typeface="PMingLiU"/>
              </a:rPr>
              <a:t>年生まで</a:t>
            </a:r>
            <a:endParaRPr lang="ja-JP" altLang="en-US" sz="1600" dirty="0">
              <a:solidFill>
                <a:sysClr val="windowText" lastClr="000000"/>
              </a:solidFill>
              <a:latin typeface="PMingLiU"/>
              <a:cs typeface="PMingLiU"/>
            </a:endParaRPr>
          </a:p>
        </p:txBody>
      </p:sp>
      <p:sp>
        <p:nvSpPr>
          <p:cNvPr id="9" name="object 10">
            <a:extLst>
              <a:ext uri="{FF2B5EF4-FFF2-40B4-BE49-F238E27FC236}">
                <a16:creationId xmlns:a16="http://schemas.microsoft.com/office/drawing/2014/main" id="{A1E5D819-CA99-DDD9-0AD9-F6F8B4A72890}"/>
              </a:ext>
            </a:extLst>
          </p:cNvPr>
          <p:cNvSpPr txBox="1"/>
          <p:nvPr/>
        </p:nvSpPr>
        <p:spPr>
          <a:xfrm>
            <a:off x="6915099" y="1565178"/>
            <a:ext cx="3145592" cy="384078"/>
          </a:xfrm>
          <a:prstGeom prst="rect">
            <a:avLst/>
          </a:prstGeom>
        </p:spPr>
        <p:txBody>
          <a:bodyPr vert="horz" wrap="square" lIns="0" tIns="14604" rIns="0" bIns="0" rtlCol="0">
            <a:spAutoFit/>
          </a:bodyPr>
          <a:lstStyle/>
          <a:p>
            <a:pPr marL="12700" marR="0" lvl="0" indent="0" defTabSz="914400" eaLnBrk="1" fontAlgn="auto" latinLnBrk="0" hangingPunct="1">
              <a:lnSpc>
                <a:spcPct val="100000"/>
              </a:lnSpc>
              <a:spcBef>
                <a:spcPts val="114"/>
              </a:spcBef>
              <a:spcAft>
                <a:spcPts val="0"/>
              </a:spcAft>
              <a:buClrTx/>
              <a:buSzTx/>
              <a:buFontTx/>
              <a:buNone/>
              <a:tabLst/>
              <a:defRPr/>
            </a:pPr>
            <a:r>
              <a:rPr kumimoji="0" sz="2400" b="1" i="0" u="none" strike="noStrike" kern="0" cap="none" spc="-185" normalizeH="0" baseline="0" noProof="0" dirty="0" err="1">
                <a:ln>
                  <a:noFill/>
                </a:ln>
                <a:solidFill>
                  <a:srgbClr val="00A1E4"/>
                </a:solidFill>
                <a:effectLst/>
                <a:uLnTx/>
                <a:uFillTx/>
                <a:latin typeface="Adobe Clean Han Black"/>
                <a:cs typeface="Adobe Clean Han Black"/>
              </a:rPr>
              <a:t>学年別</a:t>
            </a:r>
            <a:r>
              <a:rPr kumimoji="0" sz="2400" b="1" i="0" u="none" strike="noStrike" kern="0" cap="none" spc="0" normalizeH="0" baseline="0" noProof="0" dirty="0" err="1">
                <a:ln>
                  <a:noFill/>
                </a:ln>
                <a:solidFill>
                  <a:srgbClr val="00A1E4"/>
                </a:solidFill>
                <a:effectLst/>
                <a:uLnTx/>
                <a:uFillTx/>
                <a:latin typeface="Adobe Clean Han Black"/>
                <a:cs typeface="Adobe Clean Han Black"/>
              </a:rPr>
              <a:t>（歯</a:t>
            </a:r>
            <a:r>
              <a:rPr kumimoji="0" lang="ja-JP" altLang="en-US" sz="2400" b="1" i="0" u="none" strike="noStrike" kern="0" cap="none" spc="0" normalizeH="0" baseline="0" noProof="0" dirty="0">
                <a:ln>
                  <a:noFill/>
                </a:ln>
                <a:solidFill>
                  <a:srgbClr val="00A1E4"/>
                </a:solidFill>
                <a:effectLst/>
                <a:uLnTx/>
                <a:uFillTx/>
                <a:latin typeface="Adobe Clean Han Black"/>
                <a:cs typeface="Adobe Clean Han Black"/>
              </a:rPr>
              <a:t>の</a:t>
            </a:r>
            <a:r>
              <a:rPr kumimoji="0" sz="2400" b="1" i="0" u="none" strike="noStrike" kern="0" cap="none" spc="0" normalizeH="0" baseline="0" noProof="0" dirty="0" err="1">
                <a:ln>
                  <a:noFill/>
                </a:ln>
                <a:solidFill>
                  <a:srgbClr val="00A1E4"/>
                </a:solidFill>
                <a:effectLst/>
                <a:uLnTx/>
                <a:uFillTx/>
                <a:latin typeface="Adobe Clean Han Black"/>
                <a:cs typeface="Adobe Clean Han Black"/>
              </a:rPr>
              <a:t>障害</a:t>
            </a:r>
            <a:r>
              <a:rPr lang="en-US" sz="2400" b="1" spc="-50" dirty="0">
                <a:solidFill>
                  <a:srgbClr val="00A1E4"/>
                </a:solidFill>
                <a:latin typeface="Adobe Clean Han Black"/>
                <a:cs typeface="Adobe Clean Han Black"/>
              </a:rPr>
              <a:t>)</a:t>
            </a:r>
            <a:endParaRPr kumimoji="0" sz="2400" b="0" i="0" u="none" strike="noStrike" kern="0" cap="none" spc="0" normalizeH="0" baseline="0" noProof="0" dirty="0">
              <a:ln>
                <a:noFill/>
              </a:ln>
              <a:solidFill>
                <a:sysClr val="windowText" lastClr="000000"/>
              </a:solidFill>
              <a:effectLst/>
              <a:uLnTx/>
              <a:uFillTx/>
              <a:latin typeface="Adobe Clean Han Black"/>
              <a:cs typeface="Adobe Clean Han Black"/>
            </a:endParaRPr>
          </a:p>
        </p:txBody>
      </p:sp>
      <p:graphicFrame>
        <p:nvGraphicFramePr>
          <p:cNvPr id="10" name="object 12">
            <a:extLst>
              <a:ext uri="{FF2B5EF4-FFF2-40B4-BE49-F238E27FC236}">
                <a16:creationId xmlns:a16="http://schemas.microsoft.com/office/drawing/2014/main" id="{2AF4BF12-7493-8B3D-E0BE-AD3824AC5E38}"/>
              </a:ext>
            </a:extLst>
          </p:cNvPr>
          <p:cNvGraphicFramePr>
            <a:graphicFrameLocks noGrp="1"/>
          </p:cNvGraphicFramePr>
          <p:nvPr>
            <p:extLst>
              <p:ext uri="{D42A27DB-BD31-4B8C-83A1-F6EECF244321}">
                <p14:modId xmlns:p14="http://schemas.microsoft.com/office/powerpoint/2010/main" val="2156205181"/>
              </p:ext>
            </p:extLst>
          </p:nvPr>
        </p:nvGraphicFramePr>
        <p:xfrm>
          <a:off x="6542336" y="2442864"/>
          <a:ext cx="3519102" cy="3554808"/>
        </p:xfrm>
        <a:graphic>
          <a:graphicData uri="http://schemas.openxmlformats.org/drawingml/2006/table">
            <a:tbl>
              <a:tblPr firstRow="1" bandRow="1">
                <a:tableStyleId>{2D5ABB26-0587-4C30-8999-92F81FD0307C}</a:tableStyleId>
              </a:tblPr>
              <a:tblGrid>
                <a:gridCol w="2244779">
                  <a:extLst>
                    <a:ext uri="{9D8B030D-6E8A-4147-A177-3AD203B41FA5}">
                      <a16:colId xmlns:a16="http://schemas.microsoft.com/office/drawing/2014/main" val="20000"/>
                    </a:ext>
                  </a:extLst>
                </a:gridCol>
                <a:gridCol w="1274323">
                  <a:extLst>
                    <a:ext uri="{9D8B030D-6E8A-4147-A177-3AD203B41FA5}">
                      <a16:colId xmlns:a16="http://schemas.microsoft.com/office/drawing/2014/main" val="20001"/>
                    </a:ext>
                  </a:extLst>
                </a:gridCol>
              </a:tblGrid>
              <a:tr h="444351">
                <a:tc>
                  <a:txBody>
                    <a:bodyPr/>
                    <a:lstStyle/>
                    <a:p>
                      <a:pPr algn="ctr">
                        <a:lnSpc>
                          <a:spcPct val="100000"/>
                        </a:lnSpc>
                        <a:spcBef>
                          <a:spcPts val="229"/>
                        </a:spcBef>
                      </a:pPr>
                      <a:r>
                        <a:rPr sz="1800" b="0" dirty="0">
                          <a:solidFill>
                            <a:srgbClr val="231F20"/>
                          </a:solidFill>
                          <a:latin typeface="Adobe Clean Han"/>
                          <a:cs typeface="Adobe Clean Han"/>
                        </a:rPr>
                        <a:t>小学生</a:t>
                      </a:r>
                      <a:r>
                        <a:rPr sz="1400" b="0" spc="-75" baseline="44444" dirty="0">
                          <a:solidFill>
                            <a:srgbClr val="231F20"/>
                          </a:solidFill>
                          <a:latin typeface="Adobe Clean Han"/>
                          <a:cs typeface="Adobe Clean Han"/>
                        </a:rPr>
                        <a:t>※</a:t>
                      </a:r>
                      <a:endParaRPr sz="1400" baseline="44444">
                        <a:latin typeface="Adobe Clean Han"/>
                        <a:cs typeface="Adobe Clean Han"/>
                      </a:endParaRPr>
                    </a:p>
                  </a:txBody>
                  <a:tcPr marL="0" marR="0" marT="2920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D8ECD4"/>
                    </a:solidFill>
                  </a:tcPr>
                </a:tc>
                <a:tc>
                  <a:txBody>
                    <a:bodyPr/>
                    <a:lstStyle/>
                    <a:p>
                      <a:pPr marL="139065" algn="ctr">
                        <a:lnSpc>
                          <a:spcPct val="100000"/>
                        </a:lnSpc>
                        <a:spcBef>
                          <a:spcPts val="155"/>
                        </a:spcBef>
                      </a:pPr>
                      <a:r>
                        <a:rPr sz="2000" b="0" spc="114" dirty="0">
                          <a:solidFill>
                            <a:srgbClr val="231F20"/>
                          </a:solidFill>
                          <a:latin typeface="Adobe Clean Han"/>
                          <a:cs typeface="Adobe Clean Han"/>
                        </a:rPr>
                        <a:t>1</a:t>
                      </a:r>
                      <a:r>
                        <a:rPr lang="en-US" sz="2000" b="0" spc="114" dirty="0">
                          <a:solidFill>
                            <a:srgbClr val="231F20"/>
                          </a:solidFill>
                          <a:latin typeface="Adobe Clean Han"/>
                          <a:cs typeface="Adobe Clean Han"/>
                        </a:rPr>
                        <a:t>0</a:t>
                      </a:r>
                      <a:r>
                        <a:rPr sz="2000" b="0" spc="260" dirty="0">
                          <a:solidFill>
                            <a:srgbClr val="231F20"/>
                          </a:solidFill>
                          <a:latin typeface="Adobe Clean Han"/>
                          <a:cs typeface="Adobe Clean Han"/>
                        </a:rPr>
                        <a:t>件</a:t>
                      </a:r>
                      <a:endParaRPr sz="2000" dirty="0">
                        <a:latin typeface="Adobe Clean Han"/>
                        <a:cs typeface="Adobe Clean Han"/>
                      </a:endParaRPr>
                    </a:p>
                  </a:txBody>
                  <a:tcPr marL="0" marR="0" marT="1968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0"/>
                  </a:ext>
                </a:extLst>
              </a:tr>
              <a:tr h="444351">
                <a:tc>
                  <a:txBody>
                    <a:bodyPr/>
                    <a:lstStyle/>
                    <a:p>
                      <a:pPr algn="ctr">
                        <a:lnSpc>
                          <a:spcPct val="100000"/>
                        </a:lnSpc>
                        <a:spcBef>
                          <a:spcPts val="229"/>
                        </a:spcBef>
                      </a:pPr>
                      <a:r>
                        <a:rPr sz="1800" b="0" spc="204" dirty="0">
                          <a:solidFill>
                            <a:srgbClr val="231F20"/>
                          </a:solidFill>
                          <a:latin typeface="Adobe Clean Han"/>
                          <a:cs typeface="Adobe Clean Han"/>
                        </a:rPr>
                        <a:t>中</a:t>
                      </a:r>
                      <a:r>
                        <a:rPr sz="1800" b="0" spc="25" dirty="0">
                          <a:solidFill>
                            <a:srgbClr val="231F20"/>
                          </a:solidFill>
                          <a:latin typeface="Adobe Clean Han"/>
                          <a:cs typeface="Adobe Clean Han"/>
                        </a:rPr>
                        <a:t>1</a:t>
                      </a:r>
                      <a:endParaRPr sz="1800">
                        <a:latin typeface="Adobe Clean Han"/>
                        <a:cs typeface="Adobe Clean Han"/>
                      </a:endParaRPr>
                    </a:p>
                  </a:txBody>
                  <a:tcPr marL="0" marR="0" marT="2920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EDCC6"/>
                    </a:solidFill>
                  </a:tcPr>
                </a:tc>
                <a:tc>
                  <a:txBody>
                    <a:bodyPr/>
                    <a:lstStyle/>
                    <a:p>
                      <a:pPr marL="139065" algn="ctr">
                        <a:lnSpc>
                          <a:spcPct val="100000"/>
                        </a:lnSpc>
                        <a:spcBef>
                          <a:spcPts val="155"/>
                        </a:spcBef>
                      </a:pPr>
                      <a:r>
                        <a:rPr sz="2000" b="0" spc="90" dirty="0">
                          <a:solidFill>
                            <a:srgbClr val="231F20"/>
                          </a:solidFill>
                          <a:latin typeface="Adobe Clean Han"/>
                          <a:cs typeface="Adobe Clean Han"/>
                        </a:rPr>
                        <a:t>17</a:t>
                      </a:r>
                      <a:r>
                        <a:rPr sz="2000" b="0" spc="160" dirty="0">
                          <a:solidFill>
                            <a:srgbClr val="231F20"/>
                          </a:solidFill>
                          <a:latin typeface="Adobe Clean Han"/>
                          <a:cs typeface="Adobe Clean Han"/>
                        </a:rPr>
                        <a:t>件</a:t>
                      </a:r>
                      <a:endParaRPr sz="2000" dirty="0">
                        <a:latin typeface="Adobe Clean Han"/>
                        <a:cs typeface="Adobe Clean Han"/>
                      </a:endParaRPr>
                    </a:p>
                  </a:txBody>
                  <a:tcPr marL="0" marR="0" marT="1968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1"/>
                  </a:ext>
                </a:extLst>
              </a:tr>
              <a:tr h="444351">
                <a:tc>
                  <a:txBody>
                    <a:bodyPr/>
                    <a:lstStyle/>
                    <a:p>
                      <a:pPr algn="ctr">
                        <a:lnSpc>
                          <a:spcPct val="100000"/>
                        </a:lnSpc>
                        <a:spcBef>
                          <a:spcPts val="229"/>
                        </a:spcBef>
                      </a:pPr>
                      <a:r>
                        <a:rPr sz="1800" b="0" spc="80" dirty="0">
                          <a:solidFill>
                            <a:srgbClr val="231F20"/>
                          </a:solidFill>
                          <a:latin typeface="Adobe Clean Han"/>
                          <a:cs typeface="Adobe Clean Han"/>
                        </a:rPr>
                        <a:t>中</a:t>
                      </a:r>
                      <a:r>
                        <a:rPr sz="1800" b="0" spc="-50" dirty="0">
                          <a:solidFill>
                            <a:srgbClr val="231F20"/>
                          </a:solidFill>
                          <a:latin typeface="Adobe Clean Han"/>
                          <a:cs typeface="Adobe Clean Han"/>
                        </a:rPr>
                        <a:t>2</a:t>
                      </a:r>
                      <a:endParaRPr sz="1800">
                        <a:latin typeface="Adobe Clean Han"/>
                        <a:cs typeface="Adobe Clean Han"/>
                      </a:endParaRPr>
                    </a:p>
                  </a:txBody>
                  <a:tcPr marL="0" marR="0" marT="2920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EDCC6"/>
                    </a:solidFill>
                  </a:tcPr>
                </a:tc>
                <a:tc>
                  <a:txBody>
                    <a:bodyPr/>
                    <a:lstStyle/>
                    <a:p>
                      <a:pPr marL="139065" algn="ctr">
                        <a:lnSpc>
                          <a:spcPct val="100000"/>
                        </a:lnSpc>
                        <a:spcBef>
                          <a:spcPts val="155"/>
                        </a:spcBef>
                      </a:pPr>
                      <a:r>
                        <a:rPr lang="en-US" sz="2000" b="0" spc="80" dirty="0">
                          <a:solidFill>
                            <a:srgbClr val="231F20"/>
                          </a:solidFill>
                          <a:latin typeface="Adobe Clean Han"/>
                          <a:cs typeface="Adobe Clean Han"/>
                        </a:rPr>
                        <a:t>26</a:t>
                      </a:r>
                      <a:r>
                        <a:rPr sz="2000" b="0" spc="130" dirty="0">
                          <a:solidFill>
                            <a:srgbClr val="231F20"/>
                          </a:solidFill>
                          <a:latin typeface="Adobe Clean Han"/>
                          <a:cs typeface="Adobe Clean Han"/>
                        </a:rPr>
                        <a:t>件</a:t>
                      </a:r>
                      <a:endParaRPr sz="2000" dirty="0">
                        <a:latin typeface="Adobe Clean Han"/>
                        <a:cs typeface="Adobe Clean Han"/>
                      </a:endParaRPr>
                    </a:p>
                  </a:txBody>
                  <a:tcPr marL="0" marR="0" marT="1968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2"/>
                  </a:ext>
                </a:extLst>
              </a:tr>
              <a:tr h="444351">
                <a:tc>
                  <a:txBody>
                    <a:bodyPr/>
                    <a:lstStyle/>
                    <a:p>
                      <a:pPr algn="ctr">
                        <a:lnSpc>
                          <a:spcPct val="100000"/>
                        </a:lnSpc>
                        <a:spcBef>
                          <a:spcPts val="229"/>
                        </a:spcBef>
                      </a:pPr>
                      <a:r>
                        <a:rPr sz="1800" b="0" spc="80" dirty="0">
                          <a:solidFill>
                            <a:srgbClr val="231F20"/>
                          </a:solidFill>
                          <a:latin typeface="Adobe Clean Han"/>
                          <a:cs typeface="Adobe Clean Han"/>
                        </a:rPr>
                        <a:t>中</a:t>
                      </a:r>
                      <a:r>
                        <a:rPr sz="1800" b="0" spc="-50" dirty="0">
                          <a:solidFill>
                            <a:srgbClr val="231F20"/>
                          </a:solidFill>
                          <a:latin typeface="Adobe Clean Han"/>
                          <a:cs typeface="Adobe Clean Han"/>
                        </a:rPr>
                        <a:t>3</a:t>
                      </a:r>
                      <a:endParaRPr sz="1800" dirty="0">
                        <a:latin typeface="Adobe Clean Han"/>
                        <a:cs typeface="Adobe Clean Han"/>
                      </a:endParaRPr>
                    </a:p>
                  </a:txBody>
                  <a:tcPr marL="0" marR="0" marT="2920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EDCC6"/>
                    </a:solidFill>
                  </a:tcPr>
                </a:tc>
                <a:tc>
                  <a:txBody>
                    <a:bodyPr/>
                    <a:lstStyle/>
                    <a:p>
                      <a:pPr marL="139065" algn="ctr">
                        <a:lnSpc>
                          <a:spcPct val="100000"/>
                        </a:lnSpc>
                        <a:spcBef>
                          <a:spcPts val="155"/>
                        </a:spcBef>
                      </a:pPr>
                      <a:r>
                        <a:rPr sz="2000" b="0" spc="85" dirty="0">
                          <a:solidFill>
                            <a:srgbClr val="231F20"/>
                          </a:solidFill>
                          <a:latin typeface="Adobe Clean Han"/>
                          <a:cs typeface="Adobe Clean Han"/>
                        </a:rPr>
                        <a:t>2</a:t>
                      </a:r>
                      <a:r>
                        <a:rPr lang="en-US" sz="2000" b="0" spc="85" dirty="0">
                          <a:solidFill>
                            <a:srgbClr val="231F20"/>
                          </a:solidFill>
                          <a:latin typeface="Adobe Clean Han"/>
                          <a:cs typeface="Adobe Clean Han"/>
                        </a:rPr>
                        <a:t>0</a:t>
                      </a:r>
                      <a:r>
                        <a:rPr sz="2000" b="0" spc="140" dirty="0">
                          <a:solidFill>
                            <a:srgbClr val="231F20"/>
                          </a:solidFill>
                          <a:latin typeface="Adobe Clean Han"/>
                          <a:cs typeface="Adobe Clean Han"/>
                        </a:rPr>
                        <a:t>件</a:t>
                      </a:r>
                      <a:endParaRPr sz="2000" dirty="0">
                        <a:latin typeface="Adobe Clean Han"/>
                        <a:cs typeface="Adobe Clean Han"/>
                      </a:endParaRPr>
                    </a:p>
                  </a:txBody>
                  <a:tcPr marL="0" marR="0" marT="1968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3"/>
                  </a:ext>
                </a:extLst>
              </a:tr>
              <a:tr h="444351">
                <a:tc>
                  <a:txBody>
                    <a:bodyPr/>
                    <a:lstStyle/>
                    <a:p>
                      <a:pPr algn="ctr">
                        <a:lnSpc>
                          <a:spcPct val="100000"/>
                        </a:lnSpc>
                        <a:spcBef>
                          <a:spcPts val="229"/>
                        </a:spcBef>
                      </a:pPr>
                      <a:r>
                        <a:rPr sz="1800" b="0" spc="204" dirty="0">
                          <a:solidFill>
                            <a:srgbClr val="231F20"/>
                          </a:solidFill>
                          <a:latin typeface="Adobe Clean Han"/>
                          <a:cs typeface="Adobe Clean Han"/>
                        </a:rPr>
                        <a:t>高</a:t>
                      </a:r>
                      <a:r>
                        <a:rPr sz="1800" b="0" spc="25" dirty="0">
                          <a:solidFill>
                            <a:srgbClr val="231F20"/>
                          </a:solidFill>
                          <a:latin typeface="Adobe Clean Han"/>
                          <a:cs typeface="Adobe Clean Han"/>
                        </a:rPr>
                        <a:t>1</a:t>
                      </a:r>
                      <a:endParaRPr sz="1800">
                        <a:latin typeface="Adobe Clean Han"/>
                        <a:cs typeface="Adobe Clean Han"/>
                      </a:endParaRPr>
                    </a:p>
                  </a:txBody>
                  <a:tcPr marL="0" marR="0" marT="2920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DFCCE4"/>
                    </a:solidFill>
                  </a:tcPr>
                </a:tc>
                <a:tc>
                  <a:txBody>
                    <a:bodyPr/>
                    <a:lstStyle/>
                    <a:p>
                      <a:pPr marL="56515" algn="ctr">
                        <a:lnSpc>
                          <a:spcPct val="100000"/>
                        </a:lnSpc>
                        <a:spcBef>
                          <a:spcPts val="155"/>
                        </a:spcBef>
                      </a:pPr>
                      <a:r>
                        <a:rPr lang="en-US" sz="2000" b="0" spc="65" dirty="0">
                          <a:solidFill>
                            <a:srgbClr val="231F20"/>
                          </a:solidFill>
                          <a:latin typeface="Adobe Clean Han"/>
                          <a:cs typeface="Adobe Clean Han"/>
                        </a:rPr>
                        <a:t> 94</a:t>
                      </a:r>
                      <a:r>
                        <a:rPr sz="2000" b="0" spc="80" dirty="0">
                          <a:solidFill>
                            <a:srgbClr val="231F20"/>
                          </a:solidFill>
                          <a:latin typeface="Adobe Clean Han"/>
                          <a:cs typeface="Adobe Clean Han"/>
                        </a:rPr>
                        <a:t>件</a:t>
                      </a:r>
                      <a:endParaRPr sz="2000" dirty="0">
                        <a:latin typeface="Adobe Clean Han"/>
                        <a:cs typeface="Adobe Clean Han"/>
                      </a:endParaRPr>
                    </a:p>
                  </a:txBody>
                  <a:tcPr marL="0" marR="0" marT="1968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4"/>
                  </a:ext>
                </a:extLst>
              </a:tr>
              <a:tr h="444351">
                <a:tc>
                  <a:txBody>
                    <a:bodyPr/>
                    <a:lstStyle/>
                    <a:p>
                      <a:pPr algn="ctr">
                        <a:lnSpc>
                          <a:spcPct val="100000"/>
                        </a:lnSpc>
                        <a:spcBef>
                          <a:spcPts val="229"/>
                        </a:spcBef>
                      </a:pPr>
                      <a:r>
                        <a:rPr sz="1800" b="0" spc="80" dirty="0">
                          <a:solidFill>
                            <a:srgbClr val="231F20"/>
                          </a:solidFill>
                          <a:latin typeface="Adobe Clean Han"/>
                          <a:cs typeface="Adobe Clean Han"/>
                        </a:rPr>
                        <a:t>高</a:t>
                      </a:r>
                      <a:r>
                        <a:rPr sz="1800" b="0" spc="-50" dirty="0">
                          <a:solidFill>
                            <a:srgbClr val="231F20"/>
                          </a:solidFill>
                          <a:latin typeface="Adobe Clean Han"/>
                          <a:cs typeface="Adobe Clean Han"/>
                        </a:rPr>
                        <a:t>2</a:t>
                      </a:r>
                      <a:endParaRPr sz="1800">
                        <a:latin typeface="Adobe Clean Han"/>
                        <a:cs typeface="Adobe Clean Han"/>
                      </a:endParaRPr>
                    </a:p>
                  </a:txBody>
                  <a:tcPr marL="0" marR="0" marT="2920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DFCCE4"/>
                    </a:solidFill>
                  </a:tcPr>
                </a:tc>
                <a:tc>
                  <a:txBody>
                    <a:bodyPr/>
                    <a:lstStyle/>
                    <a:p>
                      <a:pPr marL="139065" algn="ctr">
                        <a:lnSpc>
                          <a:spcPct val="100000"/>
                        </a:lnSpc>
                        <a:spcBef>
                          <a:spcPts val="155"/>
                        </a:spcBef>
                      </a:pPr>
                      <a:r>
                        <a:rPr lang="en-US" sz="2000" b="0" spc="10" dirty="0">
                          <a:solidFill>
                            <a:srgbClr val="231F20"/>
                          </a:solidFill>
                          <a:latin typeface="Adobe Clean Han"/>
                          <a:cs typeface="Adobe Clean Han"/>
                        </a:rPr>
                        <a:t>100</a:t>
                      </a:r>
                      <a:r>
                        <a:rPr sz="2000" b="0" spc="10" dirty="0">
                          <a:solidFill>
                            <a:srgbClr val="231F20"/>
                          </a:solidFill>
                          <a:latin typeface="Adobe Clean Han"/>
                          <a:cs typeface="Adobe Clean Han"/>
                        </a:rPr>
                        <a:t>件</a:t>
                      </a:r>
                      <a:endParaRPr sz="2000" dirty="0">
                        <a:latin typeface="Adobe Clean Han"/>
                        <a:cs typeface="Adobe Clean Han"/>
                      </a:endParaRPr>
                    </a:p>
                  </a:txBody>
                  <a:tcPr marL="0" marR="0" marT="1968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5"/>
                  </a:ext>
                </a:extLst>
              </a:tr>
              <a:tr h="444351">
                <a:tc>
                  <a:txBody>
                    <a:bodyPr/>
                    <a:lstStyle/>
                    <a:p>
                      <a:pPr algn="ctr">
                        <a:lnSpc>
                          <a:spcPct val="100000"/>
                        </a:lnSpc>
                        <a:spcBef>
                          <a:spcPts val="229"/>
                        </a:spcBef>
                      </a:pPr>
                      <a:r>
                        <a:rPr sz="1800" b="0" spc="80" dirty="0">
                          <a:solidFill>
                            <a:srgbClr val="231F20"/>
                          </a:solidFill>
                          <a:latin typeface="Adobe Clean Han"/>
                          <a:cs typeface="Adobe Clean Han"/>
                        </a:rPr>
                        <a:t>高</a:t>
                      </a:r>
                      <a:r>
                        <a:rPr sz="1800" b="0" spc="-50" dirty="0">
                          <a:solidFill>
                            <a:srgbClr val="231F20"/>
                          </a:solidFill>
                          <a:latin typeface="Adobe Clean Han"/>
                          <a:cs typeface="Adobe Clean Han"/>
                        </a:rPr>
                        <a:t>3</a:t>
                      </a:r>
                      <a:endParaRPr sz="1800" dirty="0">
                        <a:latin typeface="Adobe Clean Han"/>
                        <a:cs typeface="Adobe Clean Han"/>
                      </a:endParaRPr>
                    </a:p>
                  </a:txBody>
                  <a:tcPr marL="0" marR="0" marT="2920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DFCCE4"/>
                    </a:solidFill>
                  </a:tcPr>
                </a:tc>
                <a:tc>
                  <a:txBody>
                    <a:bodyPr/>
                    <a:lstStyle/>
                    <a:p>
                      <a:pPr marL="139065" algn="ctr">
                        <a:lnSpc>
                          <a:spcPct val="100000"/>
                        </a:lnSpc>
                        <a:spcBef>
                          <a:spcPts val="155"/>
                        </a:spcBef>
                      </a:pPr>
                      <a:r>
                        <a:rPr sz="2000" b="0" dirty="0">
                          <a:solidFill>
                            <a:srgbClr val="231F20"/>
                          </a:solidFill>
                          <a:latin typeface="Adobe Clean Han"/>
                          <a:cs typeface="Adobe Clean Han"/>
                        </a:rPr>
                        <a:t>5</a:t>
                      </a:r>
                      <a:r>
                        <a:rPr lang="en-US" sz="2000" b="0" dirty="0">
                          <a:solidFill>
                            <a:srgbClr val="231F20"/>
                          </a:solidFill>
                          <a:latin typeface="Adobe Clean Han"/>
                          <a:cs typeface="Adobe Clean Han"/>
                        </a:rPr>
                        <a:t>5</a:t>
                      </a:r>
                      <a:r>
                        <a:rPr sz="2000" b="0" dirty="0">
                          <a:solidFill>
                            <a:srgbClr val="231F20"/>
                          </a:solidFill>
                          <a:latin typeface="Adobe Clean Han"/>
                          <a:cs typeface="Adobe Clean Han"/>
                        </a:rPr>
                        <a:t>件</a:t>
                      </a:r>
                      <a:endParaRPr sz="2000" dirty="0">
                        <a:latin typeface="Adobe Clean Han"/>
                        <a:cs typeface="Adobe Clean Han"/>
                      </a:endParaRPr>
                    </a:p>
                  </a:txBody>
                  <a:tcPr marL="0" marR="0" marT="1968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6"/>
                  </a:ext>
                </a:extLst>
              </a:tr>
              <a:tr h="444351">
                <a:tc>
                  <a:txBody>
                    <a:bodyPr/>
                    <a:lstStyle/>
                    <a:p>
                      <a:pPr algn="ctr">
                        <a:lnSpc>
                          <a:spcPct val="100000"/>
                        </a:lnSpc>
                        <a:spcBef>
                          <a:spcPts val="229"/>
                        </a:spcBef>
                      </a:pPr>
                      <a:r>
                        <a:rPr sz="1800" b="0" spc="100" dirty="0">
                          <a:solidFill>
                            <a:srgbClr val="FFFFFF"/>
                          </a:solidFill>
                          <a:latin typeface="Adobe Clean Han"/>
                          <a:cs typeface="Adobe Clean Han"/>
                        </a:rPr>
                        <a:t>合  計</a:t>
                      </a:r>
                      <a:endParaRPr sz="1800" dirty="0">
                        <a:latin typeface="Adobe Clean Han"/>
                        <a:cs typeface="Adobe Clean Han"/>
                      </a:endParaRPr>
                    </a:p>
                  </a:txBody>
                  <a:tcPr marL="0" marR="0" marT="2920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00B5EA"/>
                    </a:solidFill>
                  </a:tcPr>
                </a:tc>
                <a:tc>
                  <a:txBody>
                    <a:bodyPr/>
                    <a:lstStyle/>
                    <a:p>
                      <a:pPr marL="56515" algn="ctr">
                        <a:lnSpc>
                          <a:spcPct val="100000"/>
                        </a:lnSpc>
                        <a:spcBef>
                          <a:spcPts val="155"/>
                        </a:spcBef>
                      </a:pPr>
                      <a:r>
                        <a:rPr sz="2000" b="0" spc="90" dirty="0">
                          <a:solidFill>
                            <a:srgbClr val="231F20"/>
                          </a:solidFill>
                          <a:latin typeface="Adobe Clean Han"/>
                          <a:cs typeface="Adobe Clean Han"/>
                        </a:rPr>
                        <a:t>3</a:t>
                      </a:r>
                      <a:r>
                        <a:rPr lang="en-US" sz="2000" b="0" spc="90" dirty="0">
                          <a:solidFill>
                            <a:srgbClr val="231F20"/>
                          </a:solidFill>
                          <a:latin typeface="Adobe Clean Han"/>
                          <a:cs typeface="Adobe Clean Han"/>
                        </a:rPr>
                        <a:t>22</a:t>
                      </a:r>
                      <a:r>
                        <a:rPr sz="2000" b="0" spc="130" dirty="0">
                          <a:solidFill>
                            <a:srgbClr val="231F20"/>
                          </a:solidFill>
                          <a:latin typeface="Adobe Clean Han"/>
                          <a:cs typeface="Adobe Clean Han"/>
                        </a:rPr>
                        <a:t>件</a:t>
                      </a:r>
                      <a:endParaRPr sz="2000" dirty="0">
                        <a:latin typeface="Adobe Clean Han"/>
                        <a:cs typeface="Adobe Clean Han"/>
                      </a:endParaRPr>
                    </a:p>
                  </a:txBody>
                  <a:tcPr marL="0" marR="0" marT="1968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87942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975100" y="4302327"/>
            <a:ext cx="4038600" cy="2465763"/>
          </a:xfrm>
          <a:prstGeom prst="rect">
            <a:avLst/>
          </a:prstGeom>
        </p:spPr>
      </p:pic>
      <p:sp>
        <p:nvSpPr>
          <p:cNvPr id="8" name="object 8"/>
          <p:cNvSpPr txBox="1"/>
          <p:nvPr/>
        </p:nvSpPr>
        <p:spPr>
          <a:xfrm>
            <a:off x="1164634" y="3126858"/>
            <a:ext cx="685800" cy="289560"/>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Adobe Clean Han Black"/>
                <a:cs typeface="Adobe Clean Han Black"/>
              </a:rPr>
              <a:t>中学校</a:t>
            </a:r>
            <a:endParaRPr sz="1700">
              <a:latin typeface="Adobe Clean Han Black"/>
              <a:cs typeface="Adobe Clean Han Black"/>
            </a:endParaRPr>
          </a:p>
        </p:txBody>
      </p:sp>
      <p:sp>
        <p:nvSpPr>
          <p:cNvPr id="9" name="object 9"/>
          <p:cNvSpPr/>
          <p:nvPr/>
        </p:nvSpPr>
        <p:spPr>
          <a:xfrm>
            <a:off x="828003" y="1080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00A1E4"/>
          </a:solidFill>
        </p:spPr>
        <p:txBody>
          <a:bodyPr wrap="square" lIns="0" tIns="0" rIns="0" bIns="0" rtlCol="0"/>
          <a:lstStyle/>
          <a:p>
            <a:endParaRPr/>
          </a:p>
        </p:txBody>
      </p:sp>
      <p:sp>
        <p:nvSpPr>
          <p:cNvPr id="10" name="object 10"/>
          <p:cNvSpPr txBox="1"/>
          <p:nvPr/>
        </p:nvSpPr>
        <p:spPr>
          <a:xfrm>
            <a:off x="1164634" y="1614858"/>
            <a:ext cx="685800" cy="289560"/>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Adobe Clean Han Black"/>
                <a:cs typeface="Adobe Clean Han Black"/>
              </a:rPr>
              <a:t>小学校</a:t>
            </a:r>
            <a:endParaRPr sz="1700">
              <a:latin typeface="Adobe Clean Han Black"/>
              <a:cs typeface="Adobe Clean Han Black"/>
            </a:endParaRPr>
          </a:p>
        </p:txBody>
      </p:sp>
      <p:sp>
        <p:nvSpPr>
          <p:cNvPr id="11" name="object 11"/>
          <p:cNvSpPr/>
          <p:nvPr/>
        </p:nvSpPr>
        <p:spPr>
          <a:xfrm>
            <a:off x="828003" y="4104004"/>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p>
        </p:txBody>
      </p:sp>
      <p:sp>
        <p:nvSpPr>
          <p:cNvPr id="12" name="object 12"/>
          <p:cNvSpPr txBox="1"/>
          <p:nvPr/>
        </p:nvSpPr>
        <p:spPr>
          <a:xfrm>
            <a:off x="1054595" y="4638859"/>
            <a:ext cx="906144" cy="289560"/>
          </a:xfrm>
          <a:prstGeom prst="rect">
            <a:avLst/>
          </a:prstGeom>
        </p:spPr>
        <p:txBody>
          <a:bodyPr vert="horz" wrap="square" lIns="0" tIns="16510" rIns="0" bIns="0" rtlCol="0">
            <a:spAutoFit/>
          </a:bodyPr>
          <a:lstStyle/>
          <a:p>
            <a:pPr marL="12700">
              <a:lnSpc>
                <a:spcPct val="100000"/>
              </a:lnSpc>
              <a:spcBef>
                <a:spcPts val="130"/>
              </a:spcBef>
            </a:pPr>
            <a:r>
              <a:rPr sz="1700" b="1" spc="-15" dirty="0">
                <a:solidFill>
                  <a:srgbClr val="FFFFFF"/>
                </a:solidFill>
                <a:latin typeface="Adobe Clean Han Black"/>
                <a:cs typeface="Adobe Clean Han Black"/>
              </a:rPr>
              <a:t>高等学校</a:t>
            </a:r>
            <a:endParaRPr sz="1700">
              <a:latin typeface="Adobe Clean Han Black"/>
              <a:cs typeface="Adobe Clean Han Black"/>
            </a:endParaRPr>
          </a:p>
        </p:txBody>
      </p:sp>
      <p:sp>
        <p:nvSpPr>
          <p:cNvPr id="15" name="object 15"/>
          <p:cNvSpPr/>
          <p:nvPr/>
        </p:nvSpPr>
        <p:spPr>
          <a:xfrm>
            <a:off x="3479800" y="1470134"/>
            <a:ext cx="3348354" cy="0"/>
          </a:xfrm>
          <a:custGeom>
            <a:avLst/>
            <a:gdLst/>
            <a:ahLst/>
            <a:cxnLst/>
            <a:rect l="l" t="t" r="r" b="b"/>
            <a:pathLst>
              <a:path w="3348354">
                <a:moveTo>
                  <a:pt x="0" y="0"/>
                </a:moveTo>
                <a:lnTo>
                  <a:pt x="3347999" y="0"/>
                </a:lnTo>
              </a:path>
            </a:pathLst>
          </a:custGeom>
          <a:ln w="9779">
            <a:solidFill>
              <a:srgbClr val="00A1E4"/>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6" name="object 16"/>
          <p:cNvSpPr txBox="1"/>
          <p:nvPr/>
        </p:nvSpPr>
        <p:spPr>
          <a:xfrm>
            <a:off x="3530321" y="986216"/>
            <a:ext cx="2641597" cy="448200"/>
          </a:xfrm>
          <a:prstGeom prst="rect">
            <a:avLst/>
          </a:prstGeom>
        </p:spPr>
        <p:txBody>
          <a:bodyPr vert="horz" wrap="square" lIns="0" tIns="17145" rIns="0" bIns="0" rtlCol="0">
            <a:spAutoFit/>
          </a:bodyPr>
          <a:lstStyle/>
          <a:p>
            <a:pPr marL="12700">
              <a:lnSpc>
                <a:spcPct val="100000"/>
              </a:lnSpc>
              <a:spcBef>
                <a:spcPts val="135"/>
              </a:spcBef>
            </a:pPr>
            <a:r>
              <a:rPr sz="2800" b="1" spc="-20" dirty="0">
                <a:solidFill>
                  <a:srgbClr val="00A1E4"/>
                </a:solidFill>
                <a:latin typeface="MS UI Gothic" panose="020B0600070205080204" pitchFamily="50" charset="-128"/>
                <a:ea typeface="MS UI Gothic" panose="020B0600070205080204" pitchFamily="50" charset="-128"/>
                <a:cs typeface="Adobe Clean Han ExtraBold"/>
              </a:rPr>
              <a:t>対策は……</a:t>
            </a:r>
            <a:endParaRPr sz="2800" dirty="0">
              <a:latin typeface="MS UI Gothic" panose="020B0600070205080204" pitchFamily="50" charset="-128"/>
              <a:ea typeface="MS UI Gothic" panose="020B0600070205080204" pitchFamily="50" charset="-128"/>
              <a:cs typeface="Adobe Clean Han ExtraBold"/>
            </a:endParaRPr>
          </a:p>
        </p:txBody>
      </p:sp>
      <p:sp>
        <p:nvSpPr>
          <p:cNvPr id="18" name="object 18"/>
          <p:cNvSpPr txBox="1"/>
          <p:nvPr/>
        </p:nvSpPr>
        <p:spPr>
          <a:xfrm>
            <a:off x="3441700" y="1623580"/>
            <a:ext cx="6629400" cy="2031005"/>
          </a:xfrm>
          <a:prstGeom prst="rect">
            <a:avLst/>
          </a:prstGeom>
        </p:spPr>
        <p:txBody>
          <a:bodyPr vert="horz" wrap="square" lIns="0" tIns="104775" rIns="0" bIns="0" rtlCol="0">
            <a:spAutoFit/>
          </a:bodyPr>
          <a:lstStyle/>
          <a:p>
            <a:pPr marL="189865" indent="-151765">
              <a:lnSpc>
                <a:spcPct val="150000"/>
              </a:lnSpc>
              <a:spcBef>
                <a:spcPts val="825"/>
              </a:spcBef>
              <a:buClr>
                <a:srgbClr val="00A1E4"/>
              </a:buClr>
              <a:buSzPct val="75000"/>
              <a:buChar char="●"/>
              <a:tabLst>
                <a:tab pos="189865" algn="l"/>
              </a:tabLst>
            </a:pPr>
            <a:r>
              <a:rPr sz="2400" b="1" spc="-20" dirty="0" err="1">
                <a:solidFill>
                  <a:srgbClr val="231F20"/>
                </a:solidFill>
                <a:latin typeface="MS UI Gothic" panose="020B0600070205080204" pitchFamily="50" charset="-128"/>
                <a:ea typeface="MS UI Gothic" panose="020B0600070205080204" pitchFamily="50" charset="-128"/>
                <a:cs typeface="PMingLiU"/>
              </a:rPr>
              <a:t>配慮が必要な事柄を共通理解する</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730"/>
              </a:spcBef>
              <a:buClr>
                <a:srgbClr val="00A1E4"/>
              </a:buClr>
              <a:buSzPct val="75000"/>
              <a:buChar char="●"/>
              <a:tabLst>
                <a:tab pos="189865" algn="l"/>
              </a:tabLst>
            </a:pPr>
            <a:r>
              <a:rPr sz="2400" b="1" spc="-65" dirty="0" err="1">
                <a:solidFill>
                  <a:srgbClr val="231F20"/>
                </a:solidFill>
                <a:latin typeface="MS UI Gothic" panose="020B0600070205080204" pitchFamily="50" charset="-128"/>
                <a:ea typeface="MS UI Gothic" panose="020B0600070205080204" pitchFamily="50" charset="-128"/>
                <a:cs typeface="PMingLiU"/>
              </a:rPr>
              <a:t>安全な</a:t>
            </a:r>
            <a:r>
              <a:rPr lang="en-US" sz="2400" b="1" spc="-65" dirty="0">
                <a:solidFill>
                  <a:srgbClr val="231F20"/>
                </a:solidFill>
                <a:latin typeface="MS UI Gothic" panose="020B0600070205080204" pitchFamily="50" charset="-128"/>
                <a:ea typeface="MS UI Gothic" panose="020B0600070205080204" pitchFamily="50" charset="-128"/>
                <a:cs typeface="PMingLiU"/>
              </a:rPr>
              <a:t> </a:t>
            </a:r>
            <a:r>
              <a:rPr sz="2800" spc="-65" dirty="0" err="1">
                <a:solidFill>
                  <a:srgbClr val="FF0000"/>
                </a:solidFill>
                <a:latin typeface="MS UI Gothic" panose="020B0600070205080204" pitchFamily="50" charset="-128"/>
                <a:ea typeface="MS UI Gothic" panose="020B0600070205080204" pitchFamily="50" charset="-128"/>
                <a:cs typeface="PMingLiU"/>
              </a:rPr>
              <a:t>環境づくり</a:t>
            </a:r>
            <a:r>
              <a:rPr lang="ja-JP" altLang="en-US" sz="2800" spc="-65" dirty="0">
                <a:solidFill>
                  <a:srgbClr val="FF0000"/>
                </a:solidFill>
                <a:latin typeface="MS UI Gothic" panose="020B0600070205080204" pitchFamily="50" charset="-128"/>
                <a:ea typeface="MS UI Gothic" panose="020B0600070205080204" pitchFamily="50" charset="-128"/>
                <a:cs typeface="PMingLiU"/>
              </a:rPr>
              <a:t> </a:t>
            </a:r>
            <a:r>
              <a:rPr sz="2400" b="1" spc="-65" dirty="0" err="1">
                <a:solidFill>
                  <a:srgbClr val="231F20"/>
                </a:solidFill>
                <a:latin typeface="MS UI Gothic" panose="020B0600070205080204" pitchFamily="50" charset="-128"/>
                <a:ea typeface="MS UI Gothic" panose="020B0600070205080204" pitchFamily="50" charset="-128"/>
                <a:cs typeface="PMingLiU"/>
              </a:rPr>
              <a:t>をする</a:t>
            </a:r>
            <a:endParaRPr sz="2400" b="1" dirty="0">
              <a:latin typeface="MS UI Gothic" panose="020B0600070205080204" pitchFamily="50" charset="-128"/>
              <a:ea typeface="MS UI Gothic" panose="020B0600070205080204" pitchFamily="50" charset="-128"/>
              <a:cs typeface="PMingLiU"/>
            </a:endParaRPr>
          </a:p>
          <a:p>
            <a:pPr marL="188595" indent="-150495">
              <a:lnSpc>
                <a:spcPct val="150000"/>
              </a:lnSpc>
              <a:spcBef>
                <a:spcPts val="730"/>
              </a:spcBef>
              <a:buClr>
                <a:srgbClr val="00A1E4"/>
              </a:buClr>
              <a:buSzPct val="75000"/>
              <a:buChar char="●"/>
              <a:tabLst>
                <a:tab pos="188595" algn="l"/>
              </a:tabLst>
            </a:pPr>
            <a:r>
              <a:rPr sz="2400" b="1" spc="-80" dirty="0" err="1">
                <a:solidFill>
                  <a:srgbClr val="231F20"/>
                </a:solidFill>
                <a:latin typeface="MS UI Gothic" panose="020B0600070205080204" pitchFamily="50" charset="-128"/>
                <a:ea typeface="MS UI Gothic" panose="020B0600070205080204" pitchFamily="50" charset="-128"/>
                <a:cs typeface="PMingLiU"/>
              </a:rPr>
              <a:t>安全な行動の仕方を</a:t>
            </a:r>
            <a:r>
              <a:rPr lang="ja-JP" altLang="en-US" sz="2400" b="1" spc="-80" dirty="0">
                <a:solidFill>
                  <a:srgbClr val="231F20"/>
                </a:solidFill>
                <a:latin typeface="MS UI Gothic" panose="020B0600070205080204" pitchFamily="50" charset="-128"/>
                <a:ea typeface="MS UI Gothic" panose="020B0600070205080204" pitchFamily="50" charset="-128"/>
                <a:cs typeface="PMingLiU"/>
              </a:rPr>
              <a:t> </a:t>
            </a:r>
            <a:r>
              <a:rPr sz="2800" spc="-80" dirty="0" err="1">
                <a:solidFill>
                  <a:srgbClr val="FF0000"/>
                </a:solidFill>
                <a:latin typeface="MS UI Gothic" panose="020B0600070205080204" pitchFamily="50" charset="-128"/>
                <a:ea typeface="MS UI Gothic" panose="020B0600070205080204" pitchFamily="50" charset="-128"/>
                <a:cs typeface="PMingLiU"/>
              </a:rPr>
              <a:t>指導</a:t>
            </a:r>
            <a:r>
              <a:rPr lang="en-US" sz="2800" spc="-80" dirty="0">
                <a:solidFill>
                  <a:srgbClr val="FF0000"/>
                </a:solidFill>
                <a:latin typeface="MS UI Gothic" panose="020B0600070205080204" pitchFamily="50" charset="-128"/>
                <a:ea typeface="MS UI Gothic" panose="020B0600070205080204" pitchFamily="50" charset="-128"/>
                <a:cs typeface="PMingLiU"/>
              </a:rPr>
              <a:t> </a:t>
            </a:r>
            <a:r>
              <a:rPr sz="2400" b="1" spc="-80" dirty="0">
                <a:solidFill>
                  <a:srgbClr val="231F20"/>
                </a:solidFill>
                <a:latin typeface="MS UI Gothic" panose="020B0600070205080204" pitchFamily="50" charset="-128"/>
                <a:ea typeface="MS UI Gothic" panose="020B0600070205080204" pitchFamily="50" charset="-128"/>
                <a:cs typeface="PMingLiU"/>
              </a:rPr>
              <a:t>し、</a:t>
            </a:r>
            <a:r>
              <a:rPr lang="ja-JP" altLang="en-US" sz="2400" b="1" spc="-80" dirty="0">
                <a:solidFill>
                  <a:srgbClr val="231F20"/>
                </a:solidFill>
                <a:latin typeface="MS UI Gothic" panose="020B0600070205080204" pitchFamily="50" charset="-128"/>
                <a:ea typeface="MS UI Gothic" panose="020B0600070205080204" pitchFamily="50" charset="-128"/>
                <a:cs typeface="PMingLiU"/>
              </a:rPr>
              <a:t>生徒に</a:t>
            </a:r>
            <a:r>
              <a:rPr sz="2800" spc="-80" dirty="0" err="1">
                <a:solidFill>
                  <a:srgbClr val="FF0000"/>
                </a:solidFill>
                <a:latin typeface="MS UI Gothic" panose="020B0600070205080204" pitchFamily="50" charset="-128"/>
                <a:ea typeface="MS UI Gothic" panose="020B0600070205080204" pitchFamily="50" charset="-128"/>
                <a:cs typeface="PMingLiU"/>
              </a:rPr>
              <a:t>習慣づける</a:t>
            </a:r>
            <a:endParaRPr sz="2800" dirty="0">
              <a:solidFill>
                <a:srgbClr val="FF0000"/>
              </a:solidFill>
              <a:latin typeface="MS UI Gothic" panose="020B0600070205080204" pitchFamily="50" charset="-128"/>
              <a:ea typeface="MS UI Gothic" panose="020B0600070205080204" pitchFamily="50" charset="-128"/>
              <a:cs typeface="PMingLiU"/>
            </a:endParaRPr>
          </a:p>
        </p:txBody>
      </p:sp>
      <p:sp>
        <p:nvSpPr>
          <p:cNvPr id="20" name="object 20"/>
          <p:cNvSpPr/>
          <p:nvPr/>
        </p:nvSpPr>
        <p:spPr>
          <a:xfrm>
            <a:off x="2415603" y="2250007"/>
            <a:ext cx="900430" cy="2052320"/>
          </a:xfrm>
          <a:custGeom>
            <a:avLst/>
            <a:gdLst/>
            <a:ahLst/>
            <a:cxnLst/>
            <a:rect l="l" t="t" r="r" b="b"/>
            <a:pathLst>
              <a:path w="900429" h="2052320">
                <a:moveTo>
                  <a:pt x="899998" y="1026007"/>
                </a:moveTo>
                <a:lnTo>
                  <a:pt x="444715" y="0"/>
                </a:lnTo>
                <a:lnTo>
                  <a:pt x="444715" y="300507"/>
                </a:lnTo>
                <a:lnTo>
                  <a:pt x="0" y="300507"/>
                </a:lnTo>
                <a:lnTo>
                  <a:pt x="0" y="1751482"/>
                </a:lnTo>
                <a:lnTo>
                  <a:pt x="444715" y="1751482"/>
                </a:lnTo>
                <a:lnTo>
                  <a:pt x="444715" y="2052002"/>
                </a:lnTo>
                <a:lnTo>
                  <a:pt x="899998" y="1026007"/>
                </a:lnTo>
                <a:close/>
              </a:path>
            </a:pathLst>
          </a:custGeom>
          <a:solidFill>
            <a:srgbClr val="F27173"/>
          </a:solidFill>
        </p:spPr>
        <p:txBody>
          <a:bodyPr wrap="square" lIns="0" tIns="0" rIns="0" bIns="0" rtlCol="0"/>
          <a:lstStyle/>
          <a:p>
            <a:endParaRPr/>
          </a:p>
        </p:txBody>
      </p:sp>
      <p:sp>
        <p:nvSpPr>
          <p:cNvPr id="21" name="object 21"/>
          <p:cNvSpPr/>
          <p:nvPr/>
        </p:nvSpPr>
        <p:spPr>
          <a:xfrm>
            <a:off x="2415599" y="1008005"/>
            <a:ext cx="0" cy="5760085"/>
          </a:xfrm>
          <a:custGeom>
            <a:avLst/>
            <a:gdLst/>
            <a:ahLst/>
            <a:cxnLst/>
            <a:rect l="l" t="t" r="r" b="b"/>
            <a:pathLst>
              <a:path h="5760084">
                <a:moveTo>
                  <a:pt x="0" y="0"/>
                </a:moveTo>
                <a:lnTo>
                  <a:pt x="0" y="5759996"/>
                </a:lnTo>
              </a:path>
            </a:pathLst>
          </a:custGeom>
          <a:ln w="7200">
            <a:solidFill>
              <a:srgbClr val="939598"/>
            </a:solidFill>
          </a:ln>
        </p:spPr>
        <p:txBody>
          <a:bodyPr wrap="square" lIns="0" tIns="0" rIns="0" bIns="0" rtlCol="0"/>
          <a:lstStyle/>
          <a:p>
            <a:endParaRPr/>
          </a:p>
        </p:txBody>
      </p:sp>
      <p:sp>
        <p:nvSpPr>
          <p:cNvPr id="56" name="object 56"/>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2</a:t>
            </a:r>
            <a:endParaRPr sz="1100">
              <a:latin typeface="Arial"/>
              <a:cs typeface="Arial"/>
            </a:endParaRPr>
          </a:p>
        </p:txBody>
      </p:sp>
      <p:sp>
        <p:nvSpPr>
          <p:cNvPr id="58" name="object 7"/>
          <p:cNvSpPr/>
          <p:nvPr/>
        </p:nvSpPr>
        <p:spPr>
          <a:xfrm>
            <a:off x="828003" y="2592004"/>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p>
        </p:txBody>
      </p:sp>
      <p:sp>
        <p:nvSpPr>
          <p:cNvPr id="59" name="object 8"/>
          <p:cNvSpPr txBox="1"/>
          <p:nvPr/>
        </p:nvSpPr>
        <p:spPr>
          <a:xfrm>
            <a:off x="1164634" y="3126857"/>
            <a:ext cx="685800" cy="289560"/>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Adobe Clean Han Black"/>
                <a:cs typeface="Adobe Clean Han Black"/>
              </a:rPr>
              <a:t>中学校</a:t>
            </a:r>
            <a:endParaRPr sz="1700">
              <a:latin typeface="Adobe Clean Han Black"/>
              <a:cs typeface="Adobe Clean Han Black"/>
            </a:endParaRPr>
          </a:p>
        </p:txBody>
      </p:sp>
      <p:sp>
        <p:nvSpPr>
          <p:cNvPr id="5" name="タイトル 4">
            <a:extLst>
              <a:ext uri="{FF2B5EF4-FFF2-40B4-BE49-F238E27FC236}">
                <a16:creationId xmlns:a16="http://schemas.microsoft.com/office/drawing/2014/main" id="{F58B75E1-FDF6-0A32-D06B-D16ABEFC7383}"/>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4252468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8003" y="1080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3" name="object 3"/>
          <p:cNvSpPr txBox="1"/>
          <p:nvPr/>
        </p:nvSpPr>
        <p:spPr>
          <a:xfrm>
            <a:off x="1164634" y="1614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小学校</a:t>
            </a:r>
            <a:endParaRPr sz="1700">
              <a:latin typeface="MS UI Gothic" panose="020B0600070205080204" pitchFamily="50" charset="-128"/>
              <a:ea typeface="MS UI Gothic" panose="020B0600070205080204" pitchFamily="50" charset="-128"/>
              <a:cs typeface="Adobe Clean Han Black"/>
            </a:endParaRPr>
          </a:p>
        </p:txBody>
      </p:sp>
      <p:sp>
        <p:nvSpPr>
          <p:cNvPr id="4" name="object 4"/>
          <p:cNvSpPr/>
          <p:nvPr/>
        </p:nvSpPr>
        <p:spPr>
          <a:xfrm>
            <a:off x="828003" y="2592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00A1E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5" name="object 5"/>
          <p:cNvSpPr txBox="1"/>
          <p:nvPr/>
        </p:nvSpPr>
        <p:spPr>
          <a:xfrm>
            <a:off x="1164634" y="3126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中学校</a:t>
            </a:r>
            <a:endParaRPr sz="1700">
              <a:latin typeface="MS UI Gothic" panose="020B0600070205080204" pitchFamily="50" charset="-128"/>
              <a:ea typeface="MS UI Gothic" panose="020B0600070205080204" pitchFamily="50" charset="-128"/>
              <a:cs typeface="Adobe Clean Han Black"/>
            </a:endParaRPr>
          </a:p>
        </p:txBody>
      </p:sp>
      <p:sp>
        <p:nvSpPr>
          <p:cNvPr id="6" name="object 6"/>
          <p:cNvSpPr/>
          <p:nvPr/>
        </p:nvSpPr>
        <p:spPr>
          <a:xfrm>
            <a:off x="828003" y="4104004"/>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7" name="object 7"/>
          <p:cNvSpPr txBox="1"/>
          <p:nvPr/>
        </p:nvSpPr>
        <p:spPr>
          <a:xfrm>
            <a:off x="1054595" y="4638859"/>
            <a:ext cx="906144" cy="278281"/>
          </a:xfrm>
          <a:prstGeom prst="rect">
            <a:avLst/>
          </a:prstGeom>
        </p:spPr>
        <p:txBody>
          <a:bodyPr vert="horz" wrap="square" lIns="0" tIns="16510" rIns="0" bIns="0" rtlCol="0">
            <a:spAutoFit/>
          </a:bodyPr>
          <a:lstStyle/>
          <a:p>
            <a:pPr marL="12700">
              <a:lnSpc>
                <a:spcPct val="100000"/>
              </a:lnSpc>
              <a:spcBef>
                <a:spcPts val="130"/>
              </a:spcBef>
            </a:pPr>
            <a:r>
              <a:rPr sz="1700" b="1" spc="-15" dirty="0">
                <a:solidFill>
                  <a:srgbClr val="FFFFFF"/>
                </a:solidFill>
                <a:latin typeface="MS UI Gothic" panose="020B0600070205080204" pitchFamily="50" charset="-128"/>
                <a:ea typeface="MS UI Gothic" panose="020B0600070205080204" pitchFamily="50" charset="-128"/>
                <a:cs typeface="Adobe Clean Han Black"/>
              </a:rPr>
              <a:t>高等学校</a:t>
            </a:r>
            <a:endParaRPr sz="1700">
              <a:latin typeface="MS UI Gothic" panose="020B0600070205080204" pitchFamily="50" charset="-128"/>
              <a:ea typeface="MS UI Gothic" panose="020B0600070205080204" pitchFamily="50" charset="-128"/>
              <a:cs typeface="Adobe Clean Han Black"/>
            </a:endParaRPr>
          </a:p>
        </p:txBody>
      </p:sp>
      <p:sp>
        <p:nvSpPr>
          <p:cNvPr id="8" name="object 8"/>
          <p:cNvSpPr/>
          <p:nvPr/>
        </p:nvSpPr>
        <p:spPr>
          <a:xfrm>
            <a:off x="3456000" y="1461020"/>
            <a:ext cx="2952115" cy="0"/>
          </a:xfrm>
          <a:custGeom>
            <a:avLst/>
            <a:gdLst/>
            <a:ahLst/>
            <a:cxnLst/>
            <a:rect l="l" t="t" r="r" b="b"/>
            <a:pathLst>
              <a:path w="2952115">
                <a:moveTo>
                  <a:pt x="0" y="0"/>
                </a:moveTo>
                <a:lnTo>
                  <a:pt x="2952000" y="0"/>
                </a:lnTo>
              </a:path>
            </a:pathLst>
          </a:custGeom>
          <a:ln w="9779">
            <a:solidFill>
              <a:srgbClr val="00A1E4"/>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9" name="object 9"/>
          <p:cNvSpPr txBox="1"/>
          <p:nvPr/>
        </p:nvSpPr>
        <p:spPr>
          <a:xfrm>
            <a:off x="3478133" y="894071"/>
            <a:ext cx="2665399" cy="448200"/>
          </a:xfrm>
          <a:prstGeom prst="rect">
            <a:avLst/>
          </a:prstGeom>
        </p:spPr>
        <p:txBody>
          <a:bodyPr vert="horz" wrap="square" lIns="0" tIns="17145" rIns="0" bIns="0" rtlCol="0">
            <a:spAutoFit/>
          </a:bodyPr>
          <a:lstStyle/>
          <a:p>
            <a:pPr marL="12700">
              <a:lnSpc>
                <a:spcPct val="100000"/>
              </a:lnSpc>
              <a:spcBef>
                <a:spcPts val="135"/>
              </a:spcBef>
            </a:pPr>
            <a:r>
              <a:rPr sz="2800" b="1" spc="-20" dirty="0">
                <a:solidFill>
                  <a:srgbClr val="00A1E4"/>
                </a:solidFill>
                <a:latin typeface="MS UI Gothic" panose="020B0600070205080204" pitchFamily="50" charset="-128"/>
                <a:ea typeface="MS UI Gothic" panose="020B0600070205080204" pitchFamily="50" charset="-128"/>
                <a:cs typeface="Adobe Clean Han ExtraBold"/>
              </a:rPr>
              <a:t>特徴は……</a:t>
            </a:r>
            <a:endParaRPr sz="2800" dirty="0">
              <a:latin typeface="MS UI Gothic" panose="020B0600070205080204" pitchFamily="50" charset="-128"/>
              <a:ea typeface="MS UI Gothic" panose="020B0600070205080204" pitchFamily="50" charset="-128"/>
              <a:cs typeface="Adobe Clean Han ExtraBold"/>
            </a:endParaRPr>
          </a:p>
        </p:txBody>
      </p:sp>
      <p:sp>
        <p:nvSpPr>
          <p:cNvPr id="12" name="object 12"/>
          <p:cNvSpPr txBox="1"/>
          <p:nvPr/>
        </p:nvSpPr>
        <p:spPr>
          <a:xfrm>
            <a:off x="3468434" y="1495706"/>
            <a:ext cx="5078666" cy="5160067"/>
          </a:xfrm>
          <a:prstGeom prst="rect">
            <a:avLst/>
          </a:prstGeom>
        </p:spPr>
        <p:txBody>
          <a:bodyPr vert="horz" wrap="square" lIns="0" tIns="104775" rIns="0" bIns="0" rtlCol="0">
            <a:spAutoFit/>
          </a:bodyPr>
          <a:lstStyle/>
          <a:p>
            <a:pPr marL="189865" indent="-151765">
              <a:lnSpc>
                <a:spcPct val="150000"/>
              </a:lnSpc>
              <a:spcBef>
                <a:spcPts val="825"/>
              </a:spcBef>
              <a:buClr>
                <a:srgbClr val="00A1E4"/>
              </a:buClr>
              <a:buSzPct val="75000"/>
              <a:buChar char="●"/>
              <a:tabLst>
                <a:tab pos="189865" algn="l"/>
              </a:tabLst>
            </a:pPr>
            <a:r>
              <a:rPr sz="2400" b="1" spc="-50" dirty="0" err="1">
                <a:solidFill>
                  <a:srgbClr val="231F20"/>
                </a:solidFill>
                <a:latin typeface="MS UI Gothic" panose="020B0600070205080204" pitchFamily="50" charset="-128"/>
                <a:ea typeface="MS UI Gothic" panose="020B0600070205080204" pitchFamily="50" charset="-128"/>
                <a:cs typeface="PMingLiU"/>
              </a:rPr>
              <a:t>一番多いのは</a:t>
            </a:r>
            <a:r>
              <a:rPr sz="2400" b="1" spc="-50" dirty="0">
                <a:solidFill>
                  <a:srgbClr val="231F20"/>
                </a:solidFill>
                <a:latin typeface="MS UI Gothic" panose="020B0600070205080204" pitchFamily="50" charset="-128"/>
                <a:ea typeface="MS UI Gothic" panose="020B0600070205080204" pitchFamily="50" charset="-128"/>
                <a:cs typeface="PMingLiU"/>
              </a:rPr>
              <a:t>、</a:t>
            </a:r>
            <a:r>
              <a:rPr lang="ja-JP" altLang="en-US" sz="2400" b="1" spc="-50" dirty="0">
                <a:solidFill>
                  <a:srgbClr val="231F20"/>
                </a:solidFill>
                <a:latin typeface="MS UI Gothic" panose="020B0600070205080204" pitchFamily="50" charset="-128"/>
                <a:ea typeface="MS UI Gothic" panose="020B0600070205080204" pitchFamily="50" charset="-128"/>
                <a:cs typeface="PMingLiU"/>
              </a:rPr>
              <a:t>歯の</a:t>
            </a:r>
            <a:r>
              <a:rPr sz="2400" b="1" spc="-50" dirty="0" err="1">
                <a:solidFill>
                  <a:srgbClr val="231F20"/>
                </a:solidFill>
                <a:latin typeface="MS UI Gothic" panose="020B0600070205080204" pitchFamily="50" charset="-128"/>
                <a:ea typeface="MS UI Gothic" panose="020B0600070205080204" pitchFamily="50" charset="-128"/>
                <a:cs typeface="PMingLiU"/>
              </a:rPr>
              <a:t>破折</a:t>
            </a:r>
            <a:r>
              <a:rPr lang="en-US" sz="2400" b="1" spc="-50" dirty="0">
                <a:solidFill>
                  <a:srgbClr val="231F20"/>
                </a:solidFill>
                <a:latin typeface="MS UI Gothic" panose="020B0600070205080204" pitchFamily="50" charset="-128"/>
                <a:ea typeface="MS UI Gothic" panose="020B0600070205080204" pitchFamily="50" charset="-128"/>
                <a:cs typeface="PMingLiU"/>
              </a:rPr>
              <a:t> </a:t>
            </a:r>
            <a:r>
              <a:rPr lang="ja-JP" altLang="en-US" b="1" spc="-50" dirty="0">
                <a:solidFill>
                  <a:srgbClr val="231F20"/>
                </a:solidFill>
                <a:latin typeface="MS UI Gothic" panose="020B0600070205080204" pitchFamily="50" charset="-128"/>
                <a:ea typeface="MS UI Gothic" panose="020B0600070205080204" pitchFamily="50" charset="-128"/>
                <a:cs typeface="PMingLiU"/>
              </a:rPr>
              <a:t>（割れる、折れる）</a:t>
            </a:r>
            <a:endParaRPr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730"/>
              </a:spcBef>
              <a:buClr>
                <a:srgbClr val="00A1E4"/>
              </a:buClr>
              <a:buSzPct val="75000"/>
              <a:buChar char="●"/>
              <a:tabLst>
                <a:tab pos="189865" algn="l"/>
              </a:tabLst>
            </a:pPr>
            <a:r>
              <a:rPr sz="2400" b="1" spc="-25" dirty="0" err="1">
                <a:solidFill>
                  <a:srgbClr val="231F20"/>
                </a:solidFill>
                <a:latin typeface="MS UI Gothic" panose="020B0600070205080204" pitchFamily="50" charset="-128"/>
                <a:ea typeface="MS UI Gothic" panose="020B0600070205080204" pitchFamily="50" charset="-128"/>
                <a:cs typeface="PMingLiU"/>
              </a:rPr>
              <a:t>歯髄</a:t>
            </a:r>
            <a:r>
              <a:rPr lang="ja-JP" altLang="en-US" sz="2400" b="1" spc="-25" dirty="0">
                <a:solidFill>
                  <a:srgbClr val="231F20"/>
                </a:solidFill>
                <a:latin typeface="MS UI Gothic" panose="020B0600070205080204" pitchFamily="50" charset="-128"/>
                <a:ea typeface="MS UI Gothic" panose="020B0600070205080204" pitchFamily="50" charset="-128"/>
                <a:cs typeface="PMingLiU"/>
              </a:rPr>
              <a:t>炎 </a:t>
            </a:r>
            <a:r>
              <a:rPr lang="ja-JP" altLang="en-US" b="1" spc="-25" dirty="0">
                <a:solidFill>
                  <a:srgbClr val="231F20"/>
                </a:solidFill>
                <a:latin typeface="MS UI Gothic" panose="020B0600070205080204" pitchFamily="50" charset="-128"/>
                <a:ea typeface="MS UI Gothic" panose="020B0600070205080204" pitchFamily="50" charset="-128"/>
                <a:cs typeface="PMingLiU"/>
              </a:rPr>
              <a:t>（歯の神経の炎症） </a:t>
            </a:r>
            <a:r>
              <a:rPr sz="2400" b="1" spc="-25" dirty="0" err="1">
                <a:solidFill>
                  <a:srgbClr val="231F20"/>
                </a:solidFill>
                <a:latin typeface="MS UI Gothic" panose="020B0600070205080204" pitchFamily="50" charset="-128"/>
                <a:ea typeface="MS UI Gothic" panose="020B0600070205080204" pitchFamily="50" charset="-128"/>
                <a:cs typeface="PMingLiU"/>
              </a:rPr>
              <a:t>が増える</a:t>
            </a:r>
            <a:endParaRPr lang="en-US" sz="2400" b="1" spc="-25" dirty="0">
              <a:solidFill>
                <a:srgbClr val="231F20"/>
              </a:solidFill>
              <a:latin typeface="MS UI Gothic" panose="020B0600070205080204" pitchFamily="50" charset="-128"/>
              <a:ea typeface="MS UI Gothic" panose="020B0600070205080204" pitchFamily="50" charset="-128"/>
              <a:cs typeface="PMingLiU"/>
            </a:endParaRPr>
          </a:p>
          <a:p>
            <a:pPr marL="38100">
              <a:lnSpc>
                <a:spcPct val="150000"/>
              </a:lnSpc>
              <a:spcBef>
                <a:spcPts val="730"/>
              </a:spcBef>
              <a:buClr>
                <a:srgbClr val="00A1E4"/>
              </a:buClr>
              <a:buSzPct val="75000"/>
              <a:tabLst>
                <a:tab pos="189865" algn="l"/>
              </a:tabLst>
            </a:pPr>
            <a:r>
              <a:rPr lang="ja-JP" altLang="en-US" sz="2400" b="1" spc="-25" dirty="0">
                <a:solidFill>
                  <a:srgbClr val="231F20"/>
                </a:solidFill>
                <a:latin typeface="MS UI Gothic" panose="020B0600070205080204" pitchFamily="50" charset="-128"/>
                <a:ea typeface="MS UI Gothic" panose="020B0600070205080204" pitchFamily="50" charset="-128"/>
                <a:cs typeface="PMingLiU"/>
              </a:rPr>
              <a:t>　</a:t>
            </a:r>
            <a:r>
              <a:rPr lang="en-US" altLang="ja-JP" sz="2400" b="1" spc="-25" dirty="0">
                <a:solidFill>
                  <a:srgbClr val="231F20"/>
                </a:solidFill>
                <a:latin typeface="MS UI Gothic" panose="020B0600070205080204" pitchFamily="50" charset="-128"/>
                <a:ea typeface="MS UI Gothic" panose="020B0600070205080204" pitchFamily="50" charset="-128"/>
                <a:cs typeface="PMingLiU"/>
              </a:rPr>
              <a:t>	</a:t>
            </a:r>
            <a:r>
              <a:rPr lang="ja-JP" altLang="en-US" sz="2400" b="1" spc="-25" dirty="0">
                <a:solidFill>
                  <a:srgbClr val="231F20"/>
                </a:solidFill>
                <a:latin typeface="MS UI Gothic" panose="020B0600070205080204" pitchFamily="50" charset="-128"/>
                <a:ea typeface="MS UI Gothic" panose="020B0600070205080204" pitchFamily="50" charset="-128"/>
                <a:cs typeface="PMingLiU"/>
              </a:rPr>
              <a:t>→ 痛みをともなう</a:t>
            </a:r>
            <a:endParaRPr sz="2400" b="1" dirty="0">
              <a:latin typeface="MS UI Gothic" panose="020B0600070205080204" pitchFamily="50" charset="-128"/>
              <a:ea typeface="MS UI Gothic" panose="020B0600070205080204" pitchFamily="50" charset="-128"/>
              <a:cs typeface="PMingLiU"/>
            </a:endParaRPr>
          </a:p>
          <a:p>
            <a:pPr marL="186690" indent="-148590">
              <a:lnSpc>
                <a:spcPct val="150000"/>
              </a:lnSpc>
              <a:spcBef>
                <a:spcPts val="730"/>
              </a:spcBef>
              <a:buClr>
                <a:srgbClr val="00A1E4"/>
              </a:buClr>
              <a:buSzPct val="75000"/>
              <a:buChar char="●"/>
              <a:tabLst>
                <a:tab pos="186690" algn="l"/>
              </a:tabLst>
            </a:pPr>
            <a:r>
              <a:rPr sz="2400" b="1" spc="-25" dirty="0" err="1">
                <a:solidFill>
                  <a:srgbClr val="231F20"/>
                </a:solidFill>
                <a:latin typeface="MS UI Gothic" panose="020B0600070205080204" pitchFamily="50" charset="-128"/>
                <a:ea typeface="MS UI Gothic" panose="020B0600070205080204" pitchFamily="50" charset="-128"/>
                <a:cs typeface="PMingLiU"/>
              </a:rPr>
              <a:t>日常生活場面での発生原因は多岐</a:t>
            </a:r>
            <a:r>
              <a:rPr sz="2400" b="1" spc="-80" dirty="0" err="1">
                <a:solidFill>
                  <a:srgbClr val="231F20"/>
                </a:solidFill>
                <a:latin typeface="MS UI Gothic" panose="020B0600070205080204" pitchFamily="50" charset="-128"/>
                <a:ea typeface="MS UI Gothic" panose="020B0600070205080204" pitchFamily="50" charset="-128"/>
                <a:cs typeface="PMingLiU"/>
              </a:rPr>
              <a:t>に</a:t>
            </a:r>
            <a:r>
              <a:rPr lang="en-US" sz="2400" b="1" spc="-80" dirty="0">
                <a:solidFill>
                  <a:srgbClr val="231F20"/>
                </a:solidFill>
                <a:latin typeface="MS UI Gothic" panose="020B0600070205080204" pitchFamily="50" charset="-128"/>
                <a:ea typeface="MS UI Gothic" panose="020B0600070205080204" pitchFamily="50" charset="-128"/>
                <a:cs typeface="PMingLiU"/>
              </a:rPr>
              <a:t>   </a:t>
            </a:r>
            <a:r>
              <a:rPr sz="2400" b="1" spc="-80" dirty="0" err="1">
                <a:solidFill>
                  <a:srgbClr val="231F20"/>
                </a:solidFill>
                <a:latin typeface="MS UI Gothic" panose="020B0600070205080204" pitchFamily="50" charset="-128"/>
                <a:ea typeface="MS UI Gothic" panose="020B0600070205080204" pitchFamily="50" charset="-128"/>
                <a:cs typeface="PMingLiU"/>
              </a:rPr>
              <a:t>わた</a:t>
            </a:r>
            <a:r>
              <a:rPr lang="ja-JP" altLang="en-US" sz="2400" b="1" spc="-80" dirty="0">
                <a:solidFill>
                  <a:srgbClr val="231F20"/>
                </a:solidFill>
                <a:latin typeface="MS UI Gothic" panose="020B0600070205080204" pitchFamily="50" charset="-128"/>
                <a:ea typeface="MS UI Gothic" panose="020B0600070205080204" pitchFamily="50" charset="-128"/>
                <a:cs typeface="PMingLiU"/>
              </a:rPr>
              <a:t>る</a:t>
            </a:r>
            <a:endParaRPr lang="en-US" sz="2400" b="1" dirty="0">
              <a:latin typeface="MS UI Gothic" panose="020B0600070205080204" pitchFamily="50" charset="-128"/>
              <a:ea typeface="MS UI Gothic" panose="020B0600070205080204" pitchFamily="50" charset="-128"/>
              <a:cs typeface="PMingLiU"/>
            </a:endParaRPr>
          </a:p>
          <a:p>
            <a:pPr marL="186690" indent="-148590">
              <a:lnSpc>
                <a:spcPct val="150000"/>
              </a:lnSpc>
              <a:spcBef>
                <a:spcPts val="730"/>
              </a:spcBef>
              <a:buClr>
                <a:srgbClr val="00A1E4"/>
              </a:buClr>
              <a:buSzPct val="75000"/>
              <a:buChar char="●"/>
              <a:tabLst>
                <a:tab pos="186690" algn="l"/>
              </a:tabLst>
            </a:pPr>
            <a:r>
              <a:rPr sz="2800" spc="-95" dirty="0">
                <a:solidFill>
                  <a:srgbClr val="FF0000"/>
                </a:solidFill>
                <a:latin typeface="MS UI Gothic" panose="020B0600070205080204" pitchFamily="50" charset="-128"/>
                <a:ea typeface="MS UI Gothic" panose="020B0600070205080204" pitchFamily="50" charset="-128"/>
                <a:cs typeface="PMingLiU"/>
              </a:rPr>
              <a:t>「</a:t>
            </a:r>
            <a:r>
              <a:rPr sz="2800" spc="-95" dirty="0" err="1">
                <a:solidFill>
                  <a:srgbClr val="FF0000"/>
                </a:solidFill>
                <a:latin typeface="MS UI Gothic" panose="020B0600070205080204" pitchFamily="50" charset="-128"/>
                <a:ea typeface="MS UI Gothic" panose="020B0600070205080204" pitchFamily="50" charset="-128"/>
                <a:cs typeface="PMingLiU"/>
              </a:rPr>
              <a:t>けんか</a:t>
            </a:r>
            <a:r>
              <a:rPr sz="2800" spc="-95" dirty="0">
                <a:solidFill>
                  <a:srgbClr val="FF0000"/>
                </a:solidFill>
                <a:latin typeface="MS UI Gothic" panose="020B0600070205080204" pitchFamily="50" charset="-128"/>
                <a:ea typeface="MS UI Gothic" panose="020B0600070205080204" pitchFamily="50" charset="-128"/>
                <a:cs typeface="PMingLiU"/>
              </a:rPr>
              <a:t>」</a:t>
            </a:r>
            <a:r>
              <a:rPr lang="en-US" sz="2800" spc="-95" dirty="0">
                <a:solidFill>
                  <a:srgbClr val="FF0000"/>
                </a:solidFill>
                <a:latin typeface="MS UI Gothic" panose="020B0600070205080204" pitchFamily="50" charset="-128"/>
                <a:ea typeface="MS UI Gothic" panose="020B0600070205080204" pitchFamily="50" charset="-128"/>
                <a:cs typeface="PMingLiU"/>
              </a:rPr>
              <a:t> </a:t>
            </a:r>
            <a:r>
              <a:rPr sz="2400" b="1" spc="-95" dirty="0" err="1">
                <a:solidFill>
                  <a:srgbClr val="231F20"/>
                </a:solidFill>
                <a:latin typeface="MS UI Gothic" panose="020B0600070205080204" pitchFamily="50" charset="-128"/>
                <a:ea typeface="MS UI Gothic" panose="020B0600070205080204" pitchFamily="50" charset="-128"/>
                <a:cs typeface="PMingLiU"/>
              </a:rPr>
              <a:t>を原因とする傷害発生</a:t>
            </a:r>
            <a:r>
              <a:rPr sz="2400" b="1" spc="-50" dirty="0" err="1">
                <a:solidFill>
                  <a:srgbClr val="231F20"/>
                </a:solidFill>
                <a:latin typeface="MS UI Gothic" panose="020B0600070205080204" pitchFamily="50" charset="-128"/>
                <a:ea typeface="MS UI Gothic" panose="020B0600070205080204" pitchFamily="50" charset="-128"/>
                <a:cs typeface="PMingLiU"/>
              </a:rPr>
              <a:t>割合が小学校、高校に比べ高い</a:t>
            </a:r>
            <a:endParaRPr lang="en-US" sz="2400" b="1" dirty="0">
              <a:latin typeface="MS UI Gothic" panose="020B0600070205080204" pitchFamily="50" charset="-128"/>
              <a:ea typeface="MS UI Gothic" panose="020B0600070205080204" pitchFamily="50" charset="-128"/>
              <a:cs typeface="PMingLiU"/>
            </a:endParaRPr>
          </a:p>
          <a:p>
            <a:pPr marL="186690" indent="-148590">
              <a:lnSpc>
                <a:spcPct val="150000"/>
              </a:lnSpc>
              <a:spcBef>
                <a:spcPts val="730"/>
              </a:spcBef>
              <a:buClr>
                <a:srgbClr val="00A1E4"/>
              </a:buClr>
              <a:buSzPct val="75000"/>
              <a:buChar char="●"/>
              <a:tabLst>
                <a:tab pos="186690" algn="l"/>
              </a:tabLst>
            </a:pPr>
            <a:r>
              <a:rPr sz="2800" spc="-35" dirty="0" err="1">
                <a:solidFill>
                  <a:srgbClr val="FF0000"/>
                </a:solidFill>
                <a:latin typeface="MS UI Gothic" panose="020B0600070205080204" pitchFamily="50" charset="-128"/>
                <a:ea typeface="MS UI Gothic" panose="020B0600070205080204" pitchFamily="50" charset="-128"/>
                <a:cs typeface="PMingLiU"/>
              </a:rPr>
              <a:t>運動中</a:t>
            </a:r>
            <a:r>
              <a:rPr sz="2400" b="1" spc="-35" dirty="0" err="1">
                <a:solidFill>
                  <a:srgbClr val="231F20"/>
                </a:solidFill>
                <a:latin typeface="MS UI Gothic" panose="020B0600070205080204" pitchFamily="50" charset="-128"/>
                <a:ea typeface="MS UI Gothic" panose="020B0600070205080204" pitchFamily="50" charset="-128"/>
                <a:cs typeface="PMingLiU"/>
              </a:rPr>
              <a:t>の歯・口のけがが増える</a:t>
            </a:r>
            <a:endParaRPr sz="2400" b="1" dirty="0">
              <a:latin typeface="MS UI Gothic" panose="020B0600070205080204" pitchFamily="50" charset="-128"/>
              <a:ea typeface="MS UI Gothic" panose="020B0600070205080204" pitchFamily="50" charset="-128"/>
              <a:cs typeface="PMingLiU"/>
            </a:endParaRPr>
          </a:p>
        </p:txBody>
      </p:sp>
      <p:sp>
        <p:nvSpPr>
          <p:cNvPr id="17" name="object 17"/>
          <p:cNvSpPr/>
          <p:nvPr/>
        </p:nvSpPr>
        <p:spPr>
          <a:xfrm>
            <a:off x="2415603" y="2250008"/>
            <a:ext cx="900430" cy="2052320"/>
          </a:xfrm>
          <a:custGeom>
            <a:avLst/>
            <a:gdLst/>
            <a:ahLst/>
            <a:cxnLst/>
            <a:rect l="l" t="t" r="r" b="b"/>
            <a:pathLst>
              <a:path w="900429" h="2052320">
                <a:moveTo>
                  <a:pt x="899998" y="1026007"/>
                </a:moveTo>
                <a:lnTo>
                  <a:pt x="444715" y="0"/>
                </a:lnTo>
                <a:lnTo>
                  <a:pt x="444715" y="300507"/>
                </a:lnTo>
                <a:lnTo>
                  <a:pt x="0" y="300507"/>
                </a:lnTo>
                <a:lnTo>
                  <a:pt x="0" y="1751482"/>
                </a:lnTo>
                <a:lnTo>
                  <a:pt x="444715" y="1751482"/>
                </a:lnTo>
                <a:lnTo>
                  <a:pt x="444715" y="2052002"/>
                </a:lnTo>
                <a:lnTo>
                  <a:pt x="899998" y="1026007"/>
                </a:lnTo>
                <a:close/>
              </a:path>
            </a:pathLst>
          </a:custGeom>
          <a:solidFill>
            <a:srgbClr val="F27173"/>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8" name="object 18"/>
          <p:cNvSpPr/>
          <p:nvPr/>
        </p:nvSpPr>
        <p:spPr>
          <a:xfrm>
            <a:off x="2415599" y="1008005"/>
            <a:ext cx="0" cy="5760085"/>
          </a:xfrm>
          <a:custGeom>
            <a:avLst/>
            <a:gdLst/>
            <a:ahLst/>
            <a:cxnLst/>
            <a:rect l="l" t="t" r="r" b="b"/>
            <a:pathLst>
              <a:path h="5760084">
                <a:moveTo>
                  <a:pt x="0" y="0"/>
                </a:moveTo>
                <a:lnTo>
                  <a:pt x="0" y="5759996"/>
                </a:lnTo>
              </a:path>
            </a:pathLst>
          </a:custGeom>
          <a:ln w="7200">
            <a:solidFill>
              <a:srgbClr val="939598"/>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pic>
        <p:nvPicPr>
          <p:cNvPr id="19" name="object 19"/>
          <p:cNvPicPr/>
          <p:nvPr/>
        </p:nvPicPr>
        <p:blipFill rotWithShape="1">
          <a:blip r:embed="rId3" cstate="print"/>
          <a:srcRect t="16258" r="53495"/>
          <a:stretch/>
        </p:blipFill>
        <p:spPr>
          <a:xfrm>
            <a:off x="8624541" y="4104004"/>
            <a:ext cx="1396782" cy="2378896"/>
          </a:xfrm>
          <a:prstGeom prst="rect">
            <a:avLst/>
          </a:prstGeom>
        </p:spPr>
      </p:pic>
      <p:pic>
        <p:nvPicPr>
          <p:cNvPr id="10" name="object 19">
            <a:extLst>
              <a:ext uri="{FF2B5EF4-FFF2-40B4-BE49-F238E27FC236}">
                <a16:creationId xmlns:a16="http://schemas.microsoft.com/office/drawing/2014/main" id="{3476D7AC-E284-72A9-7BD2-F8A4F95DCB1D}"/>
              </a:ext>
            </a:extLst>
          </p:cNvPr>
          <p:cNvPicPr/>
          <p:nvPr/>
        </p:nvPicPr>
        <p:blipFill rotWithShape="1">
          <a:blip r:embed="rId3" cstate="print"/>
          <a:srcRect l="41852" b="27754"/>
          <a:stretch/>
        </p:blipFill>
        <p:spPr>
          <a:xfrm>
            <a:off x="8310733" y="1402530"/>
            <a:ext cx="2024398" cy="2378895"/>
          </a:xfrm>
          <a:prstGeom prst="rect">
            <a:avLst/>
          </a:prstGeom>
        </p:spPr>
      </p:pic>
      <p:sp>
        <p:nvSpPr>
          <p:cNvPr id="13" name="タイトル 12">
            <a:extLst>
              <a:ext uri="{FF2B5EF4-FFF2-40B4-BE49-F238E27FC236}">
                <a16:creationId xmlns:a16="http://schemas.microsoft.com/office/drawing/2014/main" id="{616E1EDC-5E00-1812-5F96-9FD042066D77}"/>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1044676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8003" y="1080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3" name="object 3"/>
          <p:cNvSpPr txBox="1"/>
          <p:nvPr/>
        </p:nvSpPr>
        <p:spPr>
          <a:xfrm>
            <a:off x="1164634" y="1614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小学校</a:t>
            </a:r>
            <a:endParaRPr sz="1700">
              <a:latin typeface="MS UI Gothic" panose="020B0600070205080204" pitchFamily="50" charset="-128"/>
              <a:ea typeface="MS UI Gothic" panose="020B0600070205080204" pitchFamily="50" charset="-128"/>
              <a:cs typeface="Adobe Clean Han Black"/>
            </a:endParaRPr>
          </a:p>
        </p:txBody>
      </p:sp>
      <p:sp>
        <p:nvSpPr>
          <p:cNvPr id="4" name="object 4"/>
          <p:cNvSpPr/>
          <p:nvPr/>
        </p:nvSpPr>
        <p:spPr>
          <a:xfrm>
            <a:off x="828003" y="2592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00A1E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5" name="object 5"/>
          <p:cNvSpPr txBox="1"/>
          <p:nvPr/>
        </p:nvSpPr>
        <p:spPr>
          <a:xfrm>
            <a:off x="1164634" y="3126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中学校</a:t>
            </a:r>
            <a:endParaRPr sz="1700">
              <a:latin typeface="MS UI Gothic" panose="020B0600070205080204" pitchFamily="50" charset="-128"/>
              <a:ea typeface="MS UI Gothic" panose="020B0600070205080204" pitchFamily="50" charset="-128"/>
              <a:cs typeface="Adobe Clean Han Black"/>
            </a:endParaRPr>
          </a:p>
        </p:txBody>
      </p:sp>
      <p:sp>
        <p:nvSpPr>
          <p:cNvPr id="6" name="object 6"/>
          <p:cNvSpPr/>
          <p:nvPr/>
        </p:nvSpPr>
        <p:spPr>
          <a:xfrm>
            <a:off x="828003" y="4104004"/>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7" name="object 7"/>
          <p:cNvSpPr txBox="1"/>
          <p:nvPr/>
        </p:nvSpPr>
        <p:spPr>
          <a:xfrm>
            <a:off x="1054595" y="4638859"/>
            <a:ext cx="906144" cy="278281"/>
          </a:xfrm>
          <a:prstGeom prst="rect">
            <a:avLst/>
          </a:prstGeom>
        </p:spPr>
        <p:txBody>
          <a:bodyPr vert="horz" wrap="square" lIns="0" tIns="16510" rIns="0" bIns="0" rtlCol="0">
            <a:spAutoFit/>
          </a:bodyPr>
          <a:lstStyle/>
          <a:p>
            <a:pPr marL="12700">
              <a:lnSpc>
                <a:spcPct val="100000"/>
              </a:lnSpc>
              <a:spcBef>
                <a:spcPts val="130"/>
              </a:spcBef>
            </a:pPr>
            <a:r>
              <a:rPr sz="1700" b="1" spc="-15" dirty="0">
                <a:solidFill>
                  <a:srgbClr val="FFFFFF"/>
                </a:solidFill>
                <a:latin typeface="MS UI Gothic" panose="020B0600070205080204" pitchFamily="50" charset="-128"/>
                <a:ea typeface="MS UI Gothic" panose="020B0600070205080204" pitchFamily="50" charset="-128"/>
                <a:cs typeface="Adobe Clean Han Black"/>
              </a:rPr>
              <a:t>高等学校</a:t>
            </a:r>
            <a:endParaRPr sz="1700">
              <a:latin typeface="MS UI Gothic" panose="020B0600070205080204" pitchFamily="50" charset="-128"/>
              <a:ea typeface="MS UI Gothic" panose="020B0600070205080204" pitchFamily="50" charset="-128"/>
              <a:cs typeface="Adobe Clean Han Black"/>
            </a:endParaRPr>
          </a:p>
        </p:txBody>
      </p:sp>
      <p:sp>
        <p:nvSpPr>
          <p:cNvPr id="10" name="object 10"/>
          <p:cNvSpPr/>
          <p:nvPr/>
        </p:nvSpPr>
        <p:spPr>
          <a:xfrm>
            <a:off x="3354133" y="1461020"/>
            <a:ext cx="3348354" cy="0"/>
          </a:xfrm>
          <a:custGeom>
            <a:avLst/>
            <a:gdLst/>
            <a:ahLst/>
            <a:cxnLst/>
            <a:rect l="l" t="t" r="r" b="b"/>
            <a:pathLst>
              <a:path w="3348354">
                <a:moveTo>
                  <a:pt x="0" y="0"/>
                </a:moveTo>
                <a:lnTo>
                  <a:pt x="3347999" y="0"/>
                </a:lnTo>
              </a:path>
            </a:pathLst>
          </a:custGeom>
          <a:ln w="9779">
            <a:solidFill>
              <a:srgbClr val="00A1E4"/>
            </a:solidFill>
          </a:ln>
        </p:spPr>
        <p:txBody>
          <a:bodyPr wrap="square" lIns="0" tIns="0" rIns="0" bIns="0" rtlCol="0"/>
          <a:lstStyle/>
          <a:p>
            <a:endParaRPr sz="2400">
              <a:latin typeface="MS UI Gothic" panose="020B0600070205080204" pitchFamily="50" charset="-128"/>
              <a:ea typeface="MS UI Gothic" panose="020B0600070205080204" pitchFamily="50" charset="-128"/>
            </a:endParaRPr>
          </a:p>
        </p:txBody>
      </p:sp>
      <p:sp>
        <p:nvSpPr>
          <p:cNvPr id="11" name="object 11"/>
          <p:cNvSpPr txBox="1"/>
          <p:nvPr/>
        </p:nvSpPr>
        <p:spPr>
          <a:xfrm>
            <a:off x="3354133" y="936381"/>
            <a:ext cx="2767265" cy="448200"/>
          </a:xfrm>
          <a:prstGeom prst="rect">
            <a:avLst/>
          </a:prstGeom>
        </p:spPr>
        <p:txBody>
          <a:bodyPr vert="horz" wrap="square" lIns="0" tIns="17145" rIns="0" bIns="0" rtlCol="0">
            <a:spAutoFit/>
          </a:bodyPr>
          <a:lstStyle/>
          <a:p>
            <a:pPr marL="12700">
              <a:lnSpc>
                <a:spcPct val="100000"/>
              </a:lnSpc>
              <a:spcBef>
                <a:spcPts val="135"/>
              </a:spcBef>
            </a:pPr>
            <a:r>
              <a:rPr sz="2800" b="1" spc="-20" dirty="0">
                <a:solidFill>
                  <a:srgbClr val="00A1E4"/>
                </a:solidFill>
                <a:latin typeface="MS UI Gothic" panose="020B0600070205080204" pitchFamily="50" charset="-128"/>
                <a:ea typeface="MS UI Gothic" panose="020B0600070205080204" pitchFamily="50" charset="-128"/>
                <a:cs typeface="Adobe Clean Han ExtraBold"/>
              </a:rPr>
              <a:t>対策は……</a:t>
            </a:r>
            <a:endParaRPr sz="2800" dirty="0">
              <a:latin typeface="MS UI Gothic" panose="020B0600070205080204" pitchFamily="50" charset="-128"/>
              <a:ea typeface="MS UI Gothic" panose="020B0600070205080204" pitchFamily="50" charset="-128"/>
              <a:cs typeface="Adobe Clean Han ExtraBold"/>
            </a:endParaRPr>
          </a:p>
        </p:txBody>
      </p:sp>
      <p:sp>
        <p:nvSpPr>
          <p:cNvPr id="13" name="object 13"/>
          <p:cNvSpPr txBox="1"/>
          <p:nvPr/>
        </p:nvSpPr>
        <p:spPr>
          <a:xfrm>
            <a:off x="3316033" y="1904538"/>
            <a:ext cx="6322770" cy="4009111"/>
          </a:xfrm>
          <a:prstGeom prst="rect">
            <a:avLst/>
          </a:prstGeom>
        </p:spPr>
        <p:txBody>
          <a:bodyPr vert="horz" wrap="square" lIns="0" tIns="59690" rIns="0" bIns="0" rtlCol="0">
            <a:spAutoFit/>
          </a:bodyPr>
          <a:lstStyle/>
          <a:p>
            <a:pPr marL="38100">
              <a:lnSpc>
                <a:spcPct val="150000"/>
              </a:lnSpc>
              <a:spcBef>
                <a:spcPts val="470"/>
              </a:spcBef>
            </a:pPr>
            <a:r>
              <a:rPr sz="2400" spc="-660" baseline="7936" dirty="0">
                <a:solidFill>
                  <a:srgbClr val="00A1E4"/>
                </a:solidFill>
                <a:latin typeface="MS UI Gothic" panose="020B0600070205080204" pitchFamily="50" charset="-128"/>
                <a:ea typeface="MS UI Gothic" panose="020B0600070205080204" pitchFamily="50" charset="-128"/>
                <a:cs typeface="PMingLiU"/>
              </a:rPr>
              <a:t>●</a:t>
            </a:r>
            <a:r>
              <a:rPr sz="2800" spc="-85" dirty="0">
                <a:solidFill>
                  <a:srgbClr val="FF0000"/>
                </a:solidFill>
                <a:latin typeface="MS UI Gothic" panose="020B0600070205080204" pitchFamily="50" charset="-128"/>
                <a:ea typeface="MS UI Gothic" panose="020B0600070205080204" pitchFamily="50" charset="-128"/>
                <a:cs typeface="PMingLiU"/>
              </a:rPr>
              <a:t>「</a:t>
            </a:r>
            <a:r>
              <a:rPr sz="2800" spc="-85" dirty="0" err="1">
                <a:solidFill>
                  <a:srgbClr val="FF0000"/>
                </a:solidFill>
                <a:latin typeface="MS UI Gothic" panose="020B0600070205080204" pitchFamily="50" charset="-128"/>
                <a:ea typeface="MS UI Gothic" panose="020B0600070205080204" pitchFamily="50" charset="-128"/>
                <a:cs typeface="PMingLiU"/>
              </a:rPr>
              <a:t>歯や口は大事だ</a:t>
            </a:r>
            <a:r>
              <a:rPr sz="2800" spc="-85" dirty="0">
                <a:solidFill>
                  <a:srgbClr val="FF0000"/>
                </a:solidFill>
                <a:latin typeface="MS UI Gothic" panose="020B0600070205080204" pitchFamily="50" charset="-128"/>
                <a:ea typeface="MS UI Gothic" panose="020B0600070205080204" pitchFamily="50" charset="-128"/>
                <a:cs typeface="PMingLiU"/>
              </a:rPr>
              <a:t>」</a:t>
            </a:r>
            <a:r>
              <a:rPr lang="ja-JP" altLang="en-US" sz="2800" spc="-85" dirty="0">
                <a:solidFill>
                  <a:srgbClr val="FF0000"/>
                </a:solidFill>
                <a:latin typeface="MS UI Gothic" panose="020B0600070205080204" pitchFamily="50" charset="-128"/>
                <a:ea typeface="MS UI Gothic" panose="020B0600070205080204" pitchFamily="50" charset="-128"/>
                <a:cs typeface="PMingLiU"/>
              </a:rPr>
              <a:t> </a:t>
            </a:r>
            <a:r>
              <a:rPr sz="2400" spc="-85" dirty="0" err="1">
                <a:solidFill>
                  <a:srgbClr val="231F20"/>
                </a:solidFill>
                <a:latin typeface="MS UI Gothic" panose="020B0600070205080204" pitchFamily="50" charset="-128"/>
                <a:ea typeface="MS UI Gothic" panose="020B0600070205080204" pitchFamily="50" charset="-128"/>
                <a:cs typeface="PMingLiU"/>
              </a:rPr>
              <a:t>という意識の向上</a:t>
            </a:r>
            <a:endParaRPr sz="2400"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660"/>
              </a:spcBef>
              <a:buClr>
                <a:srgbClr val="00A1E4"/>
              </a:buClr>
              <a:buSzPct val="75000"/>
              <a:buChar char="●"/>
              <a:tabLst>
                <a:tab pos="189865" algn="l"/>
              </a:tabLst>
            </a:pPr>
            <a:r>
              <a:rPr sz="2400" b="1" spc="-45" dirty="0" err="1">
                <a:solidFill>
                  <a:srgbClr val="231F20"/>
                </a:solidFill>
                <a:latin typeface="MS UI Gothic" panose="020B0600070205080204" pitchFamily="50" charset="-128"/>
                <a:ea typeface="MS UI Gothic" panose="020B0600070205080204" pitchFamily="50" charset="-128"/>
                <a:cs typeface="PMingLiU"/>
              </a:rPr>
              <a:t>安全な行動、落ち着いた生活態度を</a:t>
            </a:r>
            <a:r>
              <a:rPr sz="2400" b="1" spc="-35" dirty="0" err="1">
                <a:solidFill>
                  <a:srgbClr val="231F20"/>
                </a:solidFill>
                <a:latin typeface="MS UI Gothic" panose="020B0600070205080204" pitchFamily="50" charset="-128"/>
                <a:ea typeface="MS UI Gothic" panose="020B0600070205080204" pitchFamily="50" charset="-128"/>
                <a:cs typeface="PMingLiU"/>
              </a:rPr>
              <a:t>育成</a:t>
            </a:r>
            <a:endParaRPr lang="en-US" sz="2400" b="1" spc="-35" dirty="0">
              <a:solidFill>
                <a:srgbClr val="231F20"/>
              </a:solidFill>
              <a:latin typeface="MS UI Gothic" panose="020B0600070205080204" pitchFamily="50" charset="-128"/>
              <a:ea typeface="MS UI Gothic" panose="020B0600070205080204" pitchFamily="50" charset="-128"/>
              <a:cs typeface="PMingLiU"/>
            </a:endParaRPr>
          </a:p>
          <a:p>
            <a:pPr marL="189865" indent="-151765">
              <a:lnSpc>
                <a:spcPct val="150000"/>
              </a:lnSpc>
              <a:spcBef>
                <a:spcPts val="660"/>
              </a:spcBef>
              <a:buClr>
                <a:srgbClr val="00A1E4"/>
              </a:buClr>
              <a:buSzPct val="75000"/>
              <a:buChar char="●"/>
              <a:tabLst>
                <a:tab pos="189865" algn="l"/>
              </a:tabLst>
            </a:pPr>
            <a:r>
              <a:rPr sz="2400" b="1" spc="-75" dirty="0" err="1">
                <a:solidFill>
                  <a:srgbClr val="231F20"/>
                </a:solidFill>
                <a:latin typeface="MS UI Gothic" panose="020B0600070205080204" pitchFamily="50" charset="-128"/>
                <a:ea typeface="MS UI Gothic" panose="020B0600070205080204" pitchFamily="50" charset="-128"/>
                <a:cs typeface="PMingLiU"/>
              </a:rPr>
              <a:t>好ましい</a:t>
            </a:r>
            <a:r>
              <a:rPr lang="en-US" sz="2400" b="1" spc="-75" dirty="0">
                <a:solidFill>
                  <a:srgbClr val="231F20"/>
                </a:solidFill>
                <a:latin typeface="MS UI Gothic" panose="020B0600070205080204" pitchFamily="50" charset="-128"/>
                <a:ea typeface="MS UI Gothic" panose="020B0600070205080204" pitchFamily="50" charset="-128"/>
                <a:cs typeface="PMingLiU"/>
              </a:rPr>
              <a:t> </a:t>
            </a:r>
            <a:r>
              <a:rPr sz="2800" spc="-75" dirty="0" err="1">
                <a:solidFill>
                  <a:srgbClr val="FF0000"/>
                </a:solidFill>
                <a:latin typeface="MS UI Gothic" panose="020B0600070205080204" pitchFamily="50" charset="-128"/>
                <a:ea typeface="MS UI Gothic" panose="020B0600070205080204" pitchFamily="50" charset="-128"/>
                <a:cs typeface="PMingLiU"/>
              </a:rPr>
              <a:t>人間関係づくり</a:t>
            </a:r>
            <a:r>
              <a:rPr lang="en-US" sz="2800" spc="-75" dirty="0">
                <a:solidFill>
                  <a:srgbClr val="FF0000"/>
                </a:solidFill>
                <a:latin typeface="MS UI Gothic" panose="020B0600070205080204" pitchFamily="50" charset="-128"/>
                <a:ea typeface="MS UI Gothic" panose="020B0600070205080204" pitchFamily="50" charset="-128"/>
                <a:cs typeface="PMingLiU"/>
              </a:rPr>
              <a:t> </a:t>
            </a:r>
            <a:r>
              <a:rPr sz="2400" b="1" spc="-75" dirty="0" err="1">
                <a:solidFill>
                  <a:srgbClr val="231F20"/>
                </a:solidFill>
                <a:latin typeface="MS UI Gothic" panose="020B0600070205080204" pitchFamily="50" charset="-128"/>
                <a:ea typeface="MS UI Gothic" panose="020B0600070205080204" pitchFamily="50" charset="-128"/>
                <a:cs typeface="PMingLiU"/>
              </a:rPr>
              <a:t>を支援</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655"/>
              </a:spcBef>
              <a:buClr>
                <a:srgbClr val="00A1E4"/>
              </a:buClr>
              <a:buSzPct val="75000"/>
              <a:buChar char="●"/>
              <a:tabLst>
                <a:tab pos="189865" algn="l"/>
              </a:tabLst>
            </a:pPr>
            <a:r>
              <a:rPr sz="2400" b="1" spc="-25" dirty="0" err="1">
                <a:solidFill>
                  <a:srgbClr val="231F20"/>
                </a:solidFill>
                <a:latin typeface="MS UI Gothic" panose="020B0600070205080204" pitchFamily="50" charset="-128"/>
                <a:ea typeface="MS UI Gothic" panose="020B0600070205080204" pitchFamily="50" charset="-128"/>
                <a:cs typeface="PMingLiU"/>
              </a:rPr>
              <a:t>全校指導体制を確立</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660"/>
              </a:spcBef>
              <a:buClr>
                <a:srgbClr val="00A1E4"/>
              </a:buClr>
              <a:buSzPct val="75000"/>
              <a:buChar char="●"/>
              <a:tabLst>
                <a:tab pos="189865" algn="l"/>
              </a:tabLst>
            </a:pPr>
            <a:r>
              <a:rPr sz="2400" b="1" spc="-40" dirty="0" err="1">
                <a:solidFill>
                  <a:srgbClr val="231F20"/>
                </a:solidFill>
                <a:latin typeface="MS UI Gothic" panose="020B0600070205080204" pitchFamily="50" charset="-128"/>
                <a:ea typeface="MS UI Gothic" panose="020B0600070205080204" pitchFamily="50" charset="-128"/>
                <a:cs typeface="PMingLiU"/>
              </a:rPr>
              <a:t>施設・設備の安全管理を徹底</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660"/>
              </a:spcBef>
              <a:buClr>
                <a:srgbClr val="00A1E4"/>
              </a:buClr>
              <a:buSzPct val="75000"/>
              <a:buChar char="●"/>
              <a:tabLst>
                <a:tab pos="189865" algn="l"/>
              </a:tabLst>
            </a:pPr>
            <a:r>
              <a:rPr sz="2400" b="1" spc="-50" dirty="0" err="1">
                <a:solidFill>
                  <a:srgbClr val="231F20"/>
                </a:solidFill>
                <a:latin typeface="MS UI Gothic" panose="020B0600070205080204" pitchFamily="50" charset="-128"/>
                <a:ea typeface="MS UI Gothic" panose="020B0600070205080204" pitchFamily="50" charset="-128"/>
                <a:cs typeface="PMingLiU"/>
              </a:rPr>
              <a:t>安全な</a:t>
            </a:r>
            <a:r>
              <a:rPr sz="2800" spc="-50" dirty="0" err="1">
                <a:solidFill>
                  <a:srgbClr val="FF0000"/>
                </a:solidFill>
                <a:latin typeface="MS UI Gothic" panose="020B0600070205080204" pitchFamily="50" charset="-128"/>
                <a:ea typeface="MS UI Gothic" panose="020B0600070205080204" pitchFamily="50" charset="-128"/>
                <a:cs typeface="PMingLiU"/>
              </a:rPr>
              <a:t>自転車の乗り方</a:t>
            </a:r>
            <a:r>
              <a:rPr sz="2400" b="1" spc="-50" dirty="0" err="1">
                <a:solidFill>
                  <a:srgbClr val="231F20"/>
                </a:solidFill>
                <a:latin typeface="MS UI Gothic" panose="020B0600070205080204" pitchFamily="50" charset="-128"/>
                <a:ea typeface="MS UI Gothic" panose="020B0600070205080204" pitchFamily="50" charset="-128"/>
                <a:cs typeface="PMingLiU"/>
              </a:rPr>
              <a:t>を指導</a:t>
            </a:r>
            <a:endParaRPr sz="2400" b="1" dirty="0">
              <a:latin typeface="MS UI Gothic" panose="020B0600070205080204" pitchFamily="50" charset="-128"/>
              <a:ea typeface="MS UI Gothic" panose="020B0600070205080204" pitchFamily="50" charset="-128"/>
              <a:cs typeface="PMingLiU"/>
            </a:endParaRPr>
          </a:p>
        </p:txBody>
      </p:sp>
      <p:sp>
        <p:nvSpPr>
          <p:cNvPr id="17" name="object 17"/>
          <p:cNvSpPr/>
          <p:nvPr/>
        </p:nvSpPr>
        <p:spPr>
          <a:xfrm>
            <a:off x="2415603" y="2250008"/>
            <a:ext cx="900430" cy="2052320"/>
          </a:xfrm>
          <a:custGeom>
            <a:avLst/>
            <a:gdLst/>
            <a:ahLst/>
            <a:cxnLst/>
            <a:rect l="l" t="t" r="r" b="b"/>
            <a:pathLst>
              <a:path w="900429" h="2052320">
                <a:moveTo>
                  <a:pt x="899998" y="1026007"/>
                </a:moveTo>
                <a:lnTo>
                  <a:pt x="444715" y="0"/>
                </a:lnTo>
                <a:lnTo>
                  <a:pt x="444715" y="300507"/>
                </a:lnTo>
                <a:lnTo>
                  <a:pt x="0" y="300507"/>
                </a:lnTo>
                <a:lnTo>
                  <a:pt x="0" y="1751482"/>
                </a:lnTo>
                <a:lnTo>
                  <a:pt x="444715" y="1751482"/>
                </a:lnTo>
                <a:lnTo>
                  <a:pt x="444715" y="2052002"/>
                </a:lnTo>
                <a:lnTo>
                  <a:pt x="899998" y="1026007"/>
                </a:lnTo>
                <a:close/>
              </a:path>
            </a:pathLst>
          </a:custGeom>
          <a:solidFill>
            <a:srgbClr val="F27173"/>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8" name="object 18"/>
          <p:cNvSpPr/>
          <p:nvPr/>
        </p:nvSpPr>
        <p:spPr>
          <a:xfrm>
            <a:off x="2415599" y="1008005"/>
            <a:ext cx="0" cy="5760085"/>
          </a:xfrm>
          <a:custGeom>
            <a:avLst/>
            <a:gdLst/>
            <a:ahLst/>
            <a:cxnLst/>
            <a:rect l="l" t="t" r="r" b="b"/>
            <a:pathLst>
              <a:path h="5760084">
                <a:moveTo>
                  <a:pt x="0" y="0"/>
                </a:moveTo>
                <a:lnTo>
                  <a:pt x="0" y="5759996"/>
                </a:lnTo>
              </a:path>
            </a:pathLst>
          </a:custGeom>
          <a:ln w="7200">
            <a:solidFill>
              <a:srgbClr val="939598"/>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pic>
        <p:nvPicPr>
          <p:cNvPr id="27" name="図 26" descr="輸送, 自転車, バイク が含まれている画像&#10;&#10;自動的に生成された説明">
            <a:extLst>
              <a:ext uri="{FF2B5EF4-FFF2-40B4-BE49-F238E27FC236}">
                <a16:creationId xmlns:a16="http://schemas.microsoft.com/office/drawing/2014/main" id="{5B298C92-8701-E72B-CC5E-2F8DAD1AD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900" y="3548484"/>
            <a:ext cx="2286000" cy="3238500"/>
          </a:xfrm>
          <a:prstGeom prst="rect">
            <a:avLst/>
          </a:prstGeom>
          <a:scene3d>
            <a:camera prst="orthographicFront">
              <a:rot lat="0" lon="0" rev="21000000"/>
            </a:camera>
            <a:lightRig rig="threePt" dir="t"/>
          </a:scene3d>
        </p:spPr>
      </p:pic>
      <p:sp>
        <p:nvSpPr>
          <p:cNvPr id="9" name="タイトル 8">
            <a:extLst>
              <a:ext uri="{FF2B5EF4-FFF2-40B4-BE49-F238E27FC236}">
                <a16:creationId xmlns:a16="http://schemas.microsoft.com/office/drawing/2014/main" id="{2AFE0D50-AD0E-5E33-25DA-6BF398CB9ADD}"/>
              </a:ext>
            </a:extLst>
          </p:cNvPr>
          <p:cNvSpPr>
            <a:spLocks noGrp="1"/>
          </p:cNvSpPr>
          <p:nvPr>
            <p:ph type="title"/>
          </p:nvPr>
        </p:nvSpPr>
        <p:spPr/>
        <p:txBody>
          <a:bodyPr/>
          <a:lstStyle/>
          <a:p>
            <a:endParaRPr lang="ja-JP"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8003" y="1080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3" name="object 3"/>
          <p:cNvSpPr txBox="1"/>
          <p:nvPr/>
        </p:nvSpPr>
        <p:spPr>
          <a:xfrm>
            <a:off x="1164634" y="1614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小学校</a:t>
            </a:r>
            <a:endParaRPr sz="1700">
              <a:latin typeface="MS UI Gothic" panose="020B0600070205080204" pitchFamily="50" charset="-128"/>
              <a:ea typeface="MS UI Gothic" panose="020B0600070205080204" pitchFamily="50" charset="-128"/>
              <a:cs typeface="Adobe Clean Han Black"/>
            </a:endParaRPr>
          </a:p>
        </p:txBody>
      </p:sp>
      <p:sp>
        <p:nvSpPr>
          <p:cNvPr id="4" name="object 4"/>
          <p:cNvSpPr/>
          <p:nvPr/>
        </p:nvSpPr>
        <p:spPr>
          <a:xfrm>
            <a:off x="828003" y="2592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00A1E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5" name="object 5"/>
          <p:cNvSpPr txBox="1"/>
          <p:nvPr/>
        </p:nvSpPr>
        <p:spPr>
          <a:xfrm>
            <a:off x="1164634" y="3126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中学校</a:t>
            </a:r>
            <a:endParaRPr sz="1700">
              <a:latin typeface="MS UI Gothic" panose="020B0600070205080204" pitchFamily="50" charset="-128"/>
              <a:ea typeface="MS UI Gothic" panose="020B0600070205080204" pitchFamily="50" charset="-128"/>
              <a:cs typeface="Adobe Clean Han Black"/>
            </a:endParaRPr>
          </a:p>
        </p:txBody>
      </p:sp>
      <p:sp>
        <p:nvSpPr>
          <p:cNvPr id="6" name="object 6"/>
          <p:cNvSpPr/>
          <p:nvPr/>
        </p:nvSpPr>
        <p:spPr>
          <a:xfrm>
            <a:off x="828003" y="4104004"/>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7" name="object 7"/>
          <p:cNvSpPr txBox="1"/>
          <p:nvPr/>
        </p:nvSpPr>
        <p:spPr>
          <a:xfrm>
            <a:off x="1054595" y="4638859"/>
            <a:ext cx="906144" cy="278281"/>
          </a:xfrm>
          <a:prstGeom prst="rect">
            <a:avLst/>
          </a:prstGeom>
        </p:spPr>
        <p:txBody>
          <a:bodyPr vert="horz" wrap="square" lIns="0" tIns="16510" rIns="0" bIns="0" rtlCol="0">
            <a:spAutoFit/>
          </a:bodyPr>
          <a:lstStyle/>
          <a:p>
            <a:pPr marL="12700">
              <a:lnSpc>
                <a:spcPct val="100000"/>
              </a:lnSpc>
              <a:spcBef>
                <a:spcPts val="130"/>
              </a:spcBef>
            </a:pPr>
            <a:r>
              <a:rPr sz="1700" b="1" spc="-15" dirty="0">
                <a:solidFill>
                  <a:srgbClr val="FFFFFF"/>
                </a:solidFill>
                <a:latin typeface="MS UI Gothic" panose="020B0600070205080204" pitchFamily="50" charset="-128"/>
                <a:ea typeface="MS UI Gothic" panose="020B0600070205080204" pitchFamily="50" charset="-128"/>
                <a:cs typeface="Adobe Clean Han Black"/>
              </a:rPr>
              <a:t>高等学校</a:t>
            </a:r>
            <a:endParaRPr sz="1700">
              <a:latin typeface="MS UI Gothic" panose="020B0600070205080204" pitchFamily="50" charset="-128"/>
              <a:ea typeface="MS UI Gothic" panose="020B0600070205080204" pitchFamily="50" charset="-128"/>
              <a:cs typeface="Adobe Clean Han Black"/>
            </a:endParaRPr>
          </a:p>
        </p:txBody>
      </p:sp>
      <p:sp>
        <p:nvSpPr>
          <p:cNvPr id="10" name="object 10"/>
          <p:cNvSpPr/>
          <p:nvPr/>
        </p:nvSpPr>
        <p:spPr>
          <a:xfrm>
            <a:off x="3354133" y="1461020"/>
            <a:ext cx="3348354" cy="0"/>
          </a:xfrm>
          <a:custGeom>
            <a:avLst/>
            <a:gdLst/>
            <a:ahLst/>
            <a:cxnLst/>
            <a:rect l="l" t="t" r="r" b="b"/>
            <a:pathLst>
              <a:path w="3348354">
                <a:moveTo>
                  <a:pt x="0" y="0"/>
                </a:moveTo>
                <a:lnTo>
                  <a:pt x="3347999" y="0"/>
                </a:lnTo>
              </a:path>
            </a:pathLst>
          </a:custGeom>
          <a:ln w="9779">
            <a:solidFill>
              <a:srgbClr val="00A1E4"/>
            </a:solidFill>
          </a:ln>
        </p:spPr>
        <p:txBody>
          <a:bodyPr wrap="square" lIns="0" tIns="0" rIns="0" bIns="0" rtlCol="0"/>
          <a:lstStyle/>
          <a:p>
            <a:endParaRPr sz="2400">
              <a:latin typeface="MS UI Gothic" panose="020B0600070205080204" pitchFamily="50" charset="-128"/>
              <a:ea typeface="MS UI Gothic" panose="020B0600070205080204" pitchFamily="50" charset="-128"/>
            </a:endParaRPr>
          </a:p>
        </p:txBody>
      </p:sp>
      <p:sp>
        <p:nvSpPr>
          <p:cNvPr id="11" name="object 11"/>
          <p:cNvSpPr txBox="1"/>
          <p:nvPr/>
        </p:nvSpPr>
        <p:spPr>
          <a:xfrm>
            <a:off x="3354133" y="936381"/>
            <a:ext cx="2767265" cy="448200"/>
          </a:xfrm>
          <a:prstGeom prst="rect">
            <a:avLst/>
          </a:prstGeom>
        </p:spPr>
        <p:txBody>
          <a:bodyPr vert="horz" wrap="square" lIns="0" tIns="17145" rIns="0" bIns="0" rtlCol="0">
            <a:spAutoFit/>
          </a:bodyPr>
          <a:lstStyle/>
          <a:p>
            <a:pPr marL="12700">
              <a:lnSpc>
                <a:spcPct val="100000"/>
              </a:lnSpc>
              <a:spcBef>
                <a:spcPts val="135"/>
              </a:spcBef>
            </a:pPr>
            <a:r>
              <a:rPr sz="2800" b="1" spc="-20" dirty="0" err="1">
                <a:solidFill>
                  <a:srgbClr val="00A1E4"/>
                </a:solidFill>
                <a:latin typeface="MS UI Gothic" panose="020B0600070205080204" pitchFamily="50" charset="-128"/>
                <a:ea typeface="MS UI Gothic" panose="020B0600070205080204" pitchFamily="50" charset="-128"/>
                <a:cs typeface="Adobe Clean Han ExtraBold"/>
              </a:rPr>
              <a:t>対策は</a:t>
            </a:r>
            <a:r>
              <a:rPr sz="2800" b="1" spc="-20" dirty="0">
                <a:solidFill>
                  <a:srgbClr val="00A1E4"/>
                </a:solidFill>
                <a:latin typeface="MS UI Gothic" panose="020B0600070205080204" pitchFamily="50" charset="-128"/>
                <a:ea typeface="MS UI Gothic" panose="020B0600070205080204" pitchFamily="50" charset="-128"/>
                <a:cs typeface="Adobe Clean Han ExtraBold"/>
              </a:rPr>
              <a:t>……</a:t>
            </a:r>
            <a:r>
              <a:rPr lang="ja-JP" altLang="en-US" sz="2800" b="1" spc="-20" dirty="0">
                <a:solidFill>
                  <a:srgbClr val="00A1E4"/>
                </a:solidFill>
                <a:latin typeface="MS UI Gothic" panose="020B0600070205080204" pitchFamily="50" charset="-128"/>
                <a:ea typeface="MS UI Gothic" panose="020B0600070205080204" pitchFamily="50" charset="-128"/>
                <a:cs typeface="Adobe Clean Han ExtraBold"/>
              </a:rPr>
              <a:t>②</a:t>
            </a:r>
            <a:endParaRPr sz="2800" dirty="0">
              <a:latin typeface="MS UI Gothic" panose="020B0600070205080204" pitchFamily="50" charset="-128"/>
              <a:ea typeface="MS UI Gothic" panose="020B0600070205080204" pitchFamily="50" charset="-128"/>
              <a:cs typeface="Adobe Clean Han ExtraBold"/>
            </a:endParaRPr>
          </a:p>
        </p:txBody>
      </p:sp>
      <p:sp>
        <p:nvSpPr>
          <p:cNvPr id="14" name="object 14"/>
          <p:cNvSpPr txBox="1"/>
          <p:nvPr/>
        </p:nvSpPr>
        <p:spPr>
          <a:xfrm>
            <a:off x="3744053" y="2743256"/>
            <a:ext cx="6121344" cy="3365345"/>
          </a:xfrm>
          <a:prstGeom prst="rect">
            <a:avLst/>
          </a:prstGeom>
        </p:spPr>
        <p:txBody>
          <a:bodyPr vert="horz" wrap="square" lIns="0" tIns="59690" rIns="0" bIns="0" rtlCol="0">
            <a:spAutoFit/>
          </a:bodyPr>
          <a:lstStyle/>
          <a:p>
            <a:pPr marL="189865" indent="-151765">
              <a:lnSpc>
                <a:spcPct val="150000"/>
              </a:lnSpc>
              <a:spcBef>
                <a:spcPts val="470"/>
              </a:spcBef>
              <a:buClr>
                <a:srgbClr val="00A1E4"/>
              </a:buClr>
              <a:buSzPct val="75000"/>
              <a:buChar char="●"/>
              <a:tabLst>
                <a:tab pos="189865" algn="l"/>
              </a:tabLst>
            </a:pPr>
            <a:r>
              <a:rPr sz="2800" spc="-50" dirty="0" err="1">
                <a:solidFill>
                  <a:srgbClr val="FF0000"/>
                </a:solidFill>
                <a:latin typeface="MS UI Gothic" panose="020B0600070205080204" pitchFamily="50" charset="-128"/>
                <a:ea typeface="MS UI Gothic" panose="020B0600070205080204" pitchFamily="50" charset="-128"/>
                <a:cs typeface="PMingLiU"/>
              </a:rPr>
              <a:t>情緒の安定</a:t>
            </a:r>
            <a:r>
              <a:rPr lang="en-US" sz="2800" spc="-50" dirty="0">
                <a:solidFill>
                  <a:srgbClr val="FF0000"/>
                </a:solidFill>
                <a:latin typeface="MS UI Gothic" panose="020B0600070205080204" pitchFamily="50" charset="-128"/>
                <a:ea typeface="MS UI Gothic" panose="020B0600070205080204" pitchFamily="50" charset="-128"/>
                <a:cs typeface="PMingLiU"/>
              </a:rPr>
              <a:t> </a:t>
            </a:r>
            <a:r>
              <a:rPr sz="2400" b="1" spc="-50" dirty="0" err="1">
                <a:solidFill>
                  <a:srgbClr val="231F20"/>
                </a:solidFill>
                <a:latin typeface="MS UI Gothic" panose="020B0600070205080204" pitchFamily="50" charset="-128"/>
                <a:ea typeface="MS UI Gothic" panose="020B0600070205080204" pitchFamily="50" charset="-128"/>
                <a:cs typeface="PMingLiU"/>
              </a:rPr>
              <a:t>と</a:t>
            </a:r>
            <a:r>
              <a:rPr sz="2800" spc="-50" dirty="0" err="1">
                <a:solidFill>
                  <a:srgbClr val="FF0000"/>
                </a:solidFill>
                <a:latin typeface="MS UI Gothic" panose="020B0600070205080204" pitchFamily="50" charset="-128"/>
                <a:ea typeface="MS UI Gothic" panose="020B0600070205080204" pitchFamily="50" charset="-128"/>
                <a:cs typeface="PMingLiU"/>
              </a:rPr>
              <a:t>自己を統制</a:t>
            </a:r>
            <a:r>
              <a:rPr lang="en-US" sz="2800" spc="-50" dirty="0">
                <a:solidFill>
                  <a:srgbClr val="FF0000"/>
                </a:solidFill>
                <a:latin typeface="MS UI Gothic" panose="020B0600070205080204" pitchFamily="50" charset="-128"/>
                <a:ea typeface="MS UI Gothic" panose="020B0600070205080204" pitchFamily="50" charset="-128"/>
                <a:cs typeface="PMingLiU"/>
              </a:rPr>
              <a:t> </a:t>
            </a:r>
            <a:r>
              <a:rPr sz="2400" b="1" spc="-50" dirty="0" err="1">
                <a:solidFill>
                  <a:srgbClr val="231F20"/>
                </a:solidFill>
                <a:latin typeface="MS UI Gothic" panose="020B0600070205080204" pitchFamily="50" charset="-128"/>
                <a:ea typeface="MS UI Gothic" panose="020B0600070205080204" pitchFamily="50" charset="-128"/>
                <a:cs typeface="PMingLiU"/>
              </a:rPr>
              <a:t>する力を</a:t>
            </a:r>
            <a:r>
              <a:rPr sz="2400" b="1" spc="-35" dirty="0" err="1">
                <a:solidFill>
                  <a:srgbClr val="231F20"/>
                </a:solidFill>
                <a:latin typeface="MS UI Gothic" panose="020B0600070205080204" pitchFamily="50" charset="-128"/>
                <a:ea typeface="MS UI Gothic" panose="020B0600070205080204" pitchFamily="50" charset="-128"/>
                <a:cs typeface="PMingLiU"/>
              </a:rPr>
              <a:t>育成</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660"/>
              </a:spcBef>
              <a:buClr>
                <a:srgbClr val="00A1E4"/>
              </a:buClr>
              <a:buSzPct val="75000"/>
              <a:buChar char="●"/>
              <a:tabLst>
                <a:tab pos="189865" algn="l"/>
              </a:tabLst>
            </a:pPr>
            <a:r>
              <a:rPr sz="2400" b="1" spc="-80" dirty="0" err="1">
                <a:solidFill>
                  <a:srgbClr val="231F20"/>
                </a:solidFill>
                <a:latin typeface="MS UI Gothic" panose="020B0600070205080204" pitchFamily="50" charset="-128"/>
                <a:ea typeface="MS UI Gothic" panose="020B0600070205080204" pitchFamily="50" charset="-128"/>
                <a:cs typeface="PMingLiU"/>
              </a:rPr>
              <a:t>正しい知識の習得と</a:t>
            </a:r>
            <a:r>
              <a:rPr lang="en-US" sz="2400" b="1" spc="-80" dirty="0">
                <a:solidFill>
                  <a:srgbClr val="231F20"/>
                </a:solidFill>
                <a:latin typeface="MS UI Gothic" panose="020B0600070205080204" pitchFamily="50" charset="-128"/>
                <a:ea typeface="MS UI Gothic" panose="020B0600070205080204" pitchFamily="50" charset="-128"/>
                <a:cs typeface="PMingLiU"/>
              </a:rPr>
              <a:t> </a:t>
            </a:r>
            <a:r>
              <a:rPr sz="2800" spc="-80" dirty="0" err="1">
                <a:solidFill>
                  <a:srgbClr val="FF0000"/>
                </a:solidFill>
                <a:latin typeface="MS UI Gothic" panose="020B0600070205080204" pitchFamily="50" charset="-128"/>
                <a:ea typeface="MS UI Gothic" panose="020B0600070205080204" pitchFamily="50" charset="-128"/>
                <a:cs typeface="PMingLiU"/>
              </a:rPr>
              <a:t>フェアプレー精神</a:t>
            </a:r>
            <a:r>
              <a:rPr lang="en-US" sz="2800" spc="-80" dirty="0">
                <a:solidFill>
                  <a:srgbClr val="FF0000"/>
                </a:solidFill>
                <a:latin typeface="MS UI Gothic" panose="020B0600070205080204" pitchFamily="50" charset="-128"/>
                <a:ea typeface="MS UI Gothic" panose="020B0600070205080204" pitchFamily="50" charset="-128"/>
                <a:cs typeface="PMingLiU"/>
              </a:rPr>
              <a:t> </a:t>
            </a:r>
            <a:r>
              <a:rPr sz="2400" b="1" spc="-35" dirty="0" err="1">
                <a:solidFill>
                  <a:srgbClr val="231F20"/>
                </a:solidFill>
                <a:latin typeface="MS UI Gothic" panose="020B0600070205080204" pitchFamily="50" charset="-128"/>
                <a:ea typeface="MS UI Gothic" panose="020B0600070205080204" pitchFamily="50" charset="-128"/>
                <a:cs typeface="PMingLiU"/>
              </a:rPr>
              <a:t>を徹底</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660"/>
              </a:spcBef>
              <a:buClr>
                <a:srgbClr val="00A1E4"/>
              </a:buClr>
              <a:buSzPct val="75000"/>
              <a:buChar char="●"/>
              <a:tabLst>
                <a:tab pos="189865" algn="l"/>
              </a:tabLst>
            </a:pPr>
            <a:r>
              <a:rPr sz="2400" b="1" spc="-45" dirty="0" err="1">
                <a:solidFill>
                  <a:srgbClr val="231F20"/>
                </a:solidFill>
                <a:latin typeface="MS UI Gothic" panose="020B0600070205080204" pitchFamily="50" charset="-128"/>
                <a:ea typeface="MS UI Gothic" panose="020B0600070205080204" pitchFamily="50" charset="-128"/>
                <a:cs typeface="PMingLiU"/>
              </a:rPr>
              <a:t>基礎的な体力の向上と正しい技術の</a:t>
            </a:r>
            <a:r>
              <a:rPr sz="2400" b="1" spc="-30" dirty="0" err="1">
                <a:solidFill>
                  <a:srgbClr val="231F20"/>
                </a:solidFill>
                <a:latin typeface="MS UI Gothic" panose="020B0600070205080204" pitchFamily="50" charset="-128"/>
                <a:ea typeface="MS UI Gothic" panose="020B0600070205080204" pitchFamily="50" charset="-128"/>
                <a:cs typeface="PMingLiU"/>
              </a:rPr>
              <a:t>習得</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655"/>
              </a:spcBef>
              <a:buClr>
                <a:srgbClr val="00A1E4"/>
              </a:buClr>
              <a:buSzPct val="75000"/>
              <a:buChar char="●"/>
              <a:tabLst>
                <a:tab pos="189865" algn="l"/>
              </a:tabLst>
            </a:pPr>
            <a:r>
              <a:rPr sz="2400" b="1" spc="-50" dirty="0" err="1">
                <a:solidFill>
                  <a:srgbClr val="231F20"/>
                </a:solidFill>
                <a:latin typeface="MS UI Gothic" panose="020B0600070205080204" pitchFamily="50" charset="-128"/>
                <a:ea typeface="MS UI Gothic" panose="020B0600070205080204" pitchFamily="50" charset="-128"/>
                <a:cs typeface="PMingLiU"/>
              </a:rPr>
              <a:t>施設・設備と用具の安全を確保</a:t>
            </a:r>
            <a:endParaRPr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660"/>
              </a:spcBef>
              <a:buClr>
                <a:srgbClr val="00A1E4"/>
              </a:buClr>
              <a:buSzPct val="75000"/>
              <a:buChar char="●"/>
              <a:tabLst>
                <a:tab pos="189865" algn="l"/>
              </a:tabLst>
            </a:pPr>
            <a:r>
              <a:rPr sz="2800" spc="-50" dirty="0" err="1">
                <a:solidFill>
                  <a:srgbClr val="FF0000"/>
                </a:solidFill>
                <a:latin typeface="MS UI Gothic" panose="020B0600070205080204" pitchFamily="50" charset="-128"/>
                <a:ea typeface="MS UI Gothic" panose="020B0600070205080204" pitchFamily="50" charset="-128"/>
                <a:cs typeface="PMingLiU"/>
              </a:rPr>
              <a:t>顧問教師の指導と管理</a:t>
            </a:r>
            <a:r>
              <a:rPr lang="en-US" sz="2800" spc="-50" dirty="0">
                <a:solidFill>
                  <a:srgbClr val="FF0000"/>
                </a:solidFill>
                <a:latin typeface="MS UI Gothic" panose="020B0600070205080204" pitchFamily="50" charset="-128"/>
                <a:ea typeface="MS UI Gothic" panose="020B0600070205080204" pitchFamily="50" charset="-128"/>
                <a:cs typeface="PMingLiU"/>
              </a:rPr>
              <a:t> </a:t>
            </a:r>
            <a:r>
              <a:rPr sz="2400" b="1" spc="-50" dirty="0" err="1">
                <a:solidFill>
                  <a:srgbClr val="231F20"/>
                </a:solidFill>
                <a:latin typeface="MS UI Gothic" panose="020B0600070205080204" pitchFamily="50" charset="-128"/>
                <a:ea typeface="MS UI Gothic" panose="020B0600070205080204" pitchFamily="50" charset="-128"/>
                <a:cs typeface="PMingLiU"/>
              </a:rPr>
              <a:t>を改善・充実</a:t>
            </a:r>
            <a:endParaRPr sz="2400" b="1" dirty="0">
              <a:latin typeface="MS UI Gothic" panose="020B0600070205080204" pitchFamily="50" charset="-128"/>
              <a:ea typeface="MS UI Gothic" panose="020B0600070205080204" pitchFamily="50" charset="-128"/>
              <a:cs typeface="PMingLiU"/>
            </a:endParaRPr>
          </a:p>
        </p:txBody>
      </p:sp>
      <p:sp>
        <p:nvSpPr>
          <p:cNvPr id="17" name="object 17"/>
          <p:cNvSpPr/>
          <p:nvPr/>
        </p:nvSpPr>
        <p:spPr>
          <a:xfrm>
            <a:off x="2415603" y="2250008"/>
            <a:ext cx="900430" cy="2052320"/>
          </a:xfrm>
          <a:custGeom>
            <a:avLst/>
            <a:gdLst/>
            <a:ahLst/>
            <a:cxnLst/>
            <a:rect l="l" t="t" r="r" b="b"/>
            <a:pathLst>
              <a:path w="900429" h="2052320">
                <a:moveTo>
                  <a:pt x="899998" y="1026007"/>
                </a:moveTo>
                <a:lnTo>
                  <a:pt x="444715" y="0"/>
                </a:lnTo>
                <a:lnTo>
                  <a:pt x="444715" y="300507"/>
                </a:lnTo>
                <a:lnTo>
                  <a:pt x="0" y="300507"/>
                </a:lnTo>
                <a:lnTo>
                  <a:pt x="0" y="1751482"/>
                </a:lnTo>
                <a:lnTo>
                  <a:pt x="444715" y="1751482"/>
                </a:lnTo>
                <a:lnTo>
                  <a:pt x="444715" y="2052002"/>
                </a:lnTo>
                <a:lnTo>
                  <a:pt x="899998" y="1026007"/>
                </a:lnTo>
                <a:close/>
              </a:path>
            </a:pathLst>
          </a:custGeom>
          <a:solidFill>
            <a:srgbClr val="F27173"/>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8" name="object 18"/>
          <p:cNvSpPr/>
          <p:nvPr/>
        </p:nvSpPr>
        <p:spPr>
          <a:xfrm>
            <a:off x="2415599" y="1008005"/>
            <a:ext cx="0" cy="5760085"/>
          </a:xfrm>
          <a:custGeom>
            <a:avLst/>
            <a:gdLst/>
            <a:ahLst/>
            <a:cxnLst/>
            <a:rect l="l" t="t" r="r" b="b"/>
            <a:pathLst>
              <a:path h="5760084">
                <a:moveTo>
                  <a:pt x="0" y="0"/>
                </a:moveTo>
                <a:lnTo>
                  <a:pt x="0" y="5759996"/>
                </a:lnTo>
              </a:path>
            </a:pathLst>
          </a:custGeom>
          <a:ln w="7200">
            <a:solidFill>
              <a:srgbClr val="939598"/>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0" name="object 20"/>
          <p:cNvSpPr/>
          <p:nvPr/>
        </p:nvSpPr>
        <p:spPr>
          <a:xfrm>
            <a:off x="3517900" y="1893139"/>
            <a:ext cx="3337560" cy="448200"/>
          </a:xfrm>
          <a:custGeom>
            <a:avLst/>
            <a:gdLst/>
            <a:ahLst/>
            <a:cxnLst/>
            <a:rect l="l" t="t" r="r" b="b"/>
            <a:pathLst>
              <a:path w="3337559" h="241300">
                <a:moveTo>
                  <a:pt x="3301199" y="0"/>
                </a:moveTo>
                <a:lnTo>
                  <a:pt x="36004" y="0"/>
                </a:lnTo>
                <a:lnTo>
                  <a:pt x="21993" y="2828"/>
                </a:lnTo>
                <a:lnTo>
                  <a:pt x="10548" y="10544"/>
                </a:lnTo>
                <a:lnTo>
                  <a:pt x="2830" y="21988"/>
                </a:lnTo>
                <a:lnTo>
                  <a:pt x="0" y="36004"/>
                </a:lnTo>
                <a:lnTo>
                  <a:pt x="0" y="205193"/>
                </a:lnTo>
                <a:lnTo>
                  <a:pt x="2830" y="219209"/>
                </a:lnTo>
                <a:lnTo>
                  <a:pt x="10548" y="230654"/>
                </a:lnTo>
                <a:lnTo>
                  <a:pt x="21993" y="238369"/>
                </a:lnTo>
                <a:lnTo>
                  <a:pt x="36004" y="241198"/>
                </a:lnTo>
                <a:lnTo>
                  <a:pt x="3301199" y="241198"/>
                </a:lnTo>
                <a:lnTo>
                  <a:pt x="3315215" y="238369"/>
                </a:lnTo>
                <a:lnTo>
                  <a:pt x="3326660" y="230654"/>
                </a:lnTo>
                <a:lnTo>
                  <a:pt x="3334375" y="219209"/>
                </a:lnTo>
                <a:lnTo>
                  <a:pt x="3337204" y="205193"/>
                </a:lnTo>
                <a:lnTo>
                  <a:pt x="3337204" y="36004"/>
                </a:lnTo>
                <a:lnTo>
                  <a:pt x="3334375" y="21988"/>
                </a:lnTo>
                <a:lnTo>
                  <a:pt x="3326660" y="10544"/>
                </a:lnTo>
                <a:lnTo>
                  <a:pt x="3315215" y="2828"/>
                </a:lnTo>
                <a:lnTo>
                  <a:pt x="3301199" y="0"/>
                </a:lnTo>
                <a:close/>
              </a:path>
            </a:pathLst>
          </a:custGeom>
          <a:solidFill>
            <a:srgbClr val="ACD9F5"/>
          </a:solidFill>
        </p:spPr>
        <p:txBody>
          <a:bodyPr wrap="square" lIns="0" tIns="0" rIns="0" bIns="0" rtlCol="0"/>
          <a:lstStyle/>
          <a:p>
            <a:pPr marR="3810" algn="ctr">
              <a:lnSpc>
                <a:spcPct val="100000"/>
              </a:lnSpc>
              <a:spcBef>
                <a:spcPts val="130"/>
              </a:spcBef>
            </a:pPr>
            <a:r>
              <a:rPr lang="ja-JP" altLang="en-US" sz="2800" b="1" spc="-20" dirty="0">
                <a:solidFill>
                  <a:schemeClr val="tx1"/>
                </a:solidFill>
                <a:latin typeface="MS UI Gothic" panose="020B0600070205080204" pitchFamily="50" charset="-128"/>
                <a:ea typeface="MS UI Gothic" panose="020B0600070205080204" pitchFamily="50" charset="-128"/>
                <a:cs typeface="Adobe Clean Han Black"/>
              </a:rPr>
              <a:t>運　動　時</a:t>
            </a:r>
            <a:endParaRPr lang="ja-JP" altLang="en-US" sz="2800" dirty="0">
              <a:solidFill>
                <a:schemeClr val="tx1"/>
              </a:solidFill>
              <a:latin typeface="MS UI Gothic" panose="020B0600070205080204" pitchFamily="50" charset="-128"/>
              <a:ea typeface="MS UI Gothic" panose="020B0600070205080204" pitchFamily="50" charset="-128"/>
              <a:cs typeface="Adobe Clean Han Black"/>
            </a:endParaRPr>
          </a:p>
        </p:txBody>
      </p:sp>
      <p:sp>
        <p:nvSpPr>
          <p:cNvPr id="9" name="タイトル 8">
            <a:extLst>
              <a:ext uri="{FF2B5EF4-FFF2-40B4-BE49-F238E27FC236}">
                <a16:creationId xmlns:a16="http://schemas.microsoft.com/office/drawing/2014/main" id="{8B457A10-04F9-7310-1EB2-890E4C3EAE67}"/>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99435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C8CC1A-1E4F-9CDD-7897-8F38168ECBCA}"/>
              </a:ext>
            </a:extLst>
          </p:cNvPr>
          <p:cNvPicPr>
            <a:picLocks noChangeAspect="1"/>
          </p:cNvPicPr>
          <p:nvPr/>
        </p:nvPicPr>
        <p:blipFill>
          <a:blip r:embed="rId3"/>
          <a:stretch>
            <a:fillRect/>
          </a:stretch>
        </p:blipFill>
        <p:spPr>
          <a:xfrm>
            <a:off x="622300" y="733425"/>
            <a:ext cx="9753600" cy="6296585"/>
          </a:xfrm>
          <a:prstGeom prst="rect">
            <a:avLst/>
          </a:prstGeom>
        </p:spPr>
      </p:pic>
      <p:sp>
        <p:nvSpPr>
          <p:cNvPr id="4" name="テキスト ボックス 3">
            <a:extLst>
              <a:ext uri="{FF2B5EF4-FFF2-40B4-BE49-F238E27FC236}">
                <a16:creationId xmlns:a16="http://schemas.microsoft.com/office/drawing/2014/main" id="{57998A2E-07A5-4A2A-422B-69213FA0D2F4}"/>
              </a:ext>
            </a:extLst>
          </p:cNvPr>
          <p:cNvSpPr txBox="1"/>
          <p:nvPr/>
        </p:nvSpPr>
        <p:spPr>
          <a:xfrm>
            <a:off x="4279900" y="7179433"/>
            <a:ext cx="6629400" cy="307777"/>
          </a:xfrm>
          <a:prstGeom prst="rect">
            <a:avLst/>
          </a:prstGeom>
          <a:noFill/>
        </p:spPr>
        <p:txBody>
          <a:bodyPr wrap="square">
            <a:spAutoFit/>
          </a:bodyPr>
          <a:lstStyle/>
          <a:p>
            <a:r>
              <a:rPr lang="ja-JP" altLang="en-US" sz="1400" dirty="0"/>
              <a:t>学校安全資料　「生きる力」をはぐくむ学校での安全教育　より抜粋</a:t>
            </a:r>
          </a:p>
        </p:txBody>
      </p:sp>
    </p:spTree>
    <p:extLst>
      <p:ext uri="{BB962C8B-B14F-4D97-AF65-F5344CB8AC3E}">
        <p14:creationId xmlns:p14="http://schemas.microsoft.com/office/powerpoint/2010/main" val="4046938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828003" y="1080005"/>
            <a:ext cx="8979417" cy="5532936"/>
            <a:chOff x="828003" y="1080005"/>
            <a:chExt cx="8979417" cy="5532936"/>
          </a:xfrm>
        </p:grpSpPr>
        <p:pic>
          <p:nvPicPr>
            <p:cNvPr id="4" name="object 4"/>
            <p:cNvPicPr/>
            <p:nvPr/>
          </p:nvPicPr>
          <p:blipFill>
            <a:blip r:embed="rId3" cstate="print"/>
            <a:stretch>
              <a:fillRect/>
            </a:stretch>
          </p:blipFill>
          <p:spPr>
            <a:xfrm>
              <a:off x="4094532" y="4539415"/>
              <a:ext cx="2308554" cy="2073526"/>
            </a:xfrm>
            <a:prstGeom prst="rect">
              <a:avLst/>
            </a:prstGeom>
          </p:spPr>
        </p:pic>
        <p:pic>
          <p:nvPicPr>
            <p:cNvPr id="5" name="object 5"/>
            <p:cNvPicPr/>
            <p:nvPr/>
          </p:nvPicPr>
          <p:blipFill>
            <a:blip r:embed="rId4" cstate="print"/>
            <a:stretch>
              <a:fillRect/>
            </a:stretch>
          </p:blipFill>
          <p:spPr>
            <a:xfrm>
              <a:off x="6700084" y="5095478"/>
              <a:ext cx="3107336" cy="1500460"/>
            </a:xfrm>
            <a:prstGeom prst="rect">
              <a:avLst/>
            </a:prstGeom>
          </p:spPr>
        </p:pic>
        <p:sp>
          <p:nvSpPr>
            <p:cNvPr id="6" name="object 6"/>
            <p:cNvSpPr/>
            <p:nvPr/>
          </p:nvSpPr>
          <p:spPr>
            <a:xfrm>
              <a:off x="828003" y="1080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grpSp>
      <p:sp>
        <p:nvSpPr>
          <p:cNvPr id="7" name="object 7"/>
          <p:cNvSpPr txBox="1"/>
          <p:nvPr/>
        </p:nvSpPr>
        <p:spPr>
          <a:xfrm>
            <a:off x="1164634" y="1614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小学校</a:t>
            </a:r>
            <a:endParaRPr sz="1700">
              <a:latin typeface="MS UI Gothic" panose="020B0600070205080204" pitchFamily="50" charset="-128"/>
              <a:ea typeface="MS UI Gothic" panose="020B0600070205080204" pitchFamily="50" charset="-128"/>
              <a:cs typeface="Adobe Clean Han Black"/>
            </a:endParaRPr>
          </a:p>
        </p:txBody>
      </p:sp>
      <p:sp>
        <p:nvSpPr>
          <p:cNvPr id="8" name="object 8"/>
          <p:cNvSpPr/>
          <p:nvPr/>
        </p:nvSpPr>
        <p:spPr>
          <a:xfrm>
            <a:off x="828003" y="4104004"/>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00A1E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9" name="object 9"/>
          <p:cNvSpPr txBox="1"/>
          <p:nvPr/>
        </p:nvSpPr>
        <p:spPr>
          <a:xfrm>
            <a:off x="1054595" y="4638859"/>
            <a:ext cx="906144" cy="278281"/>
          </a:xfrm>
          <a:prstGeom prst="rect">
            <a:avLst/>
          </a:prstGeom>
        </p:spPr>
        <p:txBody>
          <a:bodyPr vert="horz" wrap="square" lIns="0" tIns="16510" rIns="0" bIns="0" rtlCol="0">
            <a:spAutoFit/>
          </a:bodyPr>
          <a:lstStyle/>
          <a:p>
            <a:pPr marL="12700">
              <a:lnSpc>
                <a:spcPct val="100000"/>
              </a:lnSpc>
              <a:spcBef>
                <a:spcPts val="130"/>
              </a:spcBef>
            </a:pPr>
            <a:r>
              <a:rPr sz="1700" b="1" spc="-15" dirty="0">
                <a:solidFill>
                  <a:srgbClr val="FFFFFF"/>
                </a:solidFill>
                <a:latin typeface="MS UI Gothic" panose="020B0600070205080204" pitchFamily="50" charset="-128"/>
                <a:ea typeface="MS UI Gothic" panose="020B0600070205080204" pitchFamily="50" charset="-128"/>
                <a:cs typeface="Adobe Clean Han Black"/>
              </a:rPr>
              <a:t>高等学校</a:t>
            </a:r>
            <a:endParaRPr sz="1700">
              <a:latin typeface="MS UI Gothic" panose="020B0600070205080204" pitchFamily="50" charset="-128"/>
              <a:ea typeface="MS UI Gothic" panose="020B0600070205080204" pitchFamily="50" charset="-128"/>
              <a:cs typeface="Adobe Clean Han Black"/>
            </a:endParaRPr>
          </a:p>
        </p:txBody>
      </p:sp>
      <p:sp>
        <p:nvSpPr>
          <p:cNvPr id="10" name="object 10"/>
          <p:cNvSpPr/>
          <p:nvPr/>
        </p:nvSpPr>
        <p:spPr>
          <a:xfrm>
            <a:off x="828003" y="2592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1" name="object 11"/>
          <p:cNvSpPr txBox="1"/>
          <p:nvPr/>
        </p:nvSpPr>
        <p:spPr>
          <a:xfrm>
            <a:off x="1164634" y="3126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中学校</a:t>
            </a:r>
            <a:endParaRPr sz="1700">
              <a:latin typeface="MS UI Gothic" panose="020B0600070205080204" pitchFamily="50" charset="-128"/>
              <a:ea typeface="MS UI Gothic" panose="020B0600070205080204" pitchFamily="50" charset="-128"/>
              <a:cs typeface="Adobe Clean Han Black"/>
            </a:endParaRPr>
          </a:p>
        </p:txBody>
      </p:sp>
      <p:sp>
        <p:nvSpPr>
          <p:cNvPr id="12" name="object 12"/>
          <p:cNvSpPr/>
          <p:nvPr/>
        </p:nvSpPr>
        <p:spPr>
          <a:xfrm>
            <a:off x="3456000" y="1461020"/>
            <a:ext cx="2952115" cy="0"/>
          </a:xfrm>
          <a:custGeom>
            <a:avLst/>
            <a:gdLst/>
            <a:ahLst/>
            <a:cxnLst/>
            <a:rect l="l" t="t" r="r" b="b"/>
            <a:pathLst>
              <a:path w="2952115">
                <a:moveTo>
                  <a:pt x="0" y="0"/>
                </a:moveTo>
                <a:lnTo>
                  <a:pt x="2952000" y="0"/>
                </a:lnTo>
              </a:path>
            </a:pathLst>
          </a:custGeom>
          <a:ln w="9779">
            <a:solidFill>
              <a:srgbClr val="00A1E4"/>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3" name="object 13"/>
          <p:cNvSpPr txBox="1"/>
          <p:nvPr/>
        </p:nvSpPr>
        <p:spPr>
          <a:xfrm>
            <a:off x="3456000" y="921334"/>
            <a:ext cx="2817793" cy="448200"/>
          </a:xfrm>
          <a:prstGeom prst="rect">
            <a:avLst/>
          </a:prstGeom>
        </p:spPr>
        <p:txBody>
          <a:bodyPr vert="horz" wrap="square" lIns="0" tIns="17145" rIns="0" bIns="0" rtlCol="0">
            <a:spAutoFit/>
          </a:bodyPr>
          <a:lstStyle/>
          <a:p>
            <a:pPr marL="12700">
              <a:lnSpc>
                <a:spcPct val="100000"/>
              </a:lnSpc>
              <a:spcBef>
                <a:spcPts val="135"/>
              </a:spcBef>
            </a:pPr>
            <a:r>
              <a:rPr sz="2800" b="1" spc="-20" dirty="0">
                <a:solidFill>
                  <a:srgbClr val="00A1E4"/>
                </a:solidFill>
                <a:latin typeface="MS UI Gothic" panose="020B0600070205080204" pitchFamily="50" charset="-128"/>
                <a:ea typeface="MS UI Gothic" panose="020B0600070205080204" pitchFamily="50" charset="-128"/>
                <a:cs typeface="Adobe Clean Han ExtraBold"/>
              </a:rPr>
              <a:t>特徴は……</a:t>
            </a:r>
            <a:endParaRPr sz="2800" dirty="0">
              <a:latin typeface="MS UI Gothic" panose="020B0600070205080204" pitchFamily="50" charset="-128"/>
              <a:ea typeface="MS UI Gothic" panose="020B0600070205080204" pitchFamily="50" charset="-128"/>
              <a:cs typeface="Adobe Clean Han ExtraBold"/>
            </a:endParaRPr>
          </a:p>
        </p:txBody>
      </p:sp>
      <p:sp>
        <p:nvSpPr>
          <p:cNvPr id="16" name="object 16"/>
          <p:cNvSpPr txBox="1"/>
          <p:nvPr/>
        </p:nvSpPr>
        <p:spPr>
          <a:xfrm>
            <a:off x="3786000" y="1540901"/>
            <a:ext cx="5742766" cy="2674771"/>
          </a:xfrm>
          <a:prstGeom prst="rect">
            <a:avLst/>
          </a:prstGeom>
        </p:spPr>
        <p:txBody>
          <a:bodyPr vert="horz" wrap="square" lIns="0" tIns="104775" rIns="0" bIns="0" rtlCol="0">
            <a:spAutoFit/>
          </a:bodyPr>
          <a:lstStyle/>
          <a:p>
            <a:pPr marL="189865" indent="-151765">
              <a:lnSpc>
                <a:spcPct val="150000"/>
              </a:lnSpc>
              <a:spcBef>
                <a:spcPts val="825"/>
              </a:spcBef>
              <a:buClr>
                <a:srgbClr val="00A1E4"/>
              </a:buClr>
              <a:buSzPct val="75000"/>
              <a:buChar char="●"/>
              <a:tabLst>
                <a:tab pos="189865" algn="l"/>
              </a:tabLst>
            </a:pPr>
            <a:r>
              <a:rPr lang="ja-JP" altLang="en-US" sz="2400" b="1" spc="-15" dirty="0">
                <a:solidFill>
                  <a:srgbClr val="231F20"/>
                </a:solidFill>
                <a:latin typeface="MS UI Gothic" panose="020B0600070205080204" pitchFamily="50" charset="-128"/>
                <a:ea typeface="MS UI Gothic" panose="020B0600070205080204" pitchFamily="50" charset="-128"/>
                <a:cs typeface="PMingLiU"/>
              </a:rPr>
              <a:t>歯の</a:t>
            </a:r>
            <a:r>
              <a:rPr sz="2400" b="1" spc="-15" dirty="0" err="1">
                <a:solidFill>
                  <a:srgbClr val="231F20"/>
                </a:solidFill>
                <a:latin typeface="MS UI Gothic" panose="020B0600070205080204" pitchFamily="50" charset="-128"/>
                <a:ea typeface="MS UI Gothic" panose="020B0600070205080204" pitchFamily="50" charset="-128"/>
                <a:cs typeface="PMingLiU"/>
              </a:rPr>
              <a:t>破折</a:t>
            </a:r>
            <a:r>
              <a:rPr kumimoji="0" lang="ja-JP" altLang="en-US" sz="1800" b="1" i="0" u="none" strike="noStrike" kern="0" cap="none" spc="-50" normalizeH="0" baseline="0" noProof="0" dirty="0">
                <a:ln>
                  <a:noFill/>
                </a:ln>
                <a:solidFill>
                  <a:srgbClr val="231F20"/>
                </a:solidFill>
                <a:effectLst/>
                <a:uLnTx/>
                <a:uFillTx/>
                <a:latin typeface="MS UI Gothic" panose="020B0600070205080204" pitchFamily="50" charset="-128"/>
                <a:ea typeface="MS UI Gothic" panose="020B0600070205080204" pitchFamily="50" charset="-128"/>
                <a:cs typeface="PMingLiU"/>
              </a:rPr>
              <a:t>（割れる、折れる）</a:t>
            </a:r>
            <a:r>
              <a:rPr sz="2400" b="1" spc="-15" dirty="0" err="1">
                <a:solidFill>
                  <a:srgbClr val="231F20"/>
                </a:solidFill>
                <a:latin typeface="MS UI Gothic" panose="020B0600070205080204" pitchFamily="50" charset="-128"/>
                <a:ea typeface="MS UI Gothic" panose="020B0600070205080204" pitchFamily="50" charset="-128"/>
                <a:cs typeface="PMingLiU"/>
              </a:rPr>
              <a:t>が圧倒的に多い</a:t>
            </a:r>
            <a:endParaRPr sz="2400" b="1" dirty="0">
              <a:latin typeface="MS UI Gothic" panose="020B0600070205080204" pitchFamily="50" charset="-128"/>
              <a:ea typeface="MS UI Gothic" panose="020B0600070205080204" pitchFamily="50" charset="-128"/>
              <a:cs typeface="PMingLiU"/>
            </a:endParaRPr>
          </a:p>
          <a:p>
            <a:pPr marL="38100" marR="0" lvl="0" defTabSz="914400" eaLnBrk="1" fontAlgn="auto" latinLnBrk="0" hangingPunct="1">
              <a:lnSpc>
                <a:spcPct val="150000"/>
              </a:lnSpc>
              <a:spcBef>
                <a:spcPts val="730"/>
              </a:spcBef>
              <a:spcAft>
                <a:spcPts val="0"/>
              </a:spcAft>
              <a:buClr>
                <a:srgbClr val="00A1E4"/>
              </a:buClr>
              <a:buSzPct val="75000"/>
              <a:tabLst>
                <a:tab pos="189865" algn="l"/>
              </a:tabLst>
              <a:defRPr/>
            </a:pPr>
            <a:r>
              <a:rPr lang="ja-JP" altLang="en-US" sz="2400" b="1" dirty="0">
                <a:solidFill>
                  <a:srgbClr val="231F20"/>
                </a:solidFill>
                <a:latin typeface="MS UI Gothic" panose="020B0600070205080204" pitchFamily="50" charset="-128"/>
                <a:ea typeface="MS UI Gothic" panose="020B0600070205080204" pitchFamily="50" charset="-128"/>
                <a:cs typeface="PMingLiU"/>
              </a:rPr>
              <a:t>　（</a:t>
            </a:r>
            <a:r>
              <a:rPr kumimoji="0" lang="ja-JP" altLang="en-US" sz="2400" b="1" i="0" u="none" strike="noStrike" kern="0" cap="none" spc="-25" normalizeH="0" baseline="0" noProof="0" dirty="0">
                <a:ln>
                  <a:noFill/>
                </a:ln>
                <a:solidFill>
                  <a:srgbClr val="231F20"/>
                </a:solidFill>
                <a:effectLst/>
                <a:uLnTx/>
                <a:uFillTx/>
                <a:latin typeface="MS UI Gothic" panose="020B0600070205080204" pitchFamily="50" charset="-128"/>
                <a:ea typeface="MS UI Gothic" panose="020B0600070205080204" pitchFamily="50" charset="-128"/>
                <a:cs typeface="PMingLiU"/>
              </a:rPr>
              <a:t>歯髄</a:t>
            </a:r>
            <a:r>
              <a:rPr lang="ja-JP" altLang="en-US" sz="2400" b="1" spc="-25" dirty="0">
                <a:solidFill>
                  <a:srgbClr val="231F20"/>
                </a:solidFill>
                <a:latin typeface="MS UI Gothic" panose="020B0600070205080204" pitchFamily="50" charset="-128"/>
                <a:ea typeface="MS UI Gothic" panose="020B0600070205080204" pitchFamily="50" charset="-128"/>
                <a:cs typeface="PMingLiU"/>
              </a:rPr>
              <a:t>炎</a:t>
            </a:r>
            <a:r>
              <a:rPr kumimoji="0" lang="ja-JP" altLang="en-US" sz="1800" b="1" i="0" u="none" strike="noStrike" kern="0" cap="none" spc="-25" normalizeH="0" baseline="0" noProof="0" dirty="0">
                <a:ln>
                  <a:noFill/>
                </a:ln>
                <a:solidFill>
                  <a:srgbClr val="231F20"/>
                </a:solidFill>
                <a:effectLst/>
                <a:uLnTx/>
                <a:uFillTx/>
                <a:latin typeface="MS UI Gothic" panose="020B0600070205080204" pitchFamily="50" charset="-128"/>
                <a:ea typeface="MS UI Gothic" panose="020B0600070205080204" pitchFamily="50" charset="-128"/>
                <a:cs typeface="PMingLiU"/>
              </a:rPr>
              <a:t>（歯の神経の炎症）</a:t>
            </a:r>
            <a:r>
              <a:rPr lang="ja-JP" altLang="en-US" sz="2400" b="1" spc="-30" dirty="0">
                <a:solidFill>
                  <a:srgbClr val="231F20"/>
                </a:solidFill>
                <a:latin typeface="MS UI Gothic" panose="020B0600070205080204" pitchFamily="50" charset="-128"/>
                <a:ea typeface="MS UI Gothic" panose="020B0600070205080204" pitchFamily="50" charset="-128"/>
                <a:cs typeface="PMingLiU"/>
              </a:rPr>
              <a:t>が増える</a:t>
            </a:r>
            <a:r>
              <a:rPr lang="ja-JP" altLang="en-US" sz="2400" b="1" spc="-50" dirty="0">
                <a:solidFill>
                  <a:srgbClr val="231F20"/>
                </a:solidFill>
                <a:latin typeface="MS UI Gothic" panose="020B0600070205080204" pitchFamily="50" charset="-128"/>
                <a:ea typeface="MS UI Gothic" panose="020B0600070205080204" pitchFamily="50" charset="-128"/>
                <a:cs typeface="PMingLiU"/>
              </a:rPr>
              <a:t>）</a:t>
            </a:r>
            <a:endParaRPr lang="ja-JP" altLang="en-US" sz="2400" b="1" dirty="0">
              <a:latin typeface="MS UI Gothic" panose="020B0600070205080204" pitchFamily="50" charset="-128"/>
              <a:ea typeface="MS UI Gothic" panose="020B0600070205080204" pitchFamily="50" charset="-128"/>
              <a:cs typeface="PMingLiU"/>
            </a:endParaRPr>
          </a:p>
          <a:p>
            <a:pPr marL="189865" indent="-151765">
              <a:lnSpc>
                <a:spcPct val="150000"/>
              </a:lnSpc>
              <a:spcBef>
                <a:spcPts val="730"/>
              </a:spcBef>
              <a:buClr>
                <a:srgbClr val="00A1E4"/>
              </a:buClr>
              <a:buSzPct val="75000"/>
              <a:buChar char="●"/>
              <a:tabLst>
                <a:tab pos="189865" algn="l"/>
              </a:tabLst>
            </a:pPr>
            <a:r>
              <a:rPr sz="2400" b="1" spc="-35" dirty="0" err="1">
                <a:solidFill>
                  <a:srgbClr val="231F20"/>
                </a:solidFill>
                <a:latin typeface="MS UI Gothic" panose="020B0600070205080204" pitchFamily="50" charset="-128"/>
                <a:ea typeface="MS UI Gothic" panose="020B0600070205080204" pitchFamily="50" charset="-128"/>
                <a:cs typeface="PMingLiU"/>
              </a:rPr>
              <a:t>歯・口のけがは</a:t>
            </a:r>
            <a:r>
              <a:rPr sz="2400" b="1" spc="-35" dirty="0">
                <a:solidFill>
                  <a:srgbClr val="231F20"/>
                </a:solidFill>
                <a:latin typeface="MS UI Gothic" panose="020B0600070205080204" pitchFamily="50" charset="-128"/>
                <a:ea typeface="MS UI Gothic" panose="020B0600070205080204" pitchFamily="50" charset="-128"/>
                <a:cs typeface="PMingLiU"/>
              </a:rPr>
              <a:t>  </a:t>
            </a:r>
            <a:r>
              <a:rPr sz="2800" spc="-35" dirty="0">
                <a:solidFill>
                  <a:srgbClr val="FF0000"/>
                </a:solidFill>
                <a:latin typeface="MS UI Gothic" panose="020B0600070205080204" pitchFamily="50" charset="-128"/>
                <a:ea typeface="MS UI Gothic" panose="020B0600070205080204" pitchFamily="50" charset="-128"/>
                <a:cs typeface="PMingLiU"/>
              </a:rPr>
              <a:t>運動中＞日常生活</a:t>
            </a:r>
            <a:endParaRPr sz="2400" dirty="0">
              <a:solidFill>
                <a:srgbClr val="FF0000"/>
              </a:solidFill>
              <a:latin typeface="MS UI Gothic" panose="020B0600070205080204" pitchFamily="50" charset="-128"/>
              <a:ea typeface="MS UI Gothic" panose="020B0600070205080204" pitchFamily="50" charset="-128"/>
              <a:cs typeface="PMingLiU"/>
            </a:endParaRPr>
          </a:p>
          <a:p>
            <a:pPr marL="189865" indent="-151765">
              <a:lnSpc>
                <a:spcPct val="150000"/>
              </a:lnSpc>
              <a:spcBef>
                <a:spcPts val="730"/>
              </a:spcBef>
              <a:buClr>
                <a:srgbClr val="00A1E4"/>
              </a:buClr>
              <a:buSzPct val="75000"/>
              <a:buChar char="●"/>
              <a:tabLst>
                <a:tab pos="189865" algn="l"/>
              </a:tabLst>
            </a:pPr>
            <a:r>
              <a:rPr sz="2800" spc="-75" dirty="0" err="1">
                <a:solidFill>
                  <a:srgbClr val="FF0000"/>
                </a:solidFill>
                <a:latin typeface="MS UI Gothic" panose="020B0600070205080204" pitchFamily="50" charset="-128"/>
                <a:ea typeface="MS UI Gothic" panose="020B0600070205080204" pitchFamily="50" charset="-128"/>
                <a:cs typeface="PMingLiU"/>
              </a:rPr>
              <a:t>活動の種類</a:t>
            </a:r>
            <a:r>
              <a:rPr lang="ja-JP" altLang="en-US" sz="2800" spc="-75" dirty="0">
                <a:solidFill>
                  <a:srgbClr val="FF0000"/>
                </a:solidFill>
                <a:latin typeface="MS UI Gothic" panose="020B0600070205080204" pitchFamily="50" charset="-128"/>
                <a:ea typeface="MS UI Gothic" panose="020B0600070205080204" pitchFamily="50" charset="-128"/>
                <a:cs typeface="PMingLiU"/>
              </a:rPr>
              <a:t> </a:t>
            </a:r>
            <a:r>
              <a:rPr sz="2400" b="1" spc="-75" dirty="0" err="1">
                <a:solidFill>
                  <a:srgbClr val="231F20"/>
                </a:solidFill>
                <a:latin typeface="MS UI Gothic" panose="020B0600070205080204" pitchFamily="50" charset="-128"/>
                <a:ea typeface="MS UI Gothic" panose="020B0600070205080204" pitchFamily="50" charset="-128"/>
                <a:cs typeface="PMingLiU"/>
              </a:rPr>
              <a:t>により、けがのタイプが</a:t>
            </a:r>
            <a:r>
              <a:rPr sz="2400" b="1" spc="-35" dirty="0" err="1">
                <a:solidFill>
                  <a:srgbClr val="231F20"/>
                </a:solidFill>
                <a:latin typeface="MS UI Gothic" panose="020B0600070205080204" pitchFamily="50" charset="-128"/>
                <a:ea typeface="MS UI Gothic" panose="020B0600070205080204" pitchFamily="50" charset="-128"/>
                <a:cs typeface="PMingLiU"/>
              </a:rPr>
              <a:t>異なる</a:t>
            </a:r>
            <a:endParaRPr sz="2400" b="1" dirty="0">
              <a:latin typeface="MS UI Gothic" panose="020B0600070205080204" pitchFamily="50" charset="-128"/>
              <a:ea typeface="MS UI Gothic" panose="020B0600070205080204" pitchFamily="50" charset="-128"/>
              <a:cs typeface="PMingLiU"/>
            </a:endParaRPr>
          </a:p>
        </p:txBody>
      </p:sp>
      <p:grpSp>
        <p:nvGrpSpPr>
          <p:cNvPr id="18" name="object 18"/>
          <p:cNvGrpSpPr/>
          <p:nvPr/>
        </p:nvGrpSpPr>
        <p:grpSpPr>
          <a:xfrm>
            <a:off x="2411999" y="1008005"/>
            <a:ext cx="903605" cy="5760085"/>
            <a:chOff x="2411999" y="1008005"/>
            <a:chExt cx="903605" cy="5760085"/>
          </a:xfrm>
        </p:grpSpPr>
        <p:sp>
          <p:nvSpPr>
            <p:cNvPr id="19" name="object 19"/>
            <p:cNvSpPr/>
            <p:nvPr/>
          </p:nvSpPr>
          <p:spPr>
            <a:xfrm>
              <a:off x="2415603" y="2250007"/>
              <a:ext cx="900430" cy="2052320"/>
            </a:xfrm>
            <a:custGeom>
              <a:avLst/>
              <a:gdLst/>
              <a:ahLst/>
              <a:cxnLst/>
              <a:rect l="l" t="t" r="r" b="b"/>
              <a:pathLst>
                <a:path w="900429" h="2052320">
                  <a:moveTo>
                    <a:pt x="899998" y="1026007"/>
                  </a:moveTo>
                  <a:lnTo>
                    <a:pt x="444715" y="0"/>
                  </a:lnTo>
                  <a:lnTo>
                    <a:pt x="444715" y="300507"/>
                  </a:lnTo>
                  <a:lnTo>
                    <a:pt x="0" y="300507"/>
                  </a:lnTo>
                  <a:lnTo>
                    <a:pt x="0" y="1751482"/>
                  </a:lnTo>
                  <a:lnTo>
                    <a:pt x="444715" y="1751482"/>
                  </a:lnTo>
                  <a:lnTo>
                    <a:pt x="444715" y="2052002"/>
                  </a:lnTo>
                  <a:lnTo>
                    <a:pt x="899998" y="1026007"/>
                  </a:lnTo>
                  <a:close/>
                </a:path>
              </a:pathLst>
            </a:custGeom>
            <a:solidFill>
              <a:srgbClr val="F27173"/>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0" name="object 20"/>
            <p:cNvSpPr/>
            <p:nvPr/>
          </p:nvSpPr>
          <p:spPr>
            <a:xfrm>
              <a:off x="2415599" y="1008005"/>
              <a:ext cx="0" cy="5760085"/>
            </a:xfrm>
            <a:custGeom>
              <a:avLst/>
              <a:gdLst/>
              <a:ahLst/>
              <a:cxnLst/>
              <a:rect l="l" t="t" r="r" b="b"/>
              <a:pathLst>
                <a:path h="5760084">
                  <a:moveTo>
                    <a:pt x="0" y="0"/>
                  </a:moveTo>
                  <a:lnTo>
                    <a:pt x="0" y="5759996"/>
                  </a:lnTo>
                </a:path>
              </a:pathLst>
            </a:custGeom>
            <a:ln w="7200">
              <a:solidFill>
                <a:srgbClr val="939598"/>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grpSp>
      <p:sp>
        <p:nvSpPr>
          <p:cNvPr id="21" name="object 21"/>
          <p:cNvSpPr txBox="1">
            <a:spLocks noGrp="1"/>
          </p:cNvSpPr>
          <p:nvPr>
            <p:ph type="sldNum" sz="quarter" idx="7"/>
          </p:nvPr>
        </p:nvSpPr>
        <p:spPr>
          <a:xfrm>
            <a:off x="8964972" y="7195918"/>
            <a:ext cx="1581784" cy="189154"/>
          </a:xfrm>
          <a:prstGeom prst="rect">
            <a:avLst/>
          </a:prstGeom>
        </p:spPr>
        <p:txBody>
          <a:bodyPr vert="horz" wrap="square" lIns="0" tIns="19685" rIns="0" bIns="0" rtlCol="0">
            <a:spAutoFit/>
          </a:bodyPr>
          <a:lstStyle/>
          <a:p>
            <a:pPr marL="12700">
              <a:lnSpc>
                <a:spcPct val="100000"/>
              </a:lnSpc>
              <a:spcBef>
                <a:spcPts val="155"/>
              </a:spcBef>
            </a:pPr>
            <a:r>
              <a:rPr sz="1350" spc="-44" baseline="3086" dirty="0">
                <a:latin typeface="MS UI Gothic" panose="020B0600070205080204" pitchFamily="50" charset="-128"/>
                <a:ea typeface="MS UI Gothic" panose="020B0600070205080204" pitchFamily="50" charset="-128"/>
              </a:rPr>
              <a:t>スポーツ歯科と安全教育│ </a:t>
            </a:r>
            <a:r>
              <a:rPr sz="1100" spc="-25" dirty="0">
                <a:latin typeface="MS UI Gothic" panose="020B0600070205080204" pitchFamily="50" charset="-128"/>
                <a:ea typeface="MS UI Gothic" panose="020B0600070205080204" pitchFamily="50" charset="-128"/>
                <a:cs typeface="Arial"/>
              </a:rPr>
              <a:t>4</a:t>
            </a:r>
            <a:endParaRPr sz="1100">
              <a:latin typeface="MS UI Gothic" panose="020B0600070205080204" pitchFamily="50" charset="-128"/>
              <a:ea typeface="MS UI Gothic" panose="020B0600070205080204" pitchFamily="50" charset="-128"/>
              <a:cs typeface="Arial"/>
            </a:endParaRPr>
          </a:p>
        </p:txBody>
      </p:sp>
      <p:sp>
        <p:nvSpPr>
          <p:cNvPr id="15" name="タイトル 14">
            <a:extLst>
              <a:ext uri="{FF2B5EF4-FFF2-40B4-BE49-F238E27FC236}">
                <a16:creationId xmlns:a16="http://schemas.microsoft.com/office/drawing/2014/main" id="{F7CBE176-E307-E720-E85C-CDF7EF1C1244}"/>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1877236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28003" y="1080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7" name="object 7"/>
          <p:cNvSpPr txBox="1"/>
          <p:nvPr/>
        </p:nvSpPr>
        <p:spPr>
          <a:xfrm>
            <a:off x="1164634" y="1614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小学校</a:t>
            </a:r>
            <a:endParaRPr sz="1700">
              <a:latin typeface="MS UI Gothic" panose="020B0600070205080204" pitchFamily="50" charset="-128"/>
              <a:ea typeface="MS UI Gothic" panose="020B0600070205080204" pitchFamily="50" charset="-128"/>
              <a:cs typeface="Adobe Clean Han Black"/>
            </a:endParaRPr>
          </a:p>
        </p:txBody>
      </p:sp>
      <p:sp>
        <p:nvSpPr>
          <p:cNvPr id="8" name="object 8"/>
          <p:cNvSpPr/>
          <p:nvPr/>
        </p:nvSpPr>
        <p:spPr>
          <a:xfrm>
            <a:off x="828003" y="4104004"/>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00A1E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9" name="object 9"/>
          <p:cNvSpPr txBox="1"/>
          <p:nvPr/>
        </p:nvSpPr>
        <p:spPr>
          <a:xfrm>
            <a:off x="1054595" y="4638859"/>
            <a:ext cx="906144" cy="278281"/>
          </a:xfrm>
          <a:prstGeom prst="rect">
            <a:avLst/>
          </a:prstGeom>
        </p:spPr>
        <p:txBody>
          <a:bodyPr vert="horz" wrap="square" lIns="0" tIns="16510" rIns="0" bIns="0" rtlCol="0">
            <a:spAutoFit/>
          </a:bodyPr>
          <a:lstStyle/>
          <a:p>
            <a:pPr marL="12700">
              <a:lnSpc>
                <a:spcPct val="100000"/>
              </a:lnSpc>
              <a:spcBef>
                <a:spcPts val="130"/>
              </a:spcBef>
            </a:pPr>
            <a:r>
              <a:rPr sz="1700" b="1" spc="-15" dirty="0">
                <a:solidFill>
                  <a:srgbClr val="FFFFFF"/>
                </a:solidFill>
                <a:latin typeface="MS UI Gothic" panose="020B0600070205080204" pitchFamily="50" charset="-128"/>
                <a:ea typeface="MS UI Gothic" panose="020B0600070205080204" pitchFamily="50" charset="-128"/>
                <a:cs typeface="Adobe Clean Han Black"/>
              </a:rPr>
              <a:t>高等学校</a:t>
            </a:r>
            <a:endParaRPr sz="1700">
              <a:latin typeface="MS UI Gothic" panose="020B0600070205080204" pitchFamily="50" charset="-128"/>
              <a:ea typeface="MS UI Gothic" panose="020B0600070205080204" pitchFamily="50" charset="-128"/>
              <a:cs typeface="Adobe Clean Han Black"/>
            </a:endParaRPr>
          </a:p>
        </p:txBody>
      </p:sp>
      <p:sp>
        <p:nvSpPr>
          <p:cNvPr id="10" name="object 10"/>
          <p:cNvSpPr/>
          <p:nvPr/>
        </p:nvSpPr>
        <p:spPr>
          <a:xfrm>
            <a:off x="828003" y="2592005"/>
            <a:ext cx="1368425" cy="1368425"/>
          </a:xfrm>
          <a:custGeom>
            <a:avLst/>
            <a:gdLst/>
            <a:ahLst/>
            <a:cxnLst/>
            <a:rect l="l" t="t" r="r" b="b"/>
            <a:pathLst>
              <a:path w="1368425" h="1368425">
                <a:moveTo>
                  <a:pt x="1312976" y="0"/>
                </a:moveTo>
                <a:lnTo>
                  <a:pt x="55016" y="0"/>
                </a:lnTo>
                <a:lnTo>
                  <a:pt x="33598" y="4324"/>
                </a:lnTo>
                <a:lnTo>
                  <a:pt x="16111" y="16116"/>
                </a:lnTo>
                <a:lnTo>
                  <a:pt x="4322" y="33604"/>
                </a:lnTo>
                <a:lnTo>
                  <a:pt x="0" y="55016"/>
                </a:lnTo>
                <a:lnTo>
                  <a:pt x="0" y="1312976"/>
                </a:lnTo>
                <a:lnTo>
                  <a:pt x="4322" y="1334396"/>
                </a:lnTo>
                <a:lnTo>
                  <a:pt x="16111" y="1351888"/>
                </a:lnTo>
                <a:lnTo>
                  <a:pt x="33598" y="1363681"/>
                </a:lnTo>
                <a:lnTo>
                  <a:pt x="55016" y="1368005"/>
                </a:lnTo>
                <a:lnTo>
                  <a:pt x="1312976" y="1368005"/>
                </a:lnTo>
                <a:lnTo>
                  <a:pt x="1334394" y="1363681"/>
                </a:lnTo>
                <a:lnTo>
                  <a:pt x="1351881" y="1351888"/>
                </a:lnTo>
                <a:lnTo>
                  <a:pt x="1363670" y="1334396"/>
                </a:lnTo>
                <a:lnTo>
                  <a:pt x="1367993" y="1312976"/>
                </a:lnTo>
                <a:lnTo>
                  <a:pt x="1367993" y="55016"/>
                </a:lnTo>
                <a:lnTo>
                  <a:pt x="1363670" y="33604"/>
                </a:lnTo>
                <a:lnTo>
                  <a:pt x="1351881" y="16116"/>
                </a:lnTo>
                <a:lnTo>
                  <a:pt x="1334394" y="4324"/>
                </a:lnTo>
                <a:lnTo>
                  <a:pt x="1312976" y="0"/>
                </a:lnTo>
                <a:close/>
              </a:path>
            </a:pathLst>
          </a:custGeom>
          <a:solidFill>
            <a:srgbClr val="D1D3D4"/>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1" name="object 11"/>
          <p:cNvSpPr txBox="1"/>
          <p:nvPr/>
        </p:nvSpPr>
        <p:spPr>
          <a:xfrm>
            <a:off x="1164634" y="3126858"/>
            <a:ext cx="685800" cy="278281"/>
          </a:xfrm>
          <a:prstGeom prst="rect">
            <a:avLst/>
          </a:prstGeom>
        </p:spPr>
        <p:txBody>
          <a:bodyPr vert="horz" wrap="square" lIns="0" tIns="16510" rIns="0" bIns="0" rtlCol="0">
            <a:spAutoFit/>
          </a:bodyPr>
          <a:lstStyle/>
          <a:p>
            <a:pPr marL="12700">
              <a:lnSpc>
                <a:spcPct val="100000"/>
              </a:lnSpc>
              <a:spcBef>
                <a:spcPts val="130"/>
              </a:spcBef>
            </a:pPr>
            <a:r>
              <a:rPr sz="1700" b="1" spc="-20" dirty="0">
                <a:solidFill>
                  <a:srgbClr val="FFFFFF"/>
                </a:solidFill>
                <a:latin typeface="MS UI Gothic" panose="020B0600070205080204" pitchFamily="50" charset="-128"/>
                <a:ea typeface="MS UI Gothic" panose="020B0600070205080204" pitchFamily="50" charset="-128"/>
                <a:cs typeface="Adobe Clean Han Black"/>
              </a:rPr>
              <a:t>中学校</a:t>
            </a:r>
            <a:endParaRPr sz="1700">
              <a:latin typeface="MS UI Gothic" panose="020B0600070205080204" pitchFamily="50" charset="-128"/>
              <a:ea typeface="MS UI Gothic" panose="020B0600070205080204" pitchFamily="50" charset="-128"/>
              <a:cs typeface="Adobe Clean Han Black"/>
            </a:endParaRPr>
          </a:p>
        </p:txBody>
      </p:sp>
      <p:sp>
        <p:nvSpPr>
          <p:cNvPr id="14" name="object 14"/>
          <p:cNvSpPr/>
          <p:nvPr/>
        </p:nvSpPr>
        <p:spPr>
          <a:xfrm>
            <a:off x="3685104" y="1461020"/>
            <a:ext cx="3348354" cy="0"/>
          </a:xfrm>
          <a:custGeom>
            <a:avLst/>
            <a:gdLst/>
            <a:ahLst/>
            <a:cxnLst/>
            <a:rect l="l" t="t" r="r" b="b"/>
            <a:pathLst>
              <a:path w="3348354">
                <a:moveTo>
                  <a:pt x="0" y="0"/>
                </a:moveTo>
                <a:lnTo>
                  <a:pt x="3347999" y="0"/>
                </a:lnTo>
              </a:path>
            </a:pathLst>
          </a:custGeom>
          <a:ln w="9779">
            <a:solidFill>
              <a:srgbClr val="00A1E4"/>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5" name="object 15"/>
          <p:cNvSpPr txBox="1"/>
          <p:nvPr/>
        </p:nvSpPr>
        <p:spPr>
          <a:xfrm>
            <a:off x="3685104" y="959087"/>
            <a:ext cx="2588696" cy="448200"/>
          </a:xfrm>
          <a:prstGeom prst="rect">
            <a:avLst/>
          </a:prstGeom>
        </p:spPr>
        <p:txBody>
          <a:bodyPr vert="horz" wrap="square" lIns="0" tIns="17145" rIns="0" bIns="0" rtlCol="0">
            <a:spAutoFit/>
          </a:bodyPr>
          <a:lstStyle/>
          <a:p>
            <a:pPr marL="12700">
              <a:lnSpc>
                <a:spcPct val="100000"/>
              </a:lnSpc>
              <a:spcBef>
                <a:spcPts val="135"/>
              </a:spcBef>
            </a:pPr>
            <a:r>
              <a:rPr sz="2800" b="1" spc="-20" dirty="0">
                <a:solidFill>
                  <a:srgbClr val="00A1E4"/>
                </a:solidFill>
                <a:latin typeface="MS UI Gothic" panose="020B0600070205080204" pitchFamily="50" charset="-128"/>
                <a:ea typeface="MS UI Gothic" panose="020B0600070205080204" pitchFamily="50" charset="-128"/>
                <a:cs typeface="Adobe Clean Han ExtraBold"/>
              </a:rPr>
              <a:t>対策は……</a:t>
            </a:r>
            <a:endParaRPr sz="2800" dirty="0">
              <a:latin typeface="MS UI Gothic" panose="020B0600070205080204" pitchFamily="50" charset="-128"/>
              <a:ea typeface="MS UI Gothic" panose="020B0600070205080204" pitchFamily="50" charset="-128"/>
              <a:cs typeface="Adobe Clean Han ExtraBold"/>
            </a:endParaRPr>
          </a:p>
        </p:txBody>
      </p:sp>
      <p:sp>
        <p:nvSpPr>
          <p:cNvPr id="17" name="object 17"/>
          <p:cNvSpPr txBox="1"/>
          <p:nvPr/>
        </p:nvSpPr>
        <p:spPr>
          <a:xfrm>
            <a:off x="3647003" y="1495706"/>
            <a:ext cx="6424087" cy="3669274"/>
          </a:xfrm>
          <a:prstGeom prst="rect">
            <a:avLst/>
          </a:prstGeom>
        </p:spPr>
        <p:txBody>
          <a:bodyPr vert="horz" wrap="square" lIns="0" tIns="104775" rIns="0" bIns="0" rtlCol="0">
            <a:spAutoFit/>
          </a:bodyPr>
          <a:lstStyle/>
          <a:p>
            <a:pPr marL="189865" indent="-151765">
              <a:lnSpc>
                <a:spcPct val="125000"/>
              </a:lnSpc>
              <a:spcBef>
                <a:spcPts val="825"/>
              </a:spcBef>
              <a:buClr>
                <a:srgbClr val="00A1E4"/>
              </a:buClr>
              <a:buSzPct val="75000"/>
              <a:buChar char="●"/>
              <a:tabLst>
                <a:tab pos="189865" algn="l"/>
              </a:tabLst>
            </a:pPr>
            <a:r>
              <a:rPr sz="2400" b="1" spc="-10" dirty="0">
                <a:solidFill>
                  <a:srgbClr val="FF0000"/>
                </a:solidFill>
                <a:latin typeface="MS UI Gothic" panose="020B0600070205080204" pitchFamily="50" charset="-128"/>
                <a:ea typeface="MS UI Gothic" panose="020B0600070205080204" pitchFamily="50" charset="-128"/>
                <a:cs typeface="PMingLiU"/>
              </a:rPr>
              <a:t>交通法規遵守</a:t>
            </a:r>
            <a:r>
              <a:rPr sz="2000" b="1" spc="-10" dirty="0">
                <a:solidFill>
                  <a:srgbClr val="231F20"/>
                </a:solidFill>
                <a:latin typeface="MS UI Gothic" panose="020B0600070205080204" pitchFamily="50" charset="-128"/>
                <a:ea typeface="MS UI Gothic" panose="020B0600070205080204" pitchFamily="50" charset="-128"/>
                <a:cs typeface="PMingLiU"/>
              </a:rPr>
              <a:t>の徹底</a:t>
            </a:r>
            <a:endParaRPr sz="2000" b="1" dirty="0">
              <a:latin typeface="MS UI Gothic" panose="020B0600070205080204" pitchFamily="50" charset="-128"/>
              <a:ea typeface="MS UI Gothic" panose="020B0600070205080204" pitchFamily="50" charset="-128"/>
              <a:cs typeface="PMingLiU"/>
            </a:endParaRPr>
          </a:p>
          <a:p>
            <a:pPr marL="189865" indent="-151765">
              <a:lnSpc>
                <a:spcPct val="125000"/>
              </a:lnSpc>
              <a:spcBef>
                <a:spcPts val="730"/>
              </a:spcBef>
              <a:buClr>
                <a:srgbClr val="00A1E4"/>
              </a:buClr>
              <a:buSzPct val="75000"/>
              <a:buChar char="●"/>
              <a:tabLst>
                <a:tab pos="189865" algn="l"/>
              </a:tabLst>
            </a:pPr>
            <a:r>
              <a:rPr sz="2400" b="1" spc="-10" dirty="0">
                <a:solidFill>
                  <a:srgbClr val="FF0000"/>
                </a:solidFill>
                <a:latin typeface="MS UI Gothic" panose="020B0600070205080204" pitchFamily="50" charset="-128"/>
                <a:ea typeface="MS UI Gothic" panose="020B0600070205080204" pitchFamily="50" charset="-128"/>
                <a:cs typeface="PMingLiU"/>
              </a:rPr>
              <a:t>交通安全教育</a:t>
            </a:r>
            <a:r>
              <a:rPr sz="2000" b="1" spc="-10" dirty="0">
                <a:solidFill>
                  <a:srgbClr val="231F20"/>
                </a:solidFill>
                <a:latin typeface="MS UI Gothic" panose="020B0600070205080204" pitchFamily="50" charset="-128"/>
                <a:ea typeface="MS UI Gothic" panose="020B0600070205080204" pitchFamily="50" charset="-128"/>
                <a:cs typeface="PMingLiU"/>
              </a:rPr>
              <a:t>の充実</a:t>
            </a:r>
            <a:endParaRPr sz="2000" b="1" dirty="0">
              <a:latin typeface="MS UI Gothic" panose="020B0600070205080204" pitchFamily="50" charset="-128"/>
              <a:ea typeface="MS UI Gothic" panose="020B0600070205080204" pitchFamily="50" charset="-128"/>
              <a:cs typeface="PMingLiU"/>
            </a:endParaRPr>
          </a:p>
          <a:p>
            <a:pPr marL="186690" indent="-148590">
              <a:lnSpc>
                <a:spcPct val="125000"/>
              </a:lnSpc>
              <a:spcBef>
                <a:spcPts val="730"/>
              </a:spcBef>
              <a:buClr>
                <a:srgbClr val="00A1E4"/>
              </a:buClr>
              <a:buSzPct val="75000"/>
              <a:buChar char="●"/>
              <a:tabLst>
                <a:tab pos="186690" algn="l"/>
              </a:tabLst>
            </a:pPr>
            <a:r>
              <a:rPr sz="2000" b="1" spc="-15" dirty="0">
                <a:solidFill>
                  <a:srgbClr val="231F20"/>
                </a:solidFill>
                <a:latin typeface="MS UI Gothic" panose="020B0600070205080204" pitchFamily="50" charset="-128"/>
                <a:ea typeface="MS UI Gothic" panose="020B0600070205080204" pitchFamily="50" charset="-128"/>
                <a:cs typeface="PMingLiU"/>
              </a:rPr>
              <a:t>自転車の</a:t>
            </a:r>
            <a:r>
              <a:rPr sz="2400" b="1" spc="-15" dirty="0">
                <a:solidFill>
                  <a:srgbClr val="FF0000"/>
                </a:solidFill>
                <a:latin typeface="MS UI Gothic" panose="020B0600070205080204" pitchFamily="50" charset="-128"/>
                <a:ea typeface="MS UI Gothic" panose="020B0600070205080204" pitchFamily="50" charset="-128"/>
                <a:cs typeface="PMingLiU"/>
              </a:rPr>
              <a:t>安全点検の習慣化</a:t>
            </a:r>
            <a:endParaRPr sz="2000" b="1" dirty="0">
              <a:solidFill>
                <a:srgbClr val="FF0000"/>
              </a:solidFill>
              <a:latin typeface="MS UI Gothic" panose="020B0600070205080204" pitchFamily="50" charset="-128"/>
              <a:ea typeface="MS UI Gothic" panose="020B0600070205080204" pitchFamily="50" charset="-128"/>
              <a:cs typeface="PMingLiU"/>
            </a:endParaRPr>
          </a:p>
          <a:p>
            <a:pPr marL="186690" indent="-148590">
              <a:lnSpc>
                <a:spcPct val="125000"/>
              </a:lnSpc>
              <a:spcBef>
                <a:spcPts val="730"/>
              </a:spcBef>
              <a:buClr>
                <a:srgbClr val="00A1E4"/>
              </a:buClr>
              <a:buSzPct val="75000"/>
              <a:buChar char="●"/>
              <a:tabLst>
                <a:tab pos="186690" algn="l"/>
              </a:tabLst>
            </a:pPr>
            <a:r>
              <a:rPr sz="2000" b="1" spc="-55" dirty="0" err="1">
                <a:solidFill>
                  <a:srgbClr val="231F20"/>
                </a:solidFill>
                <a:latin typeface="MS UI Gothic" panose="020B0600070205080204" pitchFamily="50" charset="-128"/>
                <a:ea typeface="MS UI Gothic" panose="020B0600070205080204" pitchFamily="50" charset="-128"/>
                <a:cs typeface="PMingLiU"/>
              </a:rPr>
              <a:t>スポーツにおける</a:t>
            </a:r>
            <a:r>
              <a:rPr lang="en-US" sz="2000" b="1" spc="-55" dirty="0">
                <a:solidFill>
                  <a:srgbClr val="231F20"/>
                </a:solidFill>
                <a:latin typeface="MS UI Gothic" panose="020B0600070205080204" pitchFamily="50" charset="-128"/>
                <a:ea typeface="MS UI Gothic" panose="020B0600070205080204" pitchFamily="50" charset="-128"/>
                <a:cs typeface="PMingLiU"/>
              </a:rPr>
              <a:t> </a:t>
            </a:r>
            <a:r>
              <a:rPr sz="2400" b="1" spc="-55" dirty="0" err="1">
                <a:solidFill>
                  <a:srgbClr val="FF0000"/>
                </a:solidFill>
                <a:latin typeface="MS UI Gothic" panose="020B0600070205080204" pitchFamily="50" charset="-128"/>
                <a:ea typeface="MS UI Gothic" panose="020B0600070205080204" pitchFamily="50" charset="-128"/>
                <a:cs typeface="PMingLiU"/>
              </a:rPr>
              <a:t>ルールの理解</a:t>
            </a:r>
            <a:r>
              <a:rPr lang="ja-JP" altLang="en-US" sz="2400" b="1" spc="-55" dirty="0">
                <a:solidFill>
                  <a:srgbClr val="FF0000"/>
                </a:solidFill>
                <a:latin typeface="MS UI Gothic" panose="020B0600070205080204" pitchFamily="50" charset="-128"/>
                <a:ea typeface="MS UI Gothic" panose="020B0600070205080204" pitchFamily="50" charset="-128"/>
                <a:cs typeface="PMingLiU"/>
              </a:rPr>
              <a:t> </a:t>
            </a:r>
            <a:r>
              <a:rPr sz="2000" b="1" spc="-55" dirty="0" err="1">
                <a:solidFill>
                  <a:srgbClr val="231F20"/>
                </a:solidFill>
                <a:latin typeface="MS UI Gothic" panose="020B0600070205080204" pitchFamily="50" charset="-128"/>
                <a:ea typeface="MS UI Gothic" panose="020B0600070205080204" pitchFamily="50" charset="-128"/>
                <a:cs typeface="PMingLiU"/>
              </a:rPr>
              <a:t>と</a:t>
            </a:r>
            <a:r>
              <a:rPr sz="2400" b="1" spc="-70" dirty="0" err="1">
                <a:solidFill>
                  <a:srgbClr val="FF0000"/>
                </a:solidFill>
                <a:latin typeface="MS UI Gothic" panose="020B0600070205080204" pitchFamily="50" charset="-128"/>
                <a:ea typeface="MS UI Gothic" panose="020B0600070205080204" pitchFamily="50" charset="-128"/>
                <a:cs typeface="PMingLiU"/>
              </a:rPr>
              <a:t>フェアプレー精神</a:t>
            </a:r>
            <a:r>
              <a:rPr lang="en-US" sz="2400" b="1" spc="-70" dirty="0">
                <a:solidFill>
                  <a:srgbClr val="FF0000"/>
                </a:solidFill>
                <a:latin typeface="MS UI Gothic" panose="020B0600070205080204" pitchFamily="50" charset="-128"/>
                <a:ea typeface="MS UI Gothic" panose="020B0600070205080204" pitchFamily="50" charset="-128"/>
                <a:cs typeface="PMingLiU"/>
              </a:rPr>
              <a:t> </a:t>
            </a:r>
            <a:r>
              <a:rPr sz="2000" b="1" spc="-70" dirty="0" err="1">
                <a:solidFill>
                  <a:srgbClr val="231F20"/>
                </a:solidFill>
                <a:latin typeface="MS UI Gothic" panose="020B0600070205080204" pitchFamily="50" charset="-128"/>
                <a:ea typeface="MS UI Gothic" panose="020B0600070205080204" pitchFamily="50" charset="-128"/>
                <a:cs typeface="PMingLiU"/>
              </a:rPr>
              <a:t>の徹底</a:t>
            </a:r>
            <a:endParaRPr sz="2000" b="1" dirty="0">
              <a:latin typeface="MS UI Gothic" panose="020B0600070205080204" pitchFamily="50" charset="-128"/>
              <a:ea typeface="MS UI Gothic" panose="020B0600070205080204" pitchFamily="50" charset="-128"/>
              <a:cs typeface="PMingLiU"/>
            </a:endParaRPr>
          </a:p>
          <a:p>
            <a:pPr marL="189865" indent="-151765">
              <a:lnSpc>
                <a:spcPct val="125000"/>
              </a:lnSpc>
              <a:spcBef>
                <a:spcPts val="730"/>
              </a:spcBef>
              <a:buClr>
                <a:srgbClr val="00A1E4"/>
              </a:buClr>
              <a:buSzPct val="75000"/>
              <a:buChar char="●"/>
              <a:tabLst>
                <a:tab pos="189865" algn="l"/>
              </a:tabLst>
            </a:pPr>
            <a:r>
              <a:rPr sz="2000" b="1" spc="-50" dirty="0">
                <a:solidFill>
                  <a:srgbClr val="231F20"/>
                </a:solidFill>
                <a:latin typeface="MS UI Gothic" panose="020B0600070205080204" pitchFamily="50" charset="-128"/>
                <a:ea typeface="MS UI Gothic" panose="020B0600070205080204" pitchFamily="50" charset="-128"/>
                <a:cs typeface="PMingLiU"/>
              </a:rPr>
              <a:t>運動施設・設備・用具の点検と管理</a:t>
            </a:r>
            <a:endParaRPr sz="2000" b="1" dirty="0">
              <a:latin typeface="MS UI Gothic" panose="020B0600070205080204" pitchFamily="50" charset="-128"/>
              <a:ea typeface="MS UI Gothic" panose="020B0600070205080204" pitchFamily="50" charset="-128"/>
              <a:cs typeface="PMingLiU"/>
            </a:endParaRPr>
          </a:p>
          <a:p>
            <a:pPr marL="189865" indent="-151765">
              <a:lnSpc>
                <a:spcPct val="125000"/>
              </a:lnSpc>
              <a:spcBef>
                <a:spcPts val="730"/>
              </a:spcBef>
              <a:buClr>
                <a:srgbClr val="00A1E4"/>
              </a:buClr>
              <a:buSzPct val="75000"/>
              <a:buFontTx/>
              <a:buChar char="●"/>
              <a:tabLst>
                <a:tab pos="189865" algn="l"/>
              </a:tabLst>
            </a:pPr>
            <a:r>
              <a:rPr lang="ja-JP" altLang="en-US" sz="2400" b="1" spc="-15" dirty="0">
                <a:solidFill>
                  <a:srgbClr val="FF0000"/>
                </a:solidFill>
                <a:latin typeface="MS UI Gothic" panose="020B0600070205080204" pitchFamily="50" charset="-128"/>
                <a:ea typeface="MS UI Gothic" panose="020B0600070205080204" pitchFamily="50" charset="-128"/>
                <a:cs typeface="PMingLiU"/>
              </a:rPr>
              <a:t>けが防止の具体的対策 </a:t>
            </a:r>
            <a:r>
              <a:rPr lang="ja-JP" altLang="en-US" sz="2000" b="1" spc="-20" dirty="0">
                <a:solidFill>
                  <a:srgbClr val="231F20"/>
                </a:solidFill>
                <a:latin typeface="MS UI Gothic" panose="020B0600070205080204" pitchFamily="50" charset="-128"/>
                <a:ea typeface="MS UI Gothic" panose="020B0600070205080204" pitchFamily="50" charset="-128"/>
                <a:cs typeface="PMingLiU"/>
              </a:rPr>
              <a:t>（</a:t>
            </a:r>
            <a:r>
              <a:rPr lang="ja-JP" altLang="en-US" sz="2000" b="1" spc="-105" dirty="0">
                <a:solidFill>
                  <a:srgbClr val="231F20"/>
                </a:solidFill>
                <a:latin typeface="MS UI Gothic" panose="020B0600070205080204" pitchFamily="50" charset="-128"/>
                <a:ea typeface="MS UI Gothic" panose="020B0600070205080204" pitchFamily="50" charset="-128"/>
                <a:cs typeface="PMingLiU"/>
              </a:rPr>
              <a:t>マウスガードなど</a:t>
            </a:r>
            <a:r>
              <a:rPr lang="ja-JP" altLang="en-US" sz="2000" b="1" spc="-50" dirty="0">
                <a:solidFill>
                  <a:srgbClr val="231F20"/>
                </a:solidFill>
                <a:latin typeface="MS UI Gothic" panose="020B0600070205080204" pitchFamily="50" charset="-128"/>
                <a:ea typeface="MS UI Gothic" panose="020B0600070205080204" pitchFamily="50" charset="-128"/>
                <a:cs typeface="PMingLiU"/>
              </a:rPr>
              <a:t>）</a:t>
            </a:r>
            <a:endParaRPr lang="ja-JP" altLang="en-US" sz="2000" b="1" dirty="0">
              <a:latin typeface="MS UI Gothic" panose="020B0600070205080204" pitchFamily="50" charset="-128"/>
              <a:ea typeface="MS UI Gothic" panose="020B0600070205080204" pitchFamily="50" charset="-128"/>
              <a:cs typeface="PMingLiU"/>
            </a:endParaRPr>
          </a:p>
          <a:p>
            <a:pPr marL="189865" indent="-151765">
              <a:lnSpc>
                <a:spcPct val="125000"/>
              </a:lnSpc>
              <a:spcBef>
                <a:spcPts val="730"/>
              </a:spcBef>
              <a:buClr>
                <a:srgbClr val="00A1E4"/>
              </a:buClr>
              <a:buSzPct val="75000"/>
              <a:buChar char="●"/>
              <a:tabLst>
                <a:tab pos="189865" algn="l"/>
              </a:tabLst>
            </a:pPr>
            <a:r>
              <a:rPr sz="2000" b="1" spc="-10" dirty="0" err="1">
                <a:solidFill>
                  <a:srgbClr val="231F20"/>
                </a:solidFill>
                <a:latin typeface="MS UI Gothic" panose="020B0600070205080204" pitchFamily="50" charset="-128"/>
                <a:ea typeface="MS UI Gothic" panose="020B0600070205080204" pitchFamily="50" charset="-128"/>
                <a:cs typeface="PMingLiU"/>
              </a:rPr>
              <a:t>危険回避能力の向上</a:t>
            </a:r>
            <a:endParaRPr sz="2000" b="1" dirty="0">
              <a:latin typeface="MS UI Gothic" panose="020B0600070205080204" pitchFamily="50" charset="-128"/>
              <a:ea typeface="MS UI Gothic" panose="020B0600070205080204" pitchFamily="50" charset="-128"/>
              <a:cs typeface="PMingLiU"/>
            </a:endParaRPr>
          </a:p>
        </p:txBody>
      </p:sp>
      <p:grpSp>
        <p:nvGrpSpPr>
          <p:cNvPr id="18" name="object 18"/>
          <p:cNvGrpSpPr/>
          <p:nvPr/>
        </p:nvGrpSpPr>
        <p:grpSpPr>
          <a:xfrm>
            <a:off x="2411999" y="1008005"/>
            <a:ext cx="903605" cy="5760085"/>
            <a:chOff x="2411999" y="1008005"/>
            <a:chExt cx="903605" cy="5760085"/>
          </a:xfrm>
        </p:grpSpPr>
        <p:sp>
          <p:nvSpPr>
            <p:cNvPr id="19" name="object 19"/>
            <p:cNvSpPr/>
            <p:nvPr/>
          </p:nvSpPr>
          <p:spPr>
            <a:xfrm>
              <a:off x="2415603" y="2250007"/>
              <a:ext cx="900430" cy="2052320"/>
            </a:xfrm>
            <a:custGeom>
              <a:avLst/>
              <a:gdLst/>
              <a:ahLst/>
              <a:cxnLst/>
              <a:rect l="l" t="t" r="r" b="b"/>
              <a:pathLst>
                <a:path w="900429" h="2052320">
                  <a:moveTo>
                    <a:pt x="899998" y="1026007"/>
                  </a:moveTo>
                  <a:lnTo>
                    <a:pt x="444715" y="0"/>
                  </a:lnTo>
                  <a:lnTo>
                    <a:pt x="444715" y="300507"/>
                  </a:lnTo>
                  <a:lnTo>
                    <a:pt x="0" y="300507"/>
                  </a:lnTo>
                  <a:lnTo>
                    <a:pt x="0" y="1751482"/>
                  </a:lnTo>
                  <a:lnTo>
                    <a:pt x="444715" y="1751482"/>
                  </a:lnTo>
                  <a:lnTo>
                    <a:pt x="444715" y="2052002"/>
                  </a:lnTo>
                  <a:lnTo>
                    <a:pt x="899998" y="1026007"/>
                  </a:lnTo>
                  <a:close/>
                </a:path>
              </a:pathLst>
            </a:custGeom>
            <a:solidFill>
              <a:srgbClr val="F27173"/>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0" name="object 20"/>
            <p:cNvSpPr/>
            <p:nvPr/>
          </p:nvSpPr>
          <p:spPr>
            <a:xfrm>
              <a:off x="2415599" y="1008005"/>
              <a:ext cx="0" cy="5760085"/>
            </a:xfrm>
            <a:custGeom>
              <a:avLst/>
              <a:gdLst/>
              <a:ahLst/>
              <a:cxnLst/>
              <a:rect l="l" t="t" r="r" b="b"/>
              <a:pathLst>
                <a:path h="5760084">
                  <a:moveTo>
                    <a:pt x="0" y="0"/>
                  </a:moveTo>
                  <a:lnTo>
                    <a:pt x="0" y="5759996"/>
                  </a:lnTo>
                </a:path>
              </a:pathLst>
            </a:custGeom>
            <a:ln w="7200">
              <a:solidFill>
                <a:srgbClr val="939598"/>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grpSp>
      <p:sp>
        <p:nvSpPr>
          <p:cNvPr id="21" name="object 21"/>
          <p:cNvSpPr txBox="1">
            <a:spLocks noGrp="1"/>
          </p:cNvSpPr>
          <p:nvPr>
            <p:ph type="sldNum" sz="quarter" idx="7"/>
          </p:nvPr>
        </p:nvSpPr>
        <p:spPr>
          <a:xfrm>
            <a:off x="8964972" y="7195918"/>
            <a:ext cx="1581784" cy="189154"/>
          </a:xfrm>
          <a:prstGeom prst="rect">
            <a:avLst/>
          </a:prstGeom>
        </p:spPr>
        <p:txBody>
          <a:bodyPr vert="horz" wrap="square" lIns="0" tIns="19685" rIns="0" bIns="0" rtlCol="0">
            <a:spAutoFit/>
          </a:bodyPr>
          <a:lstStyle/>
          <a:p>
            <a:pPr marL="12700">
              <a:lnSpc>
                <a:spcPct val="100000"/>
              </a:lnSpc>
              <a:spcBef>
                <a:spcPts val="155"/>
              </a:spcBef>
            </a:pPr>
            <a:r>
              <a:rPr sz="1350" spc="-44" baseline="3086" dirty="0">
                <a:latin typeface="MS UI Gothic" panose="020B0600070205080204" pitchFamily="50" charset="-128"/>
                <a:ea typeface="MS UI Gothic" panose="020B0600070205080204" pitchFamily="50" charset="-128"/>
              </a:rPr>
              <a:t>スポーツ歯科と安全教育│ </a:t>
            </a:r>
            <a:r>
              <a:rPr sz="1100" spc="-25" dirty="0">
                <a:latin typeface="MS UI Gothic" panose="020B0600070205080204" pitchFamily="50" charset="-128"/>
                <a:ea typeface="MS UI Gothic" panose="020B0600070205080204" pitchFamily="50" charset="-128"/>
                <a:cs typeface="Arial"/>
              </a:rPr>
              <a:t>4</a:t>
            </a:r>
            <a:endParaRPr sz="1100">
              <a:latin typeface="MS UI Gothic" panose="020B0600070205080204" pitchFamily="50" charset="-128"/>
              <a:ea typeface="MS UI Gothic" panose="020B0600070205080204" pitchFamily="50" charset="-128"/>
              <a:cs typeface="Arial"/>
            </a:endParaRPr>
          </a:p>
        </p:txBody>
      </p:sp>
      <p:pic>
        <p:nvPicPr>
          <p:cNvPr id="23" name="図 22" descr="絵と文字の加工写真&#10;&#10;低い精度で自動的に生成された説明">
            <a:extLst>
              <a:ext uri="{FF2B5EF4-FFF2-40B4-BE49-F238E27FC236}">
                <a16:creationId xmlns:a16="http://schemas.microsoft.com/office/drawing/2014/main" id="{E4E8E427-2CAB-8557-F558-AEAB0ACFC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819">
            <a:off x="4155437" y="5373219"/>
            <a:ext cx="2042833" cy="1457221"/>
          </a:xfrm>
          <a:prstGeom prst="rect">
            <a:avLst/>
          </a:prstGeom>
          <a:effectLst>
            <a:softEdge rad="0"/>
          </a:effectLst>
        </p:spPr>
      </p:pic>
      <p:pic>
        <p:nvPicPr>
          <p:cNvPr id="25" name="図 24" descr="ダイアグラム&#10;&#10;中程度の精度で自動的に生成された説明">
            <a:extLst>
              <a:ext uri="{FF2B5EF4-FFF2-40B4-BE49-F238E27FC236}">
                <a16:creationId xmlns:a16="http://schemas.microsoft.com/office/drawing/2014/main" id="{93E7BB55-5FC2-25AC-B633-87534050D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8580" y="4917140"/>
            <a:ext cx="2841320" cy="2124215"/>
          </a:xfrm>
          <a:prstGeom prst="rect">
            <a:avLst/>
          </a:prstGeom>
        </p:spPr>
      </p:pic>
      <p:sp>
        <p:nvSpPr>
          <p:cNvPr id="4" name="タイトル 3">
            <a:extLst>
              <a:ext uri="{FF2B5EF4-FFF2-40B4-BE49-F238E27FC236}">
                <a16:creationId xmlns:a16="http://schemas.microsoft.com/office/drawing/2014/main" id="{F74241CF-359A-A92A-519F-79D57C5B37B3}"/>
              </a:ext>
            </a:extLst>
          </p:cNvPr>
          <p:cNvSpPr>
            <a:spLocks noGrp="1"/>
          </p:cNvSpPr>
          <p:nvPr>
            <p:ph type="title"/>
          </p:nvPr>
        </p:nvSpPr>
        <p:spPr/>
        <p:txBody>
          <a:bodyPr/>
          <a:lstStyle/>
          <a:p>
            <a:endParaRPr lang="ja-JP"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CD2B8-A587-F939-91A6-4DBDD8EFE0D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AF7D9E9-9089-E782-1D09-A1180AF4A56B}"/>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18AFBDCB-F4BC-A045-7A98-8FEEF4F6E7C5}"/>
              </a:ext>
            </a:extLst>
          </p:cNvPr>
          <p:cNvSpPr>
            <a:spLocks noGrp="1"/>
          </p:cNvSpPr>
          <p:nvPr>
            <p:ph type="body" idx="1"/>
          </p:nvPr>
        </p:nvSpPr>
        <p:spPr>
          <a:xfrm>
            <a:off x="5145549" y="674022"/>
            <a:ext cx="10664093" cy="9041919"/>
          </a:xfrm>
        </p:spPr>
        <p:txBody>
          <a:bodyPr/>
          <a:lstStyle/>
          <a:p>
            <a:endParaRPr kumimoji="1" lang="ja-JP" altLang="en-US" dirty="0"/>
          </a:p>
        </p:txBody>
      </p:sp>
      <p:pic>
        <p:nvPicPr>
          <p:cNvPr id="7" name="図 6" descr="テーブル, 座る, コンピュータ, 画面 が含まれている画像&#10;&#10;自動的に生成された説明">
            <a:extLst>
              <a:ext uri="{FF2B5EF4-FFF2-40B4-BE49-F238E27FC236}">
                <a16:creationId xmlns:a16="http://schemas.microsoft.com/office/drawing/2014/main" id="{0AC4BF86-0E9E-9F98-58E2-2386FF87E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41" y="1047742"/>
            <a:ext cx="6127493" cy="5742645"/>
          </a:xfrm>
          <a:prstGeom prst="rect">
            <a:avLst/>
          </a:prstGeom>
        </p:spPr>
      </p:pic>
      <p:sp>
        <p:nvSpPr>
          <p:cNvPr id="17" name="吹き出し: 円形 16">
            <a:extLst>
              <a:ext uri="{FF2B5EF4-FFF2-40B4-BE49-F238E27FC236}">
                <a16:creationId xmlns:a16="http://schemas.microsoft.com/office/drawing/2014/main" id="{9CB2820F-1E0C-3C26-02BE-10BEBF13C205}"/>
              </a:ext>
            </a:extLst>
          </p:cNvPr>
          <p:cNvSpPr/>
          <p:nvPr/>
        </p:nvSpPr>
        <p:spPr>
          <a:xfrm>
            <a:off x="348141" y="1516239"/>
            <a:ext cx="3703159" cy="2275800"/>
          </a:xfrm>
          <a:prstGeom prst="wedgeEllipseCallout">
            <a:avLst>
              <a:gd name="adj1" fmla="val 35326"/>
              <a:gd name="adj2" fmla="val 10390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400" dirty="0"/>
              <a:t>学校生活ではいろいろな場面で「歯のけが」が起こっているんですね！</a:t>
            </a:r>
          </a:p>
        </p:txBody>
      </p:sp>
      <p:sp>
        <p:nvSpPr>
          <p:cNvPr id="4" name="テキスト プレースホルダー 8">
            <a:extLst>
              <a:ext uri="{FF2B5EF4-FFF2-40B4-BE49-F238E27FC236}">
                <a16:creationId xmlns:a16="http://schemas.microsoft.com/office/drawing/2014/main" id="{0BCC8176-E89F-EA6B-1E7B-0DA55EC21ED9}"/>
              </a:ext>
            </a:extLst>
          </p:cNvPr>
          <p:cNvSpPr txBox="1">
            <a:spLocks/>
          </p:cNvSpPr>
          <p:nvPr/>
        </p:nvSpPr>
        <p:spPr>
          <a:xfrm>
            <a:off x="6160441" y="1187678"/>
            <a:ext cx="4063059" cy="735971"/>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25000"/>
              </a:lnSpc>
            </a:pPr>
            <a:r>
              <a:rPr lang="ja-JP" altLang="en-US" sz="2000" b="1" dirty="0"/>
              <a:t>令和４年に災害給付金が支払われた</a:t>
            </a:r>
            <a:endParaRPr lang="en-US" altLang="ja-JP" sz="2000" b="1" dirty="0"/>
          </a:p>
          <a:p>
            <a:pPr algn="ctr">
              <a:lnSpc>
                <a:spcPct val="125000"/>
              </a:lnSpc>
            </a:pPr>
            <a:r>
              <a:rPr lang="ja-JP" altLang="en-US" sz="2000" b="1" dirty="0"/>
              <a:t>「歯のけが」の場面</a:t>
            </a:r>
          </a:p>
        </p:txBody>
      </p:sp>
      <p:pic>
        <p:nvPicPr>
          <p:cNvPr id="5" name="図 4">
            <a:extLst>
              <a:ext uri="{FF2B5EF4-FFF2-40B4-BE49-F238E27FC236}">
                <a16:creationId xmlns:a16="http://schemas.microsoft.com/office/drawing/2014/main" id="{7018BF21-BDC8-0146-892B-844195E99525}"/>
              </a:ext>
            </a:extLst>
          </p:cNvPr>
          <p:cNvPicPr>
            <a:picLocks noChangeAspect="1"/>
          </p:cNvPicPr>
          <p:nvPr/>
        </p:nvPicPr>
        <p:blipFill>
          <a:blip r:embed="rId4"/>
          <a:stretch>
            <a:fillRect/>
          </a:stretch>
        </p:blipFill>
        <p:spPr>
          <a:xfrm>
            <a:off x="6465241" y="2028825"/>
            <a:ext cx="3623490" cy="4402223"/>
          </a:xfrm>
          <a:prstGeom prst="rect">
            <a:avLst/>
          </a:prstGeom>
        </p:spPr>
      </p:pic>
    </p:spTree>
    <p:extLst>
      <p:ext uri="{BB962C8B-B14F-4D97-AF65-F5344CB8AC3E}">
        <p14:creationId xmlns:p14="http://schemas.microsoft.com/office/powerpoint/2010/main" val="4227697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3228D-08FC-6560-6423-D46ABEA9662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1B681F4-1EB9-9CFC-B380-68FE1EE8D48B}"/>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D9D0719E-BBC4-9D63-1D4B-32218AD9DC9B}"/>
              </a:ext>
            </a:extLst>
          </p:cNvPr>
          <p:cNvSpPr>
            <a:spLocks noGrp="1"/>
          </p:cNvSpPr>
          <p:nvPr>
            <p:ph type="body" idx="1"/>
          </p:nvPr>
        </p:nvSpPr>
        <p:spPr>
          <a:xfrm>
            <a:off x="5145549" y="674022"/>
            <a:ext cx="10664093" cy="9041919"/>
          </a:xfrm>
        </p:spPr>
        <p:txBody>
          <a:bodyPr/>
          <a:lstStyle/>
          <a:p>
            <a:endParaRPr kumimoji="1" lang="ja-JP" altLang="en-US" dirty="0"/>
          </a:p>
        </p:txBody>
      </p:sp>
      <p:pic>
        <p:nvPicPr>
          <p:cNvPr id="7" name="図 6" descr="テーブル, 座る, コンピュータ, 画面 が含まれている画像&#10;&#10;自動的に生成された説明">
            <a:extLst>
              <a:ext uri="{FF2B5EF4-FFF2-40B4-BE49-F238E27FC236}">
                <a16:creationId xmlns:a16="http://schemas.microsoft.com/office/drawing/2014/main" id="{4E47DCEB-F39E-8384-4B01-350ACDF92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593" y="255027"/>
            <a:ext cx="7340213" cy="6879198"/>
          </a:xfrm>
          <a:prstGeom prst="rect">
            <a:avLst/>
          </a:prstGeom>
        </p:spPr>
      </p:pic>
      <p:sp>
        <p:nvSpPr>
          <p:cNvPr id="17" name="吹き出し: 円形 16">
            <a:extLst>
              <a:ext uri="{FF2B5EF4-FFF2-40B4-BE49-F238E27FC236}">
                <a16:creationId xmlns:a16="http://schemas.microsoft.com/office/drawing/2014/main" id="{9C8D6F43-329A-FA2E-B1F3-51152387408D}"/>
              </a:ext>
            </a:extLst>
          </p:cNvPr>
          <p:cNvSpPr/>
          <p:nvPr/>
        </p:nvSpPr>
        <p:spPr>
          <a:xfrm>
            <a:off x="998553" y="1139339"/>
            <a:ext cx="4348146" cy="2763030"/>
          </a:xfrm>
          <a:prstGeom prst="wedgeEllipseCallout">
            <a:avLst>
              <a:gd name="adj1" fmla="val 49279"/>
              <a:gd name="adj2" fmla="val 1078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400" dirty="0"/>
              <a:t>危険を避けるための学習では具体的にはどんなことを考えればよいのでしょうか？</a:t>
            </a:r>
          </a:p>
        </p:txBody>
      </p:sp>
    </p:spTree>
    <p:extLst>
      <p:ext uri="{BB962C8B-B14F-4D97-AF65-F5344CB8AC3E}">
        <p14:creationId xmlns:p14="http://schemas.microsoft.com/office/powerpoint/2010/main" val="456032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50"/>
          <p:cNvSpPr txBox="1"/>
          <p:nvPr/>
        </p:nvSpPr>
        <p:spPr>
          <a:xfrm>
            <a:off x="777198" y="1067230"/>
            <a:ext cx="5026702" cy="443711"/>
          </a:xfrm>
          <a:prstGeom prst="rect">
            <a:avLst/>
          </a:prstGeom>
        </p:spPr>
        <p:txBody>
          <a:bodyPr vert="horz" wrap="square" lIns="0" tIns="12700" rIns="0" bIns="0" rtlCol="0">
            <a:spAutoFit/>
          </a:bodyPr>
          <a:lstStyle/>
          <a:p>
            <a:pPr marL="205740" indent="-193040">
              <a:lnSpc>
                <a:spcPct val="100000"/>
              </a:lnSpc>
              <a:spcBef>
                <a:spcPts val="100"/>
              </a:spcBef>
              <a:buSzPct val="79411"/>
              <a:buChar char="●"/>
              <a:tabLst>
                <a:tab pos="205740" algn="l"/>
              </a:tabLst>
            </a:pPr>
            <a:r>
              <a:rPr sz="2800" b="1" spc="-10" dirty="0" err="1">
                <a:solidFill>
                  <a:srgbClr val="00A1E4"/>
                </a:solidFill>
                <a:latin typeface="MS UI Gothic" panose="020B0600070205080204" pitchFamily="50" charset="-128"/>
                <a:ea typeface="MS UI Gothic" panose="020B0600070205080204" pitchFamily="50" charset="-128"/>
                <a:cs typeface="Adobe Clean Han Black"/>
              </a:rPr>
              <a:t>危険予測学習</a:t>
            </a:r>
            <a:r>
              <a:rPr lang="ja-JP" altLang="en-US" sz="2800" b="1" spc="-10" dirty="0">
                <a:solidFill>
                  <a:srgbClr val="00A1E4"/>
                </a:solidFill>
                <a:latin typeface="MS UI Gothic" panose="020B0600070205080204" pitchFamily="50" charset="-128"/>
                <a:ea typeface="MS UI Gothic" panose="020B0600070205080204" pitchFamily="50" charset="-128"/>
                <a:cs typeface="Adobe Clean Han Black"/>
              </a:rPr>
              <a:t>のステップ　　①</a:t>
            </a:r>
            <a:endParaRPr sz="2800" dirty="0">
              <a:latin typeface="MS UI Gothic" panose="020B0600070205080204" pitchFamily="50" charset="-128"/>
              <a:ea typeface="MS UI Gothic" panose="020B0600070205080204" pitchFamily="50" charset="-128"/>
              <a:cs typeface="Adobe Clean Han Black"/>
            </a:endParaRPr>
          </a:p>
        </p:txBody>
      </p:sp>
      <p:sp>
        <p:nvSpPr>
          <p:cNvPr id="57" name="object 57"/>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8</a:t>
            </a:r>
            <a:endParaRPr sz="1100">
              <a:latin typeface="Arial"/>
              <a:cs typeface="Arial"/>
            </a:endParaRPr>
          </a:p>
        </p:txBody>
      </p:sp>
      <p:grpSp>
        <p:nvGrpSpPr>
          <p:cNvPr id="58" name="グループ化 57">
            <a:extLst>
              <a:ext uri="{FF2B5EF4-FFF2-40B4-BE49-F238E27FC236}">
                <a16:creationId xmlns:a16="http://schemas.microsoft.com/office/drawing/2014/main" id="{D8496FFF-5C7F-211F-2BBB-6AC8BEF6E0D7}"/>
              </a:ext>
            </a:extLst>
          </p:cNvPr>
          <p:cNvGrpSpPr/>
          <p:nvPr/>
        </p:nvGrpSpPr>
        <p:grpSpPr>
          <a:xfrm>
            <a:off x="1003300" y="1969323"/>
            <a:ext cx="2546062" cy="2421702"/>
            <a:chOff x="818402" y="2664028"/>
            <a:chExt cx="951230" cy="951230"/>
          </a:xfrm>
        </p:grpSpPr>
        <p:grpSp>
          <p:nvGrpSpPr>
            <p:cNvPr id="51" name="object 51"/>
            <p:cNvGrpSpPr/>
            <p:nvPr/>
          </p:nvGrpSpPr>
          <p:grpSpPr>
            <a:xfrm>
              <a:off x="818402" y="2664028"/>
              <a:ext cx="951230" cy="951230"/>
              <a:chOff x="908418" y="4234141"/>
              <a:chExt cx="951230" cy="951230"/>
            </a:xfrm>
          </p:grpSpPr>
          <p:sp>
            <p:nvSpPr>
              <p:cNvPr id="52" name="object 52"/>
              <p:cNvSpPr/>
              <p:nvPr/>
            </p:nvSpPr>
            <p:spPr>
              <a:xfrm>
                <a:off x="908418" y="4234141"/>
                <a:ext cx="951230" cy="951230"/>
              </a:xfrm>
              <a:custGeom>
                <a:avLst/>
                <a:gdLst/>
                <a:ahLst/>
                <a:cxnLst/>
                <a:rect l="l" t="t" r="r" b="b"/>
                <a:pathLst>
                  <a:path w="951230" h="951229">
                    <a:moveTo>
                      <a:pt x="950976" y="0"/>
                    </a:moveTo>
                    <a:lnTo>
                      <a:pt x="0" y="0"/>
                    </a:lnTo>
                    <a:lnTo>
                      <a:pt x="0" y="950976"/>
                    </a:lnTo>
                    <a:lnTo>
                      <a:pt x="950976" y="950976"/>
                    </a:lnTo>
                    <a:lnTo>
                      <a:pt x="950976" y="0"/>
                    </a:lnTo>
                    <a:close/>
                  </a:path>
                </a:pathLst>
              </a:custGeom>
              <a:solidFill>
                <a:srgbClr val="231F20">
                  <a:alpha val="50000"/>
                </a:srgbClr>
              </a:solidFill>
            </p:spPr>
            <p:txBody>
              <a:bodyPr wrap="square" lIns="0" tIns="0" rIns="0" bIns="0" rtlCol="0"/>
              <a:lstStyle/>
              <a:p>
                <a:endParaRPr/>
              </a:p>
            </p:txBody>
          </p:sp>
          <p:sp>
            <p:nvSpPr>
              <p:cNvPr id="53" name="object 53"/>
              <p:cNvSpPr/>
              <p:nvPr/>
            </p:nvSpPr>
            <p:spPr>
              <a:xfrm>
                <a:off x="940783" y="4266504"/>
                <a:ext cx="854710" cy="854710"/>
              </a:xfrm>
              <a:custGeom>
                <a:avLst/>
                <a:gdLst/>
                <a:ahLst/>
                <a:cxnLst/>
                <a:rect l="l" t="t" r="r" b="b"/>
                <a:pathLst>
                  <a:path w="854710" h="854710">
                    <a:moveTo>
                      <a:pt x="445014" y="0"/>
                    </a:moveTo>
                    <a:lnTo>
                      <a:pt x="399295" y="595"/>
                    </a:lnTo>
                    <a:lnTo>
                      <a:pt x="352987" y="6213"/>
                    </a:lnTo>
                    <a:lnTo>
                      <a:pt x="307548" y="16772"/>
                    </a:lnTo>
                    <a:lnTo>
                      <a:pt x="264381" y="31848"/>
                    </a:lnTo>
                    <a:lnTo>
                      <a:pt x="223698" y="51139"/>
                    </a:lnTo>
                    <a:lnTo>
                      <a:pt x="185710" y="74343"/>
                    </a:lnTo>
                    <a:lnTo>
                      <a:pt x="150629" y="101159"/>
                    </a:lnTo>
                    <a:lnTo>
                      <a:pt x="118666" y="131283"/>
                    </a:lnTo>
                    <a:lnTo>
                      <a:pt x="90032" y="164414"/>
                    </a:lnTo>
                    <a:lnTo>
                      <a:pt x="64940" y="200250"/>
                    </a:lnTo>
                    <a:lnTo>
                      <a:pt x="43601" y="238488"/>
                    </a:lnTo>
                    <a:lnTo>
                      <a:pt x="26225" y="278826"/>
                    </a:lnTo>
                    <a:lnTo>
                      <a:pt x="13026" y="320963"/>
                    </a:lnTo>
                    <a:lnTo>
                      <a:pt x="4213" y="364596"/>
                    </a:lnTo>
                    <a:lnTo>
                      <a:pt x="0" y="409423"/>
                    </a:lnTo>
                    <a:lnTo>
                      <a:pt x="596" y="455141"/>
                    </a:lnTo>
                    <a:lnTo>
                      <a:pt x="6214" y="501449"/>
                    </a:lnTo>
                    <a:lnTo>
                      <a:pt x="16772" y="546886"/>
                    </a:lnTo>
                    <a:lnTo>
                      <a:pt x="31848" y="590052"/>
                    </a:lnTo>
                    <a:lnTo>
                      <a:pt x="51139" y="630734"/>
                    </a:lnTo>
                    <a:lnTo>
                      <a:pt x="74344" y="668721"/>
                    </a:lnTo>
                    <a:lnTo>
                      <a:pt x="101159" y="703802"/>
                    </a:lnTo>
                    <a:lnTo>
                      <a:pt x="131284" y="735765"/>
                    </a:lnTo>
                    <a:lnTo>
                      <a:pt x="164415" y="764399"/>
                    </a:lnTo>
                    <a:lnTo>
                      <a:pt x="200250" y="789492"/>
                    </a:lnTo>
                    <a:lnTo>
                      <a:pt x="238489" y="810832"/>
                    </a:lnTo>
                    <a:lnTo>
                      <a:pt x="278827" y="828208"/>
                    </a:lnTo>
                    <a:lnTo>
                      <a:pt x="320964" y="841409"/>
                    </a:lnTo>
                    <a:lnTo>
                      <a:pt x="364597" y="850222"/>
                    </a:lnTo>
                    <a:lnTo>
                      <a:pt x="409423" y="854436"/>
                    </a:lnTo>
                    <a:lnTo>
                      <a:pt x="455142" y="853841"/>
                    </a:lnTo>
                    <a:lnTo>
                      <a:pt x="501450" y="848223"/>
                    </a:lnTo>
                    <a:lnTo>
                      <a:pt x="546887" y="837664"/>
                    </a:lnTo>
                    <a:lnTo>
                      <a:pt x="590052" y="822588"/>
                    </a:lnTo>
                    <a:lnTo>
                      <a:pt x="630735" y="803297"/>
                    </a:lnTo>
                    <a:lnTo>
                      <a:pt x="668722" y="780093"/>
                    </a:lnTo>
                    <a:lnTo>
                      <a:pt x="703803" y="753277"/>
                    </a:lnTo>
                    <a:lnTo>
                      <a:pt x="735766" y="723153"/>
                    </a:lnTo>
                    <a:lnTo>
                      <a:pt x="764400" y="690022"/>
                    </a:lnTo>
                    <a:lnTo>
                      <a:pt x="789493" y="654186"/>
                    </a:lnTo>
                    <a:lnTo>
                      <a:pt x="810833" y="615948"/>
                    </a:lnTo>
                    <a:lnTo>
                      <a:pt x="828209" y="575609"/>
                    </a:lnTo>
                    <a:lnTo>
                      <a:pt x="841409" y="533473"/>
                    </a:lnTo>
                    <a:lnTo>
                      <a:pt x="850223" y="489840"/>
                    </a:lnTo>
                    <a:lnTo>
                      <a:pt x="854437" y="445013"/>
                    </a:lnTo>
                    <a:lnTo>
                      <a:pt x="853841" y="399295"/>
                    </a:lnTo>
                    <a:lnTo>
                      <a:pt x="848224" y="352986"/>
                    </a:lnTo>
                    <a:lnTo>
                      <a:pt x="837665" y="307549"/>
                    </a:lnTo>
                    <a:lnTo>
                      <a:pt x="822589" y="264384"/>
                    </a:lnTo>
                    <a:lnTo>
                      <a:pt x="803298" y="223702"/>
                    </a:lnTo>
                    <a:lnTo>
                      <a:pt x="780093" y="185715"/>
                    </a:lnTo>
                    <a:lnTo>
                      <a:pt x="753278" y="150634"/>
                    </a:lnTo>
                    <a:lnTo>
                      <a:pt x="723154" y="118670"/>
                    </a:lnTo>
                    <a:lnTo>
                      <a:pt x="690022" y="90037"/>
                    </a:lnTo>
                    <a:lnTo>
                      <a:pt x="654187" y="64944"/>
                    </a:lnTo>
                    <a:lnTo>
                      <a:pt x="615949" y="43604"/>
                    </a:lnTo>
                    <a:lnTo>
                      <a:pt x="575610" y="26228"/>
                    </a:lnTo>
                    <a:lnTo>
                      <a:pt x="533473" y="13027"/>
                    </a:lnTo>
                    <a:lnTo>
                      <a:pt x="489841" y="4214"/>
                    </a:lnTo>
                    <a:lnTo>
                      <a:pt x="445014" y="0"/>
                    </a:lnTo>
                    <a:close/>
                  </a:path>
                </a:pathLst>
              </a:custGeom>
              <a:solidFill>
                <a:srgbClr val="F27173"/>
              </a:solidFill>
            </p:spPr>
            <p:txBody>
              <a:bodyPr wrap="square" lIns="0" tIns="0" rIns="0" bIns="0" rtlCol="0"/>
              <a:lstStyle/>
              <a:p>
                <a:endParaRPr/>
              </a:p>
            </p:txBody>
          </p:sp>
        </p:grpSp>
        <p:sp>
          <p:nvSpPr>
            <p:cNvPr id="54" name="object 54"/>
            <p:cNvSpPr txBox="1"/>
            <p:nvPr/>
          </p:nvSpPr>
          <p:spPr>
            <a:xfrm rot="21060000">
              <a:off x="999885" y="2913035"/>
              <a:ext cx="535343" cy="69520"/>
            </a:xfrm>
            <a:prstGeom prst="rect">
              <a:avLst/>
            </a:prstGeom>
          </p:spPr>
          <p:txBody>
            <a:bodyPr vert="horz" wrap="square" lIns="0" tIns="0" rIns="0" bIns="0" rtlCol="0">
              <a:spAutoFit/>
            </a:bodyPr>
            <a:lstStyle/>
            <a:p>
              <a:pPr>
                <a:lnSpc>
                  <a:spcPts val="955"/>
                </a:lnSpc>
              </a:pPr>
              <a:r>
                <a:rPr sz="2400" b="1" spc="-100" dirty="0">
                  <a:solidFill>
                    <a:srgbClr val="FFFFFF"/>
                  </a:solidFill>
                  <a:latin typeface="Adobe Clean Han Black"/>
                  <a:cs typeface="Adobe Clean Han Black"/>
                </a:rPr>
                <a:t>たとえ</a:t>
              </a:r>
              <a:r>
                <a:rPr sz="3200" b="1" spc="-89" baseline="2923" dirty="0">
                  <a:solidFill>
                    <a:srgbClr val="FFFFFF"/>
                  </a:solidFill>
                  <a:latin typeface="Adobe Clean Han Black"/>
                  <a:cs typeface="Adobe Clean Han Black"/>
                </a:rPr>
                <a:t>ば</a:t>
              </a:r>
              <a:endParaRPr sz="2400" baseline="2923" dirty="0">
                <a:latin typeface="Adobe Clean Han Black"/>
                <a:cs typeface="Adobe Clean Han Black"/>
              </a:endParaRPr>
            </a:p>
          </p:txBody>
        </p:sp>
        <p:sp>
          <p:nvSpPr>
            <p:cNvPr id="55" name="object 55"/>
            <p:cNvSpPr txBox="1"/>
            <p:nvPr/>
          </p:nvSpPr>
          <p:spPr>
            <a:xfrm rot="21000000">
              <a:off x="914102" y="3123252"/>
              <a:ext cx="776816" cy="112689"/>
            </a:xfrm>
            <a:prstGeom prst="rect">
              <a:avLst/>
            </a:prstGeom>
          </p:spPr>
          <p:txBody>
            <a:bodyPr vert="horz" wrap="square" lIns="0" tIns="0" rIns="0" bIns="0" rtlCol="0">
              <a:spAutoFit/>
            </a:bodyPr>
            <a:lstStyle/>
            <a:p>
              <a:pPr>
                <a:lnSpc>
                  <a:spcPts val="1620"/>
                </a:lnSpc>
              </a:pPr>
              <a:r>
                <a:rPr sz="3600" b="1" spc="-330" dirty="0">
                  <a:solidFill>
                    <a:srgbClr val="FFFFFF"/>
                  </a:solidFill>
                  <a:latin typeface="Adobe Clean Han Black"/>
                  <a:cs typeface="Adobe Clean Han Black"/>
                </a:rPr>
                <a:t>中•高校生</a:t>
              </a:r>
              <a:endParaRPr sz="3600" dirty="0">
                <a:latin typeface="Adobe Clean Han Black"/>
                <a:cs typeface="Adobe Clean Han Black"/>
              </a:endParaRPr>
            </a:p>
          </p:txBody>
        </p:sp>
        <p:sp>
          <p:nvSpPr>
            <p:cNvPr id="56" name="object 56"/>
            <p:cNvSpPr txBox="1"/>
            <p:nvPr/>
          </p:nvSpPr>
          <p:spPr>
            <a:xfrm rot="21000000">
              <a:off x="1104879" y="3336580"/>
              <a:ext cx="425907" cy="72418"/>
            </a:xfrm>
            <a:prstGeom prst="rect">
              <a:avLst/>
            </a:prstGeom>
          </p:spPr>
          <p:txBody>
            <a:bodyPr vert="horz" wrap="square" lIns="0" tIns="0" rIns="0" bIns="0" rtlCol="0">
              <a:spAutoFit/>
            </a:bodyPr>
            <a:lstStyle/>
            <a:p>
              <a:pPr>
                <a:lnSpc>
                  <a:spcPts val="1025"/>
                </a:lnSpc>
              </a:pPr>
              <a:r>
                <a:rPr sz="2400" b="1" spc="-20" dirty="0">
                  <a:solidFill>
                    <a:srgbClr val="FFFFFF"/>
                  </a:solidFill>
                  <a:latin typeface="Adobe Clean Han Black"/>
                  <a:cs typeface="Adobe Clean Han Black"/>
                </a:rPr>
                <a:t>の場合</a:t>
              </a:r>
              <a:endParaRPr sz="2400" dirty="0">
                <a:latin typeface="Adobe Clean Han Black"/>
                <a:cs typeface="Adobe Clean Han Black"/>
              </a:endParaRPr>
            </a:p>
          </p:txBody>
        </p:sp>
      </p:grpSp>
      <p:grpSp>
        <p:nvGrpSpPr>
          <p:cNvPr id="6" name="グループ化 5">
            <a:extLst>
              <a:ext uri="{FF2B5EF4-FFF2-40B4-BE49-F238E27FC236}">
                <a16:creationId xmlns:a16="http://schemas.microsoft.com/office/drawing/2014/main" id="{1ACC2EC2-5A28-E3D3-4BC8-EA665EBAAF7A}"/>
              </a:ext>
            </a:extLst>
          </p:cNvPr>
          <p:cNvGrpSpPr/>
          <p:nvPr/>
        </p:nvGrpSpPr>
        <p:grpSpPr>
          <a:xfrm>
            <a:off x="4107763" y="1813129"/>
            <a:ext cx="4572000" cy="4829122"/>
            <a:chOff x="546100" y="2790825"/>
            <a:chExt cx="2978313" cy="3145809"/>
          </a:xfrm>
        </p:grpSpPr>
        <p:pic>
          <p:nvPicPr>
            <p:cNvPr id="5" name="図 4">
              <a:extLst>
                <a:ext uri="{FF2B5EF4-FFF2-40B4-BE49-F238E27FC236}">
                  <a16:creationId xmlns:a16="http://schemas.microsoft.com/office/drawing/2014/main" id="{2AF760CA-2D84-050C-79D0-0358BED47B4F}"/>
                </a:ext>
              </a:extLst>
            </p:cNvPr>
            <p:cNvPicPr>
              <a:picLocks noChangeAspect="1"/>
            </p:cNvPicPr>
            <p:nvPr/>
          </p:nvPicPr>
          <p:blipFill rotWithShape="1">
            <a:blip r:embed="rId3"/>
            <a:srcRect r="69022"/>
            <a:stretch/>
          </p:blipFill>
          <p:spPr>
            <a:xfrm>
              <a:off x="546100" y="2790825"/>
              <a:ext cx="2978313" cy="3145809"/>
            </a:xfrm>
            <a:prstGeom prst="rect">
              <a:avLst/>
            </a:prstGeom>
          </p:spPr>
        </p:pic>
        <p:sp>
          <p:nvSpPr>
            <p:cNvPr id="38" name="object 38"/>
            <p:cNvSpPr txBox="1"/>
            <p:nvPr/>
          </p:nvSpPr>
          <p:spPr>
            <a:xfrm>
              <a:off x="813632" y="2925684"/>
              <a:ext cx="2520838" cy="278978"/>
            </a:xfrm>
            <a:prstGeom prst="rect">
              <a:avLst/>
            </a:prstGeom>
          </p:spPr>
          <p:txBody>
            <a:bodyPr vert="horz" wrap="square" lIns="0" tIns="12065" rIns="0" bIns="0" rtlCol="0">
              <a:spAutoFit/>
            </a:bodyPr>
            <a:lstStyle/>
            <a:p>
              <a:pPr marL="186690" marR="5080" indent="-174625">
                <a:lnSpc>
                  <a:spcPct val="109700"/>
                </a:lnSpc>
                <a:spcBef>
                  <a:spcPts val="95"/>
                </a:spcBef>
              </a:pPr>
              <a:r>
                <a:rPr sz="2800" b="1" spc="-50" dirty="0">
                  <a:solidFill>
                    <a:srgbClr val="FFFFFF"/>
                  </a:solidFill>
                  <a:latin typeface="MS UI Gothic" panose="020B0600070205080204" pitchFamily="50" charset="-128"/>
                  <a:ea typeface="MS UI Gothic" panose="020B0600070205080204" pitchFamily="50" charset="-128"/>
                  <a:cs typeface="Adobe Clean Han Black"/>
                </a:rPr>
                <a:t>潜在する危険に</a:t>
              </a:r>
              <a:r>
                <a:rPr sz="2800" b="1" spc="-45" dirty="0">
                  <a:solidFill>
                    <a:srgbClr val="FFFFFF"/>
                  </a:solidFill>
                  <a:latin typeface="MS UI Gothic" panose="020B0600070205080204" pitchFamily="50" charset="-128"/>
                  <a:ea typeface="MS UI Gothic" panose="020B0600070205080204" pitchFamily="50" charset="-128"/>
                  <a:cs typeface="Adobe Clean Han Black"/>
                </a:rPr>
                <a:t>気づかせる</a:t>
              </a:r>
              <a:endParaRPr sz="2800" dirty="0">
                <a:latin typeface="MS UI Gothic" panose="020B0600070205080204" pitchFamily="50" charset="-128"/>
                <a:ea typeface="MS UI Gothic" panose="020B0600070205080204" pitchFamily="50" charset="-128"/>
                <a:cs typeface="Adobe Clean Han Black"/>
              </a:endParaRPr>
            </a:p>
          </p:txBody>
        </p:sp>
        <p:pic>
          <p:nvPicPr>
            <p:cNvPr id="14" name="object 14"/>
            <p:cNvPicPr/>
            <p:nvPr/>
          </p:nvPicPr>
          <p:blipFill>
            <a:blip r:embed="rId4" cstate="print"/>
            <a:stretch>
              <a:fillRect/>
            </a:stretch>
          </p:blipFill>
          <p:spPr>
            <a:xfrm>
              <a:off x="876418" y="3604452"/>
              <a:ext cx="2284239" cy="1989735"/>
            </a:xfrm>
            <a:prstGeom prst="rect">
              <a:avLst/>
            </a:prstGeom>
          </p:spPr>
        </p:pic>
        <p:sp>
          <p:nvSpPr>
            <p:cNvPr id="37" name="object 37"/>
            <p:cNvSpPr/>
            <p:nvPr/>
          </p:nvSpPr>
          <p:spPr>
            <a:xfrm>
              <a:off x="677650" y="5397494"/>
              <a:ext cx="2719605" cy="539140"/>
            </a:xfrm>
            <a:custGeom>
              <a:avLst/>
              <a:gdLst/>
              <a:ahLst/>
              <a:cxnLst/>
              <a:rect l="l" t="t" r="r" b="b"/>
              <a:pathLst>
                <a:path w="2363470" h="383540">
                  <a:moveTo>
                    <a:pt x="63182" y="0"/>
                  </a:moveTo>
                  <a:lnTo>
                    <a:pt x="38592" y="4964"/>
                  </a:lnTo>
                  <a:lnTo>
                    <a:pt x="18508" y="18503"/>
                  </a:lnTo>
                  <a:lnTo>
                    <a:pt x="4966" y="38586"/>
                  </a:lnTo>
                  <a:lnTo>
                    <a:pt x="0" y="63182"/>
                  </a:lnTo>
                  <a:lnTo>
                    <a:pt x="0" y="320179"/>
                  </a:lnTo>
                  <a:lnTo>
                    <a:pt x="4966" y="344775"/>
                  </a:lnTo>
                  <a:lnTo>
                    <a:pt x="18508" y="364858"/>
                  </a:lnTo>
                  <a:lnTo>
                    <a:pt x="38592" y="378397"/>
                  </a:lnTo>
                  <a:lnTo>
                    <a:pt x="63182" y="383362"/>
                  </a:lnTo>
                  <a:lnTo>
                    <a:pt x="2300185" y="383362"/>
                  </a:lnTo>
                  <a:lnTo>
                    <a:pt x="2324781" y="378397"/>
                  </a:lnTo>
                  <a:lnTo>
                    <a:pt x="2344864" y="364858"/>
                  </a:lnTo>
                  <a:lnTo>
                    <a:pt x="2358403" y="344775"/>
                  </a:lnTo>
                  <a:lnTo>
                    <a:pt x="2363368" y="320179"/>
                  </a:lnTo>
                  <a:lnTo>
                    <a:pt x="2363368" y="63182"/>
                  </a:lnTo>
                  <a:lnTo>
                    <a:pt x="2358403" y="38586"/>
                  </a:lnTo>
                  <a:lnTo>
                    <a:pt x="2344864" y="18503"/>
                  </a:lnTo>
                  <a:lnTo>
                    <a:pt x="2324781" y="4964"/>
                  </a:lnTo>
                  <a:lnTo>
                    <a:pt x="2300185" y="0"/>
                  </a:lnTo>
                  <a:lnTo>
                    <a:pt x="63182" y="0"/>
                  </a:lnTo>
                  <a:close/>
                </a:path>
              </a:pathLst>
            </a:custGeom>
            <a:solidFill>
              <a:schemeClr val="bg1"/>
            </a:solidFill>
            <a:ln w="12636">
              <a:solidFill>
                <a:srgbClr val="00A1E4"/>
              </a:solidFill>
            </a:ln>
          </p:spPr>
          <p:txBody>
            <a:bodyPr wrap="square" lIns="72000" tIns="0" rIns="72000" bIns="0" rtlCol="0"/>
            <a:lstStyle/>
            <a:p>
              <a:pPr>
                <a:lnSpc>
                  <a:spcPct val="125000"/>
                </a:lnSpc>
              </a:pPr>
              <a:r>
                <a:rPr lang="ja-JP" altLang="en-US" sz="2000" b="1" spc="-80" dirty="0">
                  <a:solidFill>
                    <a:schemeClr val="tx1"/>
                  </a:solidFill>
                  <a:latin typeface="MS UI Gothic" panose="020B0600070205080204" pitchFamily="50" charset="-128"/>
                  <a:ea typeface="MS UI Gothic" panose="020B0600070205080204" pitchFamily="50" charset="-128"/>
                  <a:cs typeface="Adobe Clean Han"/>
                </a:rPr>
                <a:t>ボールを用いるスポーツ等においては</a:t>
              </a:r>
              <a:r>
                <a:rPr lang="ja-JP" altLang="en-US" sz="2000" b="1" spc="-60" dirty="0">
                  <a:solidFill>
                    <a:schemeClr val="tx1"/>
                  </a:solidFill>
                  <a:latin typeface="MS UI Gothic" panose="020B0600070205080204" pitchFamily="50" charset="-128"/>
                  <a:ea typeface="MS UI Gothic" panose="020B0600070205080204" pitchFamily="50" charset="-128"/>
                  <a:cs typeface="Adobe Clean Han"/>
                </a:rPr>
                <a:t>不意のけがをする可能性がある</a:t>
              </a:r>
              <a:endParaRPr lang="ja-JP" altLang="en-US" sz="2000" b="1" dirty="0">
                <a:solidFill>
                  <a:schemeClr val="tx1"/>
                </a:solidFill>
                <a:latin typeface="MS UI Gothic" panose="020B0600070205080204" pitchFamily="50" charset="-128"/>
                <a:ea typeface="MS UI Gothic" panose="020B0600070205080204" pitchFamily="50" charset="-128"/>
                <a:cs typeface="Adobe Clean Han"/>
              </a:endParaRPr>
            </a:p>
          </p:txBody>
        </p:sp>
      </p:grpSp>
      <p:sp>
        <p:nvSpPr>
          <p:cNvPr id="3" name="タイトル 2">
            <a:extLst>
              <a:ext uri="{FF2B5EF4-FFF2-40B4-BE49-F238E27FC236}">
                <a16:creationId xmlns:a16="http://schemas.microsoft.com/office/drawing/2014/main" id="{42DA534E-97E2-29D4-9934-B81C5CFFF732}"/>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2662468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BC4FD10-4DE6-FC17-4A88-816C77FD6ECB}"/>
              </a:ext>
            </a:extLst>
          </p:cNvPr>
          <p:cNvPicPr>
            <a:picLocks noChangeAspect="1"/>
          </p:cNvPicPr>
          <p:nvPr/>
        </p:nvPicPr>
        <p:blipFill rotWithShape="1">
          <a:blip r:embed="rId3"/>
          <a:srcRect r="69022"/>
          <a:stretch/>
        </p:blipFill>
        <p:spPr>
          <a:xfrm>
            <a:off x="1259417" y="1805247"/>
            <a:ext cx="4572000" cy="4829122"/>
          </a:xfrm>
          <a:prstGeom prst="rect">
            <a:avLst/>
          </a:prstGeom>
          <a:ln>
            <a:solidFill>
              <a:srgbClr val="C7E4F8"/>
            </a:solidFill>
          </a:ln>
        </p:spPr>
      </p:pic>
      <p:sp>
        <p:nvSpPr>
          <p:cNvPr id="39" name="object 39"/>
          <p:cNvSpPr txBox="1"/>
          <p:nvPr/>
        </p:nvSpPr>
        <p:spPr>
          <a:xfrm>
            <a:off x="1391329" y="1803000"/>
            <a:ext cx="4308175" cy="1015343"/>
          </a:xfrm>
          <a:prstGeom prst="rect">
            <a:avLst/>
          </a:prstGeom>
        </p:spPr>
        <p:txBody>
          <a:bodyPr vert="horz" wrap="square" lIns="0" tIns="12065" rIns="0" bIns="0" rtlCol="0">
            <a:spAutoFit/>
          </a:bodyPr>
          <a:lstStyle/>
          <a:p>
            <a:pPr marR="5080">
              <a:lnSpc>
                <a:spcPct val="125000"/>
              </a:lnSpc>
            </a:pPr>
            <a:r>
              <a:rPr sz="2800" b="1" spc="-95" dirty="0" err="1">
                <a:solidFill>
                  <a:srgbClr val="FFFFFF"/>
                </a:solidFill>
                <a:latin typeface="MS UI Gothic" panose="020B0600070205080204" pitchFamily="50" charset="-128"/>
                <a:ea typeface="MS UI Gothic" panose="020B0600070205080204" pitchFamily="50" charset="-128"/>
                <a:cs typeface="Adobe Clean Han Black"/>
              </a:rPr>
              <a:t>どうしたら危険を</a:t>
            </a:r>
            <a:endParaRPr lang="en-US" sz="2800" b="1" spc="-95" dirty="0">
              <a:solidFill>
                <a:srgbClr val="FFFFFF"/>
              </a:solidFill>
              <a:latin typeface="MS UI Gothic" panose="020B0600070205080204" pitchFamily="50" charset="-128"/>
              <a:ea typeface="MS UI Gothic" panose="020B0600070205080204" pitchFamily="50" charset="-128"/>
              <a:cs typeface="Adobe Clean Han Black"/>
            </a:endParaRPr>
          </a:p>
          <a:p>
            <a:pPr marR="5080">
              <a:lnSpc>
                <a:spcPct val="125000"/>
              </a:lnSpc>
            </a:pPr>
            <a:r>
              <a:rPr lang="en-US" sz="2800" b="1" spc="-95" dirty="0">
                <a:solidFill>
                  <a:srgbClr val="FFFFFF"/>
                </a:solidFill>
                <a:latin typeface="MS UI Gothic" panose="020B0600070205080204" pitchFamily="50" charset="-128"/>
                <a:ea typeface="MS UI Gothic" panose="020B0600070205080204" pitchFamily="50" charset="-128"/>
                <a:cs typeface="Adobe Clean Han Black"/>
              </a:rPr>
              <a:t>         </a:t>
            </a:r>
            <a:r>
              <a:rPr sz="2800" b="1" spc="-95" dirty="0" err="1">
                <a:solidFill>
                  <a:srgbClr val="FFFFFF"/>
                </a:solidFill>
                <a:latin typeface="MS UI Gothic" panose="020B0600070205080204" pitchFamily="50" charset="-128"/>
                <a:ea typeface="MS UI Gothic" panose="020B0600070205080204" pitchFamily="50" charset="-128"/>
                <a:cs typeface="Adobe Clean Han Black"/>
              </a:rPr>
              <a:t>排除</a:t>
            </a:r>
            <a:r>
              <a:rPr sz="2800" b="1" spc="-105" dirty="0" err="1">
                <a:solidFill>
                  <a:srgbClr val="FFFFFF"/>
                </a:solidFill>
                <a:latin typeface="MS UI Gothic" panose="020B0600070205080204" pitchFamily="50" charset="-128"/>
                <a:ea typeface="MS UI Gothic" panose="020B0600070205080204" pitchFamily="50" charset="-128"/>
                <a:cs typeface="Adobe Clean Han Black"/>
              </a:rPr>
              <a:t>できるかを考えさせる</a:t>
            </a:r>
            <a:endParaRPr sz="2800" dirty="0">
              <a:latin typeface="MS UI Gothic" panose="020B0600070205080204" pitchFamily="50" charset="-128"/>
              <a:ea typeface="MS UI Gothic" panose="020B0600070205080204" pitchFamily="50" charset="-128"/>
              <a:cs typeface="Adobe Clean Han Black"/>
            </a:endParaRPr>
          </a:p>
        </p:txBody>
      </p:sp>
      <p:sp>
        <p:nvSpPr>
          <p:cNvPr id="57" name="object 57"/>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8</a:t>
            </a:r>
            <a:endParaRPr sz="1100">
              <a:latin typeface="Arial"/>
              <a:cs typeface="Arial"/>
            </a:endParaRPr>
          </a:p>
        </p:txBody>
      </p:sp>
      <p:sp>
        <p:nvSpPr>
          <p:cNvPr id="62" name="object 37">
            <a:extLst>
              <a:ext uri="{FF2B5EF4-FFF2-40B4-BE49-F238E27FC236}">
                <a16:creationId xmlns:a16="http://schemas.microsoft.com/office/drawing/2014/main" id="{7AE554E5-39BD-59A3-C773-91D25C10D365}"/>
              </a:ext>
            </a:extLst>
          </p:cNvPr>
          <p:cNvSpPr/>
          <p:nvPr/>
        </p:nvSpPr>
        <p:spPr>
          <a:xfrm>
            <a:off x="1689100" y="5846996"/>
            <a:ext cx="3780023" cy="787373"/>
          </a:xfrm>
          <a:custGeom>
            <a:avLst/>
            <a:gdLst/>
            <a:ahLst/>
            <a:cxnLst/>
            <a:rect l="l" t="t" r="r" b="b"/>
            <a:pathLst>
              <a:path w="2363470" h="383540">
                <a:moveTo>
                  <a:pt x="63182" y="0"/>
                </a:moveTo>
                <a:lnTo>
                  <a:pt x="38592" y="4964"/>
                </a:lnTo>
                <a:lnTo>
                  <a:pt x="18508" y="18503"/>
                </a:lnTo>
                <a:lnTo>
                  <a:pt x="4966" y="38586"/>
                </a:lnTo>
                <a:lnTo>
                  <a:pt x="0" y="63182"/>
                </a:lnTo>
                <a:lnTo>
                  <a:pt x="0" y="320179"/>
                </a:lnTo>
                <a:lnTo>
                  <a:pt x="4966" y="344775"/>
                </a:lnTo>
                <a:lnTo>
                  <a:pt x="18508" y="364858"/>
                </a:lnTo>
                <a:lnTo>
                  <a:pt x="38592" y="378397"/>
                </a:lnTo>
                <a:lnTo>
                  <a:pt x="63182" y="383362"/>
                </a:lnTo>
                <a:lnTo>
                  <a:pt x="2300185" y="383362"/>
                </a:lnTo>
                <a:lnTo>
                  <a:pt x="2324781" y="378397"/>
                </a:lnTo>
                <a:lnTo>
                  <a:pt x="2344864" y="364858"/>
                </a:lnTo>
                <a:lnTo>
                  <a:pt x="2358403" y="344775"/>
                </a:lnTo>
                <a:lnTo>
                  <a:pt x="2363368" y="320179"/>
                </a:lnTo>
                <a:lnTo>
                  <a:pt x="2363368" y="63182"/>
                </a:lnTo>
                <a:lnTo>
                  <a:pt x="2358403" y="38586"/>
                </a:lnTo>
                <a:lnTo>
                  <a:pt x="2344864" y="18503"/>
                </a:lnTo>
                <a:lnTo>
                  <a:pt x="2324781" y="4964"/>
                </a:lnTo>
                <a:lnTo>
                  <a:pt x="2300185" y="0"/>
                </a:lnTo>
                <a:lnTo>
                  <a:pt x="63182" y="0"/>
                </a:lnTo>
                <a:close/>
              </a:path>
            </a:pathLst>
          </a:custGeom>
          <a:solidFill>
            <a:schemeClr val="bg1"/>
          </a:solidFill>
          <a:ln w="12636">
            <a:solidFill>
              <a:srgbClr val="00A1E4"/>
            </a:solidFill>
          </a:ln>
        </p:spPr>
        <p:txBody>
          <a:bodyPr wrap="square" lIns="72000" tIns="0" rIns="72000" bIns="0" rtlCol="0"/>
          <a:lstStyle/>
          <a:p>
            <a:pPr marL="12700" marR="5080" indent="138430">
              <a:lnSpc>
                <a:spcPct val="125000"/>
              </a:lnSpc>
              <a:spcBef>
                <a:spcPts val="90"/>
              </a:spcBef>
            </a:pPr>
            <a:r>
              <a:rPr lang="ja-JP" altLang="en-US" sz="2000" b="1" spc="-85" dirty="0">
                <a:solidFill>
                  <a:schemeClr val="tx1"/>
                </a:solidFill>
                <a:latin typeface="MS UI Gothic" panose="020B0600070205080204" pitchFamily="50" charset="-128"/>
                <a:ea typeface="MS UI Gothic" panose="020B0600070205080204" pitchFamily="50" charset="-128"/>
                <a:cs typeface="Adobe Clean Han"/>
              </a:rPr>
              <a:t>マウスガード</a:t>
            </a:r>
            <a:r>
              <a:rPr lang="en-US" altLang="ja-JP" sz="2000" b="1" spc="-85" dirty="0">
                <a:solidFill>
                  <a:schemeClr val="tx1"/>
                </a:solidFill>
                <a:latin typeface="MS UI Gothic" panose="020B0600070205080204" pitchFamily="50" charset="-128"/>
                <a:ea typeface="MS UI Gothic" panose="020B0600070205080204" pitchFamily="50" charset="-128"/>
                <a:cs typeface="Adobe Clean Han"/>
              </a:rPr>
              <a:t>(</a:t>
            </a:r>
            <a:r>
              <a:rPr lang="ja-JP" altLang="en-US" sz="2000" b="1" spc="-85" dirty="0">
                <a:solidFill>
                  <a:schemeClr val="tx1"/>
                </a:solidFill>
                <a:latin typeface="MS UI Gothic" panose="020B0600070205080204" pitchFamily="50" charset="-128"/>
                <a:ea typeface="MS UI Gothic" panose="020B0600070205080204" pitchFamily="50" charset="-128"/>
                <a:cs typeface="Adobe Clean Han"/>
              </a:rPr>
              <a:t>防具）の有効性や</a:t>
            </a:r>
            <a:r>
              <a:rPr lang="ja-JP" altLang="en-US" sz="2000" b="1" spc="-55" dirty="0">
                <a:solidFill>
                  <a:schemeClr val="tx1"/>
                </a:solidFill>
                <a:latin typeface="MS UI Gothic" panose="020B0600070205080204" pitchFamily="50" charset="-128"/>
                <a:ea typeface="MS UI Gothic" panose="020B0600070205080204" pitchFamily="50" charset="-128"/>
                <a:cs typeface="Adobe Clean Han"/>
              </a:rPr>
              <a:t>環境　</a:t>
            </a:r>
            <a:endParaRPr lang="en-US" altLang="ja-JP" sz="2000" b="1" spc="-55" dirty="0">
              <a:solidFill>
                <a:schemeClr val="tx1"/>
              </a:solidFill>
              <a:latin typeface="MS UI Gothic" panose="020B0600070205080204" pitchFamily="50" charset="-128"/>
              <a:ea typeface="MS UI Gothic" panose="020B0600070205080204" pitchFamily="50" charset="-128"/>
              <a:cs typeface="Adobe Clean Han"/>
            </a:endParaRPr>
          </a:p>
          <a:p>
            <a:pPr marL="12700" marR="5080" indent="138430">
              <a:lnSpc>
                <a:spcPct val="125000"/>
              </a:lnSpc>
              <a:spcBef>
                <a:spcPts val="90"/>
              </a:spcBef>
            </a:pPr>
            <a:r>
              <a:rPr lang="ja-JP" altLang="en-US" sz="2000" b="1" spc="-55" dirty="0">
                <a:solidFill>
                  <a:schemeClr val="tx1"/>
                </a:solidFill>
                <a:latin typeface="MS UI Gothic" panose="020B0600070205080204" pitchFamily="50" charset="-128"/>
                <a:ea typeface="MS UI Gothic" panose="020B0600070205080204" pitchFamily="50" charset="-128"/>
                <a:cs typeface="Adobe Clean Han"/>
              </a:rPr>
              <a:t>の安全について認識する</a:t>
            </a:r>
            <a:endParaRPr lang="ja-JP" altLang="en-US" sz="2000" b="1" dirty="0">
              <a:solidFill>
                <a:schemeClr val="tx1"/>
              </a:solidFill>
              <a:latin typeface="MS UI Gothic" panose="020B0600070205080204" pitchFamily="50" charset="-128"/>
              <a:ea typeface="MS UI Gothic" panose="020B0600070205080204" pitchFamily="50" charset="-128"/>
              <a:cs typeface="Adobe Clean Han"/>
            </a:endParaRPr>
          </a:p>
        </p:txBody>
      </p:sp>
      <p:grpSp>
        <p:nvGrpSpPr>
          <p:cNvPr id="12" name="object 12"/>
          <p:cNvGrpSpPr/>
          <p:nvPr/>
        </p:nvGrpSpPr>
        <p:grpSpPr>
          <a:xfrm>
            <a:off x="2185088" y="3082461"/>
            <a:ext cx="3090055" cy="2635271"/>
            <a:chOff x="4655063" y="4844583"/>
            <a:chExt cx="1593482" cy="1358959"/>
          </a:xfrm>
        </p:grpSpPr>
        <p:pic>
          <p:nvPicPr>
            <p:cNvPr id="15" name="object 15"/>
            <p:cNvPicPr/>
            <p:nvPr/>
          </p:nvPicPr>
          <p:blipFill>
            <a:blip r:embed="rId4" cstate="print"/>
            <a:stretch>
              <a:fillRect/>
            </a:stretch>
          </p:blipFill>
          <p:spPr>
            <a:xfrm>
              <a:off x="4693800" y="4844583"/>
              <a:ext cx="1554745" cy="1358348"/>
            </a:xfrm>
            <a:prstGeom prst="rect">
              <a:avLst/>
            </a:prstGeom>
          </p:spPr>
        </p:pic>
        <p:pic>
          <p:nvPicPr>
            <p:cNvPr id="16" name="object 16"/>
            <p:cNvPicPr/>
            <p:nvPr/>
          </p:nvPicPr>
          <p:blipFill>
            <a:blip r:embed="rId5" cstate="print"/>
            <a:stretch>
              <a:fillRect/>
            </a:stretch>
          </p:blipFill>
          <p:spPr>
            <a:xfrm>
              <a:off x="5291733" y="5661721"/>
              <a:ext cx="395681" cy="541210"/>
            </a:xfrm>
            <a:prstGeom prst="rect">
              <a:avLst/>
            </a:prstGeom>
          </p:spPr>
        </p:pic>
        <p:sp>
          <p:nvSpPr>
            <p:cNvPr id="17" name="object 17"/>
            <p:cNvSpPr/>
            <p:nvPr/>
          </p:nvSpPr>
          <p:spPr>
            <a:xfrm>
              <a:off x="5291723" y="5657806"/>
              <a:ext cx="396240" cy="545465"/>
            </a:xfrm>
            <a:custGeom>
              <a:avLst/>
              <a:gdLst/>
              <a:ahLst/>
              <a:cxnLst/>
              <a:rect l="l" t="t" r="r" b="b"/>
              <a:pathLst>
                <a:path w="396239" h="545464">
                  <a:moveTo>
                    <a:pt x="0" y="545125"/>
                  </a:moveTo>
                  <a:lnTo>
                    <a:pt x="61701" y="413982"/>
                  </a:lnTo>
                  <a:lnTo>
                    <a:pt x="100611" y="332158"/>
                  </a:lnTo>
                  <a:lnTo>
                    <a:pt x="120023" y="293443"/>
                  </a:lnTo>
                  <a:lnTo>
                    <a:pt x="133396" y="270019"/>
                  </a:lnTo>
                  <a:lnTo>
                    <a:pt x="145984" y="245059"/>
                  </a:lnTo>
                  <a:lnTo>
                    <a:pt x="154281" y="219754"/>
                  </a:lnTo>
                  <a:lnTo>
                    <a:pt x="158635" y="193290"/>
                  </a:lnTo>
                  <a:lnTo>
                    <a:pt x="159393" y="164850"/>
                  </a:lnTo>
                  <a:lnTo>
                    <a:pt x="157920" y="131525"/>
                  </a:lnTo>
                  <a:lnTo>
                    <a:pt x="157842" y="94951"/>
                  </a:lnTo>
                  <a:lnTo>
                    <a:pt x="176703" y="36187"/>
                  </a:lnTo>
                  <a:lnTo>
                    <a:pt x="211653" y="18864"/>
                  </a:lnTo>
                  <a:lnTo>
                    <a:pt x="219585" y="7253"/>
                  </a:lnTo>
                  <a:lnTo>
                    <a:pt x="226385" y="2513"/>
                  </a:lnTo>
                  <a:lnTo>
                    <a:pt x="235796" y="3858"/>
                  </a:lnTo>
                  <a:lnTo>
                    <a:pt x="251557" y="10507"/>
                  </a:lnTo>
                  <a:lnTo>
                    <a:pt x="258836" y="2746"/>
                  </a:lnTo>
                  <a:lnTo>
                    <a:pt x="264550" y="0"/>
                  </a:lnTo>
                  <a:lnTo>
                    <a:pt x="271657" y="2122"/>
                  </a:lnTo>
                  <a:lnTo>
                    <a:pt x="283116" y="8970"/>
                  </a:lnTo>
                  <a:lnTo>
                    <a:pt x="305555" y="40894"/>
                  </a:lnTo>
                  <a:lnTo>
                    <a:pt x="308755" y="71247"/>
                  </a:lnTo>
                  <a:lnTo>
                    <a:pt x="308122" y="83192"/>
                  </a:lnTo>
                  <a:lnTo>
                    <a:pt x="308595" y="92590"/>
                  </a:lnTo>
                  <a:lnTo>
                    <a:pt x="312809" y="100830"/>
                  </a:lnTo>
                  <a:lnTo>
                    <a:pt x="320595" y="103911"/>
                  </a:lnTo>
                  <a:lnTo>
                    <a:pt x="329195" y="99050"/>
                  </a:lnTo>
                  <a:lnTo>
                    <a:pt x="337333" y="89433"/>
                  </a:lnTo>
                  <a:lnTo>
                    <a:pt x="343733" y="78249"/>
                  </a:lnTo>
                  <a:lnTo>
                    <a:pt x="349117" y="67717"/>
                  </a:lnTo>
                  <a:lnTo>
                    <a:pt x="354325" y="58724"/>
                  </a:lnTo>
                  <a:lnTo>
                    <a:pt x="358256" y="52458"/>
                  </a:lnTo>
                  <a:lnTo>
                    <a:pt x="359811" y="50106"/>
                  </a:lnTo>
                  <a:lnTo>
                    <a:pt x="368507" y="40117"/>
                  </a:lnTo>
                  <a:lnTo>
                    <a:pt x="380189" y="34944"/>
                  </a:lnTo>
                  <a:lnTo>
                    <a:pt x="390651" y="35574"/>
                  </a:lnTo>
                  <a:lnTo>
                    <a:pt x="395689" y="42994"/>
                  </a:lnTo>
                  <a:lnTo>
                    <a:pt x="395465" y="54491"/>
                  </a:lnTo>
                  <a:lnTo>
                    <a:pt x="392638" y="64995"/>
                  </a:lnTo>
                  <a:lnTo>
                    <a:pt x="387006" y="75010"/>
                  </a:lnTo>
                  <a:lnTo>
                    <a:pt x="378366" y="85043"/>
                  </a:lnTo>
                  <a:lnTo>
                    <a:pt x="367349" y="99502"/>
                  </a:lnTo>
                  <a:lnTo>
                    <a:pt x="355220" y="119472"/>
                  </a:lnTo>
                  <a:lnTo>
                    <a:pt x="342758" y="140477"/>
                  </a:lnTo>
                  <a:lnTo>
                    <a:pt x="330741" y="158043"/>
                  </a:lnTo>
                  <a:lnTo>
                    <a:pt x="310473" y="181018"/>
                  </a:lnTo>
                  <a:lnTo>
                    <a:pt x="290611" y="200804"/>
                  </a:lnTo>
                  <a:lnTo>
                    <a:pt x="275504" y="214675"/>
                  </a:lnTo>
                  <a:lnTo>
                    <a:pt x="269502" y="219905"/>
                  </a:lnTo>
                  <a:lnTo>
                    <a:pt x="255952" y="233944"/>
                  </a:lnTo>
                  <a:lnTo>
                    <a:pt x="236273" y="266884"/>
                  </a:lnTo>
                  <a:lnTo>
                    <a:pt x="205471" y="347335"/>
                  </a:lnTo>
                  <a:lnTo>
                    <a:pt x="174355" y="445246"/>
                  </a:lnTo>
                  <a:lnTo>
                    <a:pt x="146022" y="537124"/>
                  </a:lnTo>
                  <a:lnTo>
                    <a:pt x="143588" y="545125"/>
                  </a:lnTo>
                </a:path>
              </a:pathLst>
            </a:custGeom>
            <a:ln w="7429">
              <a:solidFill>
                <a:srgbClr val="B87969"/>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8" name="object 18"/>
            <p:cNvSpPr/>
            <p:nvPr/>
          </p:nvSpPr>
          <p:spPr>
            <a:xfrm>
              <a:off x="5683695" y="5793590"/>
              <a:ext cx="302260" cy="94615"/>
            </a:xfrm>
            <a:custGeom>
              <a:avLst/>
              <a:gdLst/>
              <a:ahLst/>
              <a:cxnLst/>
              <a:rect l="l" t="t" r="r" b="b"/>
              <a:pathLst>
                <a:path w="302260" h="94614">
                  <a:moveTo>
                    <a:pt x="260438" y="0"/>
                  </a:moveTo>
                  <a:lnTo>
                    <a:pt x="247970" y="10785"/>
                  </a:lnTo>
                  <a:lnTo>
                    <a:pt x="213115" y="32937"/>
                  </a:lnTo>
                  <a:lnTo>
                    <a:pt x="159701" y="51145"/>
                  </a:lnTo>
                  <a:lnTo>
                    <a:pt x="91554" y="50101"/>
                  </a:lnTo>
                  <a:lnTo>
                    <a:pt x="57845" y="42346"/>
                  </a:lnTo>
                  <a:lnTo>
                    <a:pt x="41390" y="34734"/>
                  </a:lnTo>
                  <a:lnTo>
                    <a:pt x="37492" y="22740"/>
                  </a:lnTo>
                  <a:lnTo>
                    <a:pt x="41452" y="1841"/>
                  </a:lnTo>
                  <a:lnTo>
                    <a:pt x="0" y="11747"/>
                  </a:lnTo>
                  <a:lnTo>
                    <a:pt x="36025" y="69161"/>
                  </a:lnTo>
                  <a:lnTo>
                    <a:pt x="89090" y="85979"/>
                  </a:lnTo>
                  <a:lnTo>
                    <a:pt x="163717" y="94269"/>
                  </a:lnTo>
                  <a:lnTo>
                    <a:pt x="210759" y="88912"/>
                  </a:lnTo>
                  <a:lnTo>
                    <a:pt x="250167" y="62601"/>
                  </a:lnTo>
                  <a:lnTo>
                    <a:pt x="301891" y="8026"/>
                  </a:lnTo>
                  <a:lnTo>
                    <a:pt x="260438" y="0"/>
                  </a:lnTo>
                  <a:close/>
                </a:path>
              </a:pathLst>
            </a:custGeom>
            <a:solidFill>
              <a:srgbClr val="75BEE9"/>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19" name="object 19"/>
            <p:cNvSpPr/>
            <p:nvPr/>
          </p:nvSpPr>
          <p:spPr>
            <a:xfrm>
              <a:off x="5621986" y="5640577"/>
              <a:ext cx="198755" cy="99060"/>
            </a:xfrm>
            <a:custGeom>
              <a:avLst/>
              <a:gdLst/>
              <a:ahLst/>
              <a:cxnLst/>
              <a:rect l="l" t="t" r="r" b="b"/>
              <a:pathLst>
                <a:path w="198754" h="99060">
                  <a:moveTo>
                    <a:pt x="195694" y="0"/>
                  </a:moveTo>
                  <a:lnTo>
                    <a:pt x="182141" y="4182"/>
                  </a:lnTo>
                  <a:lnTo>
                    <a:pt x="147440" y="13174"/>
                  </a:lnTo>
                  <a:lnTo>
                    <a:pt x="100528" y="21640"/>
                  </a:lnTo>
                  <a:lnTo>
                    <a:pt x="50342" y="24244"/>
                  </a:lnTo>
                  <a:lnTo>
                    <a:pt x="24331" y="22910"/>
                  </a:lnTo>
                  <a:lnTo>
                    <a:pt x="10417" y="20812"/>
                  </a:lnTo>
                  <a:lnTo>
                    <a:pt x="3879" y="16461"/>
                  </a:lnTo>
                  <a:lnTo>
                    <a:pt x="0" y="8369"/>
                  </a:lnTo>
                  <a:lnTo>
                    <a:pt x="19655" y="73832"/>
                  </a:lnTo>
                  <a:lnTo>
                    <a:pt x="46416" y="98690"/>
                  </a:lnTo>
                  <a:lnTo>
                    <a:pt x="98474" y="85673"/>
                  </a:lnTo>
                  <a:lnTo>
                    <a:pt x="194017" y="37515"/>
                  </a:lnTo>
                  <a:lnTo>
                    <a:pt x="197115" y="26699"/>
                  </a:lnTo>
                  <a:lnTo>
                    <a:pt x="198323" y="19186"/>
                  </a:lnTo>
                  <a:lnTo>
                    <a:pt x="197796" y="11458"/>
                  </a:lnTo>
                  <a:lnTo>
                    <a:pt x="195694" y="0"/>
                  </a:lnTo>
                  <a:close/>
                </a:path>
              </a:pathLst>
            </a:custGeom>
            <a:solidFill>
              <a:srgbClr val="F9ED32"/>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0" name="object 20"/>
            <p:cNvSpPr/>
            <p:nvPr/>
          </p:nvSpPr>
          <p:spPr>
            <a:xfrm>
              <a:off x="5621986" y="5640577"/>
              <a:ext cx="200025" cy="88900"/>
            </a:xfrm>
            <a:custGeom>
              <a:avLst/>
              <a:gdLst/>
              <a:ahLst/>
              <a:cxnLst/>
              <a:rect l="l" t="t" r="r" b="b"/>
              <a:pathLst>
                <a:path w="200025" h="88900">
                  <a:moveTo>
                    <a:pt x="0" y="8369"/>
                  </a:moveTo>
                  <a:lnTo>
                    <a:pt x="3879" y="16461"/>
                  </a:lnTo>
                  <a:lnTo>
                    <a:pt x="10417" y="20812"/>
                  </a:lnTo>
                  <a:lnTo>
                    <a:pt x="24331" y="22910"/>
                  </a:lnTo>
                  <a:lnTo>
                    <a:pt x="50342" y="24244"/>
                  </a:lnTo>
                  <a:lnTo>
                    <a:pt x="100528" y="21640"/>
                  </a:lnTo>
                  <a:lnTo>
                    <a:pt x="147440" y="13174"/>
                  </a:lnTo>
                  <a:lnTo>
                    <a:pt x="182141" y="4182"/>
                  </a:lnTo>
                  <a:lnTo>
                    <a:pt x="195694" y="0"/>
                  </a:lnTo>
                  <a:lnTo>
                    <a:pt x="199325" y="20293"/>
                  </a:lnTo>
                  <a:lnTo>
                    <a:pt x="168594" y="69122"/>
                  </a:lnTo>
                  <a:lnTo>
                    <a:pt x="124005" y="87916"/>
                  </a:lnTo>
                  <a:lnTo>
                    <a:pt x="100025" y="88671"/>
                  </a:lnTo>
                </a:path>
              </a:pathLst>
            </a:custGeom>
            <a:ln w="11137">
              <a:solidFill>
                <a:srgbClr val="DF8074"/>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1" name="object 21"/>
            <p:cNvSpPr/>
            <p:nvPr/>
          </p:nvSpPr>
          <p:spPr>
            <a:xfrm>
              <a:off x="5837116" y="5513446"/>
              <a:ext cx="79375" cy="60960"/>
            </a:xfrm>
            <a:custGeom>
              <a:avLst/>
              <a:gdLst/>
              <a:ahLst/>
              <a:cxnLst/>
              <a:rect l="l" t="t" r="r" b="b"/>
              <a:pathLst>
                <a:path w="79375" h="60960">
                  <a:moveTo>
                    <a:pt x="30995" y="0"/>
                  </a:moveTo>
                  <a:lnTo>
                    <a:pt x="15369" y="1980"/>
                  </a:lnTo>
                  <a:lnTo>
                    <a:pt x="5375" y="8843"/>
                  </a:lnTo>
                  <a:lnTo>
                    <a:pt x="854" y="18968"/>
                  </a:lnTo>
                  <a:lnTo>
                    <a:pt x="0" y="29845"/>
                  </a:lnTo>
                  <a:lnTo>
                    <a:pt x="4046" y="40513"/>
                  </a:lnTo>
                  <a:lnTo>
                    <a:pt x="14227" y="50017"/>
                  </a:lnTo>
                  <a:lnTo>
                    <a:pt x="30076" y="57197"/>
                  </a:lnTo>
                  <a:lnTo>
                    <a:pt x="47782" y="60882"/>
                  </a:lnTo>
                  <a:lnTo>
                    <a:pt x="63556" y="60061"/>
                  </a:lnTo>
                  <a:lnTo>
                    <a:pt x="73612" y="53725"/>
                  </a:lnTo>
                  <a:lnTo>
                    <a:pt x="78066" y="43075"/>
                  </a:lnTo>
                  <a:lnTo>
                    <a:pt x="78773" y="31041"/>
                  </a:lnTo>
                  <a:lnTo>
                    <a:pt x="74582" y="19216"/>
                  </a:lnTo>
                  <a:lnTo>
                    <a:pt x="64341" y="9186"/>
                  </a:lnTo>
                  <a:lnTo>
                    <a:pt x="48553" y="2527"/>
                  </a:lnTo>
                  <a:lnTo>
                    <a:pt x="30995" y="0"/>
                  </a:lnTo>
                  <a:close/>
                </a:path>
              </a:pathLst>
            </a:custGeom>
            <a:solidFill>
              <a:srgbClr val="FBC9BC"/>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pic>
          <p:nvPicPr>
            <p:cNvPr id="22" name="object 22"/>
            <p:cNvPicPr/>
            <p:nvPr/>
          </p:nvPicPr>
          <p:blipFill>
            <a:blip r:embed="rId6" cstate="print"/>
            <a:stretch>
              <a:fillRect/>
            </a:stretch>
          </p:blipFill>
          <p:spPr>
            <a:xfrm>
              <a:off x="5581637" y="5661023"/>
              <a:ext cx="98983" cy="47193"/>
            </a:xfrm>
            <a:prstGeom prst="rect">
              <a:avLst/>
            </a:prstGeom>
          </p:spPr>
        </p:pic>
        <p:sp>
          <p:nvSpPr>
            <p:cNvPr id="23" name="object 23"/>
            <p:cNvSpPr/>
            <p:nvPr/>
          </p:nvSpPr>
          <p:spPr>
            <a:xfrm>
              <a:off x="5581634" y="5659979"/>
              <a:ext cx="99060" cy="48260"/>
            </a:xfrm>
            <a:custGeom>
              <a:avLst/>
              <a:gdLst/>
              <a:ahLst/>
              <a:cxnLst/>
              <a:rect l="l" t="t" r="r" b="b"/>
              <a:pathLst>
                <a:path w="99060" h="48260">
                  <a:moveTo>
                    <a:pt x="0" y="12356"/>
                  </a:moveTo>
                  <a:lnTo>
                    <a:pt x="75476" y="1219"/>
                  </a:lnTo>
                  <a:lnTo>
                    <a:pt x="88023" y="0"/>
                  </a:lnTo>
                  <a:lnTo>
                    <a:pt x="94654" y="753"/>
                  </a:lnTo>
                  <a:lnTo>
                    <a:pt x="97573" y="4524"/>
                  </a:lnTo>
                  <a:lnTo>
                    <a:pt x="98983" y="12356"/>
                  </a:lnTo>
                  <a:lnTo>
                    <a:pt x="96005" y="22192"/>
                  </a:lnTo>
                  <a:lnTo>
                    <a:pt x="86299" y="30754"/>
                  </a:lnTo>
                  <a:lnTo>
                    <a:pt x="72884" y="37233"/>
                  </a:lnTo>
                  <a:lnTo>
                    <a:pt x="58775" y="40817"/>
                  </a:lnTo>
                  <a:lnTo>
                    <a:pt x="45107" y="43023"/>
                  </a:lnTo>
                  <a:lnTo>
                    <a:pt x="32546" y="45461"/>
                  </a:lnTo>
                  <a:lnTo>
                    <a:pt x="23353" y="47434"/>
                  </a:lnTo>
                  <a:lnTo>
                    <a:pt x="19786" y="48247"/>
                  </a:lnTo>
                </a:path>
              </a:pathLst>
            </a:custGeom>
            <a:ln w="7429">
              <a:solidFill>
                <a:srgbClr val="B87969"/>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4" name="object 24"/>
            <p:cNvSpPr/>
            <p:nvPr/>
          </p:nvSpPr>
          <p:spPr>
            <a:xfrm>
              <a:off x="5561835" y="5672952"/>
              <a:ext cx="38735" cy="93980"/>
            </a:xfrm>
            <a:custGeom>
              <a:avLst/>
              <a:gdLst/>
              <a:ahLst/>
              <a:cxnLst/>
              <a:rect l="l" t="t" r="r" b="b"/>
              <a:pathLst>
                <a:path w="38735" h="93979">
                  <a:moveTo>
                    <a:pt x="18554" y="0"/>
                  </a:moveTo>
                  <a:lnTo>
                    <a:pt x="0" y="82588"/>
                  </a:lnTo>
                  <a:lnTo>
                    <a:pt x="1854" y="93726"/>
                  </a:lnTo>
                  <a:lnTo>
                    <a:pt x="14859" y="93726"/>
                  </a:lnTo>
                  <a:lnTo>
                    <a:pt x="38575" y="54590"/>
                  </a:lnTo>
                  <a:lnTo>
                    <a:pt x="35267" y="35380"/>
                  </a:lnTo>
                  <a:lnTo>
                    <a:pt x="28245" y="16110"/>
                  </a:lnTo>
                  <a:lnTo>
                    <a:pt x="18554" y="0"/>
                  </a:lnTo>
                  <a:close/>
                </a:path>
              </a:pathLst>
            </a:custGeom>
            <a:solidFill>
              <a:srgbClr val="FCD3C1"/>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5" name="object 25"/>
            <p:cNvSpPr/>
            <p:nvPr/>
          </p:nvSpPr>
          <p:spPr>
            <a:xfrm>
              <a:off x="5561835" y="5672952"/>
              <a:ext cx="38735" cy="93980"/>
            </a:xfrm>
            <a:custGeom>
              <a:avLst/>
              <a:gdLst/>
              <a:ahLst/>
              <a:cxnLst/>
              <a:rect l="l" t="t" r="r" b="b"/>
              <a:pathLst>
                <a:path w="38735" h="93979">
                  <a:moveTo>
                    <a:pt x="0" y="82588"/>
                  </a:moveTo>
                  <a:lnTo>
                    <a:pt x="1854" y="93726"/>
                  </a:lnTo>
                  <a:lnTo>
                    <a:pt x="14859" y="93726"/>
                  </a:lnTo>
                  <a:lnTo>
                    <a:pt x="23029" y="92579"/>
                  </a:lnTo>
                  <a:lnTo>
                    <a:pt x="28767" y="88734"/>
                  </a:lnTo>
                  <a:lnTo>
                    <a:pt x="33116" y="81585"/>
                  </a:lnTo>
                  <a:lnTo>
                    <a:pt x="37122" y="70523"/>
                  </a:lnTo>
                  <a:lnTo>
                    <a:pt x="38575" y="54590"/>
                  </a:lnTo>
                  <a:lnTo>
                    <a:pt x="35267" y="35380"/>
                  </a:lnTo>
                  <a:lnTo>
                    <a:pt x="28245" y="16110"/>
                  </a:lnTo>
                  <a:lnTo>
                    <a:pt x="18554" y="0"/>
                  </a:lnTo>
                </a:path>
              </a:pathLst>
            </a:custGeom>
            <a:ln w="7429">
              <a:solidFill>
                <a:srgbClr val="B87969"/>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6" name="object 26"/>
            <p:cNvSpPr/>
            <p:nvPr/>
          </p:nvSpPr>
          <p:spPr>
            <a:xfrm>
              <a:off x="5535866" y="5680378"/>
              <a:ext cx="39370" cy="88265"/>
            </a:xfrm>
            <a:custGeom>
              <a:avLst/>
              <a:gdLst/>
              <a:ahLst/>
              <a:cxnLst/>
              <a:rect l="l" t="t" r="r" b="b"/>
              <a:pathLst>
                <a:path w="39370" h="88264">
                  <a:moveTo>
                    <a:pt x="16078" y="0"/>
                  </a:moveTo>
                  <a:lnTo>
                    <a:pt x="0" y="87223"/>
                  </a:lnTo>
                  <a:lnTo>
                    <a:pt x="9161" y="88201"/>
                  </a:lnTo>
                  <a:lnTo>
                    <a:pt x="17402" y="87058"/>
                  </a:lnTo>
                  <a:lnTo>
                    <a:pt x="25056" y="79733"/>
                  </a:lnTo>
                  <a:lnTo>
                    <a:pt x="32461" y="62166"/>
                  </a:lnTo>
                  <a:lnTo>
                    <a:pt x="38470" y="40842"/>
                  </a:lnTo>
                  <a:lnTo>
                    <a:pt x="38766" y="27258"/>
                  </a:lnTo>
                  <a:lnTo>
                    <a:pt x="31814" y="15587"/>
                  </a:lnTo>
                  <a:lnTo>
                    <a:pt x="16078" y="0"/>
                  </a:lnTo>
                  <a:close/>
                </a:path>
              </a:pathLst>
            </a:custGeom>
            <a:solidFill>
              <a:srgbClr val="FCD3C1"/>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7" name="object 27"/>
            <p:cNvSpPr/>
            <p:nvPr/>
          </p:nvSpPr>
          <p:spPr>
            <a:xfrm>
              <a:off x="5535866" y="5680378"/>
              <a:ext cx="39370" cy="88265"/>
            </a:xfrm>
            <a:custGeom>
              <a:avLst/>
              <a:gdLst/>
              <a:ahLst/>
              <a:cxnLst/>
              <a:rect l="l" t="t" r="r" b="b"/>
              <a:pathLst>
                <a:path w="39370" h="88264">
                  <a:moveTo>
                    <a:pt x="16078" y="0"/>
                  </a:moveTo>
                  <a:lnTo>
                    <a:pt x="31814" y="15587"/>
                  </a:lnTo>
                  <a:lnTo>
                    <a:pt x="38766" y="27258"/>
                  </a:lnTo>
                  <a:lnTo>
                    <a:pt x="38470" y="40842"/>
                  </a:lnTo>
                  <a:lnTo>
                    <a:pt x="32461" y="62166"/>
                  </a:lnTo>
                  <a:lnTo>
                    <a:pt x="25056" y="79733"/>
                  </a:lnTo>
                  <a:lnTo>
                    <a:pt x="17402" y="87058"/>
                  </a:lnTo>
                  <a:lnTo>
                    <a:pt x="9161" y="88201"/>
                  </a:lnTo>
                  <a:lnTo>
                    <a:pt x="0" y="87223"/>
                  </a:lnTo>
                </a:path>
              </a:pathLst>
            </a:custGeom>
            <a:ln w="7429">
              <a:solidFill>
                <a:srgbClr val="B87969"/>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8" name="object 28"/>
            <p:cNvSpPr/>
            <p:nvPr/>
          </p:nvSpPr>
          <p:spPr>
            <a:xfrm>
              <a:off x="5489465" y="5685945"/>
              <a:ext cx="53975" cy="92710"/>
            </a:xfrm>
            <a:custGeom>
              <a:avLst/>
              <a:gdLst/>
              <a:ahLst/>
              <a:cxnLst/>
              <a:rect l="l" t="t" r="r" b="b"/>
              <a:pathLst>
                <a:path w="53975" h="92710">
                  <a:moveTo>
                    <a:pt x="27216" y="0"/>
                  </a:moveTo>
                  <a:lnTo>
                    <a:pt x="52475" y="38593"/>
                  </a:lnTo>
                  <a:lnTo>
                    <a:pt x="53473" y="52430"/>
                  </a:lnTo>
                  <a:lnTo>
                    <a:pt x="50470" y="66960"/>
                  </a:lnTo>
                  <a:lnTo>
                    <a:pt x="42684" y="81661"/>
                  </a:lnTo>
                  <a:lnTo>
                    <a:pt x="31999" y="91159"/>
                  </a:lnTo>
                  <a:lnTo>
                    <a:pt x="21923" y="92214"/>
                  </a:lnTo>
                  <a:lnTo>
                    <a:pt x="14109" y="87526"/>
                  </a:lnTo>
                  <a:lnTo>
                    <a:pt x="10210" y="79794"/>
                  </a:lnTo>
                  <a:lnTo>
                    <a:pt x="11018" y="70461"/>
                  </a:lnTo>
                  <a:lnTo>
                    <a:pt x="14616" y="60775"/>
                  </a:lnTo>
                  <a:lnTo>
                    <a:pt x="18563" y="53176"/>
                  </a:lnTo>
                  <a:lnTo>
                    <a:pt x="20421" y="50101"/>
                  </a:lnTo>
                  <a:lnTo>
                    <a:pt x="14880" y="37693"/>
                  </a:lnTo>
                  <a:lnTo>
                    <a:pt x="10906" y="30851"/>
                  </a:lnTo>
                  <a:lnTo>
                    <a:pt x="6584" y="27137"/>
                  </a:lnTo>
                  <a:lnTo>
                    <a:pt x="0" y="24117"/>
                  </a:lnTo>
                </a:path>
              </a:pathLst>
            </a:custGeom>
            <a:ln w="7429">
              <a:solidFill>
                <a:srgbClr val="B87969"/>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29" name="object 29"/>
            <p:cNvSpPr/>
            <p:nvPr/>
          </p:nvSpPr>
          <p:spPr>
            <a:xfrm>
              <a:off x="5522864" y="5771928"/>
              <a:ext cx="24130" cy="64769"/>
            </a:xfrm>
            <a:custGeom>
              <a:avLst/>
              <a:gdLst/>
              <a:ahLst/>
              <a:cxnLst/>
              <a:rect l="l" t="t" r="r" b="b"/>
              <a:pathLst>
                <a:path w="24129" h="64770">
                  <a:moveTo>
                    <a:pt x="9905" y="0"/>
                  </a:moveTo>
                  <a:lnTo>
                    <a:pt x="20881" y="24672"/>
                  </a:lnTo>
                  <a:lnTo>
                    <a:pt x="23507" y="39598"/>
                  </a:lnTo>
                  <a:lnTo>
                    <a:pt x="16856" y="50809"/>
                  </a:lnTo>
                  <a:lnTo>
                    <a:pt x="0" y="64338"/>
                  </a:lnTo>
                </a:path>
              </a:pathLst>
            </a:custGeom>
            <a:ln w="7429">
              <a:solidFill>
                <a:srgbClr val="B87969"/>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30" name="object 30"/>
            <p:cNvSpPr/>
            <p:nvPr/>
          </p:nvSpPr>
          <p:spPr>
            <a:xfrm>
              <a:off x="5955934" y="5851117"/>
              <a:ext cx="212090" cy="352425"/>
            </a:xfrm>
            <a:custGeom>
              <a:avLst/>
              <a:gdLst/>
              <a:ahLst/>
              <a:cxnLst/>
              <a:rect l="l" t="t" r="r" b="b"/>
              <a:pathLst>
                <a:path w="212089" h="352425">
                  <a:moveTo>
                    <a:pt x="106975" y="0"/>
                  </a:moveTo>
                  <a:lnTo>
                    <a:pt x="37668" y="5216"/>
                  </a:lnTo>
                  <a:lnTo>
                    <a:pt x="4907" y="48733"/>
                  </a:lnTo>
                  <a:lnTo>
                    <a:pt x="0" y="168149"/>
                  </a:lnTo>
                  <a:lnTo>
                    <a:pt x="11239" y="351814"/>
                  </a:lnTo>
                  <a:lnTo>
                    <a:pt x="211488" y="351814"/>
                  </a:lnTo>
                  <a:lnTo>
                    <a:pt x="211676" y="335531"/>
                  </a:lnTo>
                  <a:lnTo>
                    <a:pt x="204199" y="199374"/>
                  </a:lnTo>
                  <a:lnTo>
                    <a:pt x="174107" y="62869"/>
                  </a:lnTo>
                  <a:lnTo>
                    <a:pt x="106975" y="0"/>
                  </a:lnTo>
                  <a:close/>
                </a:path>
              </a:pathLst>
            </a:custGeom>
            <a:solidFill>
              <a:srgbClr val="75BEE9"/>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31" name="object 31"/>
            <p:cNvSpPr/>
            <p:nvPr/>
          </p:nvSpPr>
          <p:spPr>
            <a:xfrm>
              <a:off x="5321112" y="5113613"/>
              <a:ext cx="18415" cy="38735"/>
            </a:xfrm>
            <a:custGeom>
              <a:avLst/>
              <a:gdLst/>
              <a:ahLst/>
              <a:cxnLst/>
              <a:rect l="l" t="t" r="r" b="b"/>
              <a:pathLst>
                <a:path w="18414" h="38735">
                  <a:moveTo>
                    <a:pt x="11545" y="24676"/>
                  </a:moveTo>
                  <a:lnTo>
                    <a:pt x="13996" y="20777"/>
                  </a:lnTo>
                  <a:lnTo>
                    <a:pt x="9767" y="17830"/>
                  </a:lnTo>
                  <a:lnTo>
                    <a:pt x="15063" y="14617"/>
                  </a:lnTo>
                  <a:lnTo>
                    <a:pt x="18111" y="22009"/>
                  </a:lnTo>
                  <a:lnTo>
                    <a:pt x="11837" y="27546"/>
                  </a:lnTo>
                  <a:lnTo>
                    <a:pt x="775" y="27914"/>
                  </a:lnTo>
                  <a:lnTo>
                    <a:pt x="0" y="19664"/>
                  </a:lnTo>
                  <a:lnTo>
                    <a:pt x="1437" y="12076"/>
                  </a:lnTo>
                  <a:lnTo>
                    <a:pt x="5135" y="5427"/>
                  </a:lnTo>
                  <a:lnTo>
                    <a:pt x="11138" y="0"/>
                  </a:lnTo>
                  <a:lnTo>
                    <a:pt x="11727" y="9821"/>
                  </a:lnTo>
                  <a:lnTo>
                    <a:pt x="10595" y="19510"/>
                  </a:lnTo>
                  <a:lnTo>
                    <a:pt x="8459" y="29060"/>
                  </a:lnTo>
                  <a:lnTo>
                    <a:pt x="6033" y="38468"/>
                  </a:lnTo>
                </a:path>
              </a:pathLst>
            </a:custGeom>
            <a:ln w="9626">
              <a:solidFill>
                <a:srgbClr val="B87969"/>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32" name="object 32"/>
            <p:cNvSpPr/>
            <p:nvPr/>
          </p:nvSpPr>
          <p:spPr>
            <a:xfrm>
              <a:off x="5505365" y="5212814"/>
              <a:ext cx="10795" cy="23495"/>
            </a:xfrm>
            <a:custGeom>
              <a:avLst/>
              <a:gdLst/>
              <a:ahLst/>
              <a:cxnLst/>
              <a:rect l="l" t="t" r="r" b="b"/>
              <a:pathLst>
                <a:path w="10795" h="23495">
                  <a:moveTo>
                    <a:pt x="4546" y="11480"/>
                  </a:moveTo>
                  <a:lnTo>
                    <a:pt x="3175" y="6210"/>
                  </a:lnTo>
                  <a:lnTo>
                    <a:pt x="4991" y="3047"/>
                  </a:lnTo>
                  <a:lnTo>
                    <a:pt x="10325" y="3314"/>
                  </a:lnTo>
                  <a:lnTo>
                    <a:pt x="10680" y="9436"/>
                  </a:lnTo>
                  <a:lnTo>
                    <a:pt x="8331" y="19583"/>
                  </a:lnTo>
                  <a:lnTo>
                    <a:pt x="4749" y="23291"/>
                  </a:lnTo>
                  <a:lnTo>
                    <a:pt x="3619" y="15011"/>
                  </a:lnTo>
                  <a:lnTo>
                    <a:pt x="5702" y="6667"/>
                  </a:lnTo>
                  <a:lnTo>
                    <a:pt x="10553" y="0"/>
                  </a:lnTo>
                  <a:lnTo>
                    <a:pt x="10147" y="7696"/>
                  </a:lnTo>
                  <a:lnTo>
                    <a:pt x="7162" y="18834"/>
                  </a:lnTo>
                  <a:lnTo>
                    <a:pt x="0" y="22059"/>
                  </a:lnTo>
                  <a:lnTo>
                    <a:pt x="736" y="16052"/>
                  </a:lnTo>
                  <a:lnTo>
                    <a:pt x="6235" y="13842"/>
                  </a:lnTo>
                  <a:lnTo>
                    <a:pt x="9296" y="9093"/>
                  </a:lnTo>
                </a:path>
              </a:pathLst>
            </a:custGeom>
            <a:ln w="9626">
              <a:solidFill>
                <a:srgbClr val="B87969"/>
              </a:solidFill>
            </a:ln>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33" name="object 33"/>
            <p:cNvSpPr/>
            <p:nvPr/>
          </p:nvSpPr>
          <p:spPr>
            <a:xfrm>
              <a:off x="4682962" y="5628634"/>
              <a:ext cx="514984" cy="416559"/>
            </a:xfrm>
            <a:custGeom>
              <a:avLst/>
              <a:gdLst/>
              <a:ahLst/>
              <a:cxnLst/>
              <a:rect l="l" t="t" r="r" b="b"/>
              <a:pathLst>
                <a:path w="514985" h="416560">
                  <a:moveTo>
                    <a:pt x="7899" y="69481"/>
                  </a:moveTo>
                  <a:lnTo>
                    <a:pt x="0" y="341121"/>
                  </a:lnTo>
                  <a:lnTo>
                    <a:pt x="5924" y="389235"/>
                  </a:lnTo>
                  <a:lnTo>
                    <a:pt x="17770" y="412181"/>
                  </a:lnTo>
                  <a:lnTo>
                    <a:pt x="44423" y="416177"/>
                  </a:lnTo>
                  <a:lnTo>
                    <a:pt x="94767" y="407441"/>
                  </a:lnTo>
                  <a:lnTo>
                    <a:pt x="183721" y="372967"/>
                  </a:lnTo>
                  <a:lnTo>
                    <a:pt x="294736" y="314064"/>
                  </a:lnTo>
                  <a:lnTo>
                    <a:pt x="358916" y="276364"/>
                  </a:lnTo>
                  <a:lnTo>
                    <a:pt x="110553" y="276364"/>
                  </a:lnTo>
                  <a:lnTo>
                    <a:pt x="134239" y="83692"/>
                  </a:lnTo>
                  <a:lnTo>
                    <a:pt x="7899" y="69481"/>
                  </a:lnTo>
                  <a:close/>
                </a:path>
                <a:path w="514985" h="416560">
                  <a:moveTo>
                    <a:pt x="483260" y="0"/>
                  </a:moveTo>
                  <a:lnTo>
                    <a:pt x="431293" y="1993"/>
                  </a:lnTo>
                  <a:lnTo>
                    <a:pt x="402718" y="40454"/>
                  </a:lnTo>
                  <a:lnTo>
                    <a:pt x="388505" y="72631"/>
                  </a:lnTo>
                  <a:lnTo>
                    <a:pt x="383028" y="82011"/>
                  </a:lnTo>
                  <a:lnTo>
                    <a:pt x="380215" y="88430"/>
                  </a:lnTo>
                  <a:lnTo>
                    <a:pt x="379179" y="94848"/>
                  </a:lnTo>
                  <a:lnTo>
                    <a:pt x="379031" y="104228"/>
                  </a:lnTo>
                  <a:lnTo>
                    <a:pt x="380634" y="117130"/>
                  </a:lnTo>
                  <a:lnTo>
                    <a:pt x="383570" y="131664"/>
                  </a:lnTo>
                  <a:lnTo>
                    <a:pt x="385026" y="147087"/>
                  </a:lnTo>
                  <a:lnTo>
                    <a:pt x="339153" y="193651"/>
                  </a:lnTo>
                  <a:lnTo>
                    <a:pt x="265328" y="225831"/>
                  </a:lnTo>
                  <a:lnTo>
                    <a:pt x="220485" y="243055"/>
                  </a:lnTo>
                  <a:lnTo>
                    <a:pt x="169576" y="259389"/>
                  </a:lnTo>
                  <a:lnTo>
                    <a:pt x="127850" y="271578"/>
                  </a:lnTo>
                  <a:lnTo>
                    <a:pt x="110553" y="276364"/>
                  </a:lnTo>
                  <a:lnTo>
                    <a:pt x="358916" y="276364"/>
                  </a:lnTo>
                  <a:lnTo>
                    <a:pt x="389466" y="258419"/>
                  </a:lnTo>
                  <a:lnTo>
                    <a:pt x="429564" y="233718"/>
                  </a:lnTo>
                  <a:lnTo>
                    <a:pt x="467200" y="233718"/>
                  </a:lnTo>
                  <a:lnTo>
                    <a:pt x="494635" y="200017"/>
                  </a:lnTo>
                  <a:lnTo>
                    <a:pt x="502385" y="144445"/>
                  </a:lnTo>
                  <a:lnTo>
                    <a:pt x="500634" y="123177"/>
                  </a:lnTo>
                  <a:lnTo>
                    <a:pt x="513844" y="123177"/>
                  </a:lnTo>
                  <a:lnTo>
                    <a:pt x="514623" y="119619"/>
                  </a:lnTo>
                  <a:lnTo>
                    <a:pt x="514845" y="104228"/>
                  </a:lnTo>
                  <a:lnTo>
                    <a:pt x="512872" y="87349"/>
                  </a:lnTo>
                  <a:lnTo>
                    <a:pt x="507345" y="75799"/>
                  </a:lnTo>
                  <a:lnTo>
                    <a:pt x="498857" y="67802"/>
                  </a:lnTo>
                  <a:lnTo>
                    <a:pt x="487997" y="61582"/>
                  </a:lnTo>
                  <a:lnTo>
                    <a:pt x="427990" y="61582"/>
                  </a:lnTo>
                  <a:lnTo>
                    <a:pt x="440626" y="26835"/>
                  </a:lnTo>
                  <a:lnTo>
                    <a:pt x="483260" y="25260"/>
                  </a:lnTo>
                  <a:lnTo>
                    <a:pt x="497211" y="25260"/>
                  </a:lnTo>
                  <a:lnTo>
                    <a:pt x="503796" y="17373"/>
                  </a:lnTo>
                  <a:lnTo>
                    <a:pt x="506579" y="10656"/>
                  </a:lnTo>
                  <a:lnTo>
                    <a:pt x="503591" y="5129"/>
                  </a:lnTo>
                  <a:lnTo>
                    <a:pt x="495572" y="1380"/>
                  </a:lnTo>
                  <a:lnTo>
                    <a:pt x="483260" y="0"/>
                  </a:lnTo>
                  <a:close/>
                </a:path>
                <a:path w="514985" h="416560">
                  <a:moveTo>
                    <a:pt x="467200" y="233718"/>
                  </a:moveTo>
                  <a:lnTo>
                    <a:pt x="429564" y="233718"/>
                  </a:lnTo>
                  <a:lnTo>
                    <a:pt x="452638" y="235274"/>
                  </a:lnTo>
                  <a:lnTo>
                    <a:pt x="466086" y="234313"/>
                  </a:lnTo>
                  <a:lnTo>
                    <a:pt x="467200" y="233718"/>
                  </a:lnTo>
                  <a:close/>
                </a:path>
                <a:path w="514985" h="416560">
                  <a:moveTo>
                    <a:pt x="513844" y="123177"/>
                  </a:moveTo>
                  <a:lnTo>
                    <a:pt x="500634" y="123177"/>
                  </a:lnTo>
                  <a:lnTo>
                    <a:pt x="508849" y="127317"/>
                  </a:lnTo>
                  <a:lnTo>
                    <a:pt x="513068" y="126723"/>
                  </a:lnTo>
                  <a:lnTo>
                    <a:pt x="513844" y="123177"/>
                  </a:lnTo>
                  <a:close/>
                </a:path>
                <a:path w="514985" h="416560">
                  <a:moveTo>
                    <a:pt x="471961" y="58249"/>
                  </a:moveTo>
                  <a:lnTo>
                    <a:pt x="452073" y="58620"/>
                  </a:lnTo>
                  <a:lnTo>
                    <a:pt x="435146" y="60471"/>
                  </a:lnTo>
                  <a:lnTo>
                    <a:pt x="427990" y="61582"/>
                  </a:lnTo>
                  <a:lnTo>
                    <a:pt x="487997" y="61582"/>
                  </a:lnTo>
                  <a:lnTo>
                    <a:pt x="471961" y="58249"/>
                  </a:lnTo>
                  <a:close/>
                </a:path>
                <a:path w="514985" h="416560">
                  <a:moveTo>
                    <a:pt x="497211" y="25260"/>
                  </a:moveTo>
                  <a:lnTo>
                    <a:pt x="483260" y="25260"/>
                  </a:lnTo>
                  <a:lnTo>
                    <a:pt x="495896" y="26835"/>
                  </a:lnTo>
                  <a:lnTo>
                    <a:pt x="497211" y="25260"/>
                  </a:lnTo>
                  <a:close/>
                </a:path>
              </a:pathLst>
            </a:custGeom>
            <a:solidFill>
              <a:srgbClr val="FDDDD7"/>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sp>
          <p:nvSpPr>
            <p:cNvPr id="34" name="object 34"/>
            <p:cNvSpPr/>
            <p:nvPr/>
          </p:nvSpPr>
          <p:spPr>
            <a:xfrm>
              <a:off x="4655063" y="5422148"/>
              <a:ext cx="217170" cy="375920"/>
            </a:xfrm>
            <a:custGeom>
              <a:avLst/>
              <a:gdLst/>
              <a:ahLst/>
              <a:cxnLst/>
              <a:rect l="l" t="t" r="r" b="b"/>
              <a:pathLst>
                <a:path w="217170" h="375920">
                  <a:moveTo>
                    <a:pt x="130263" y="0"/>
                  </a:moveTo>
                  <a:lnTo>
                    <a:pt x="62698" y="1733"/>
                  </a:lnTo>
                  <a:lnTo>
                    <a:pt x="26608" y="38681"/>
                  </a:lnTo>
                  <a:lnTo>
                    <a:pt x="9779" y="143575"/>
                  </a:lnTo>
                  <a:lnTo>
                    <a:pt x="0" y="349148"/>
                  </a:lnTo>
                  <a:lnTo>
                    <a:pt x="197142" y="375564"/>
                  </a:lnTo>
                  <a:lnTo>
                    <a:pt x="199102" y="343534"/>
                  </a:lnTo>
                  <a:lnTo>
                    <a:pt x="203816" y="302938"/>
                  </a:lnTo>
                  <a:lnTo>
                    <a:pt x="209529" y="256528"/>
                  </a:lnTo>
                  <a:lnTo>
                    <a:pt x="214489" y="207056"/>
                  </a:lnTo>
                  <a:lnTo>
                    <a:pt x="216942" y="157273"/>
                  </a:lnTo>
                  <a:lnTo>
                    <a:pt x="215137" y="109931"/>
                  </a:lnTo>
                  <a:lnTo>
                    <a:pt x="207319" y="67781"/>
                  </a:lnTo>
                  <a:lnTo>
                    <a:pt x="191736" y="33574"/>
                  </a:lnTo>
                  <a:lnTo>
                    <a:pt x="166636" y="10063"/>
                  </a:lnTo>
                  <a:lnTo>
                    <a:pt x="130263" y="0"/>
                  </a:lnTo>
                  <a:close/>
                </a:path>
              </a:pathLst>
            </a:custGeom>
            <a:solidFill>
              <a:srgbClr val="A0D5ED"/>
            </a:solidFill>
          </p:spPr>
          <p:txBody>
            <a:bodyPr wrap="square" lIns="0" tIns="0" rIns="0" bIns="0" rtlCol="0"/>
            <a:lstStyle/>
            <a:p>
              <a:endParaRPr>
                <a:latin typeface="MS UI Gothic" panose="020B0600070205080204" pitchFamily="50" charset="-128"/>
                <a:ea typeface="MS UI Gothic" panose="020B0600070205080204" pitchFamily="50" charset="-128"/>
              </a:endParaRPr>
            </a:p>
          </p:txBody>
        </p:sp>
      </p:grpSp>
      <p:sp>
        <p:nvSpPr>
          <p:cNvPr id="9" name="object 50">
            <a:extLst>
              <a:ext uri="{FF2B5EF4-FFF2-40B4-BE49-F238E27FC236}">
                <a16:creationId xmlns:a16="http://schemas.microsoft.com/office/drawing/2014/main" id="{AA142AED-B538-7815-EDD5-B5592FAD60EB}"/>
              </a:ext>
            </a:extLst>
          </p:cNvPr>
          <p:cNvSpPr txBox="1"/>
          <p:nvPr/>
        </p:nvSpPr>
        <p:spPr>
          <a:xfrm>
            <a:off x="777198" y="1067230"/>
            <a:ext cx="5026702" cy="443711"/>
          </a:xfrm>
          <a:prstGeom prst="rect">
            <a:avLst/>
          </a:prstGeom>
        </p:spPr>
        <p:txBody>
          <a:bodyPr vert="horz" wrap="square" lIns="0" tIns="12700" rIns="0" bIns="0" rtlCol="0">
            <a:spAutoFit/>
          </a:bodyPr>
          <a:lstStyle/>
          <a:p>
            <a:pPr marL="205740" indent="-193040">
              <a:lnSpc>
                <a:spcPct val="100000"/>
              </a:lnSpc>
              <a:spcBef>
                <a:spcPts val="100"/>
              </a:spcBef>
              <a:buSzPct val="79411"/>
              <a:buChar char="●"/>
              <a:tabLst>
                <a:tab pos="205740" algn="l"/>
              </a:tabLst>
            </a:pPr>
            <a:r>
              <a:rPr sz="2800" b="1" spc="-10" dirty="0" err="1">
                <a:solidFill>
                  <a:srgbClr val="00A1E4"/>
                </a:solidFill>
                <a:latin typeface="MS UI Gothic" panose="020B0600070205080204" pitchFamily="50" charset="-128"/>
                <a:ea typeface="MS UI Gothic" panose="020B0600070205080204" pitchFamily="50" charset="-128"/>
                <a:cs typeface="Adobe Clean Han Black"/>
              </a:rPr>
              <a:t>危険予測学習</a:t>
            </a:r>
            <a:r>
              <a:rPr lang="ja-JP" altLang="en-US" sz="2800" b="1" spc="-10" dirty="0">
                <a:solidFill>
                  <a:srgbClr val="00A1E4"/>
                </a:solidFill>
                <a:latin typeface="MS UI Gothic" panose="020B0600070205080204" pitchFamily="50" charset="-128"/>
                <a:ea typeface="MS UI Gothic" panose="020B0600070205080204" pitchFamily="50" charset="-128"/>
                <a:cs typeface="Adobe Clean Han Black"/>
              </a:rPr>
              <a:t>のステップ　　②</a:t>
            </a:r>
            <a:endParaRPr sz="2800" dirty="0">
              <a:latin typeface="MS UI Gothic" panose="020B0600070205080204" pitchFamily="50" charset="-128"/>
              <a:ea typeface="MS UI Gothic" panose="020B0600070205080204" pitchFamily="50" charset="-128"/>
              <a:cs typeface="Adobe Clean Han Black"/>
            </a:endParaRPr>
          </a:p>
        </p:txBody>
      </p:sp>
      <p:sp>
        <p:nvSpPr>
          <p:cNvPr id="10" name="四角形: 角を丸くする 9">
            <a:extLst>
              <a:ext uri="{FF2B5EF4-FFF2-40B4-BE49-F238E27FC236}">
                <a16:creationId xmlns:a16="http://schemas.microsoft.com/office/drawing/2014/main" id="{3689CDD3-3B5F-559F-5DBD-C1E85CE2EE3F}"/>
              </a:ext>
            </a:extLst>
          </p:cNvPr>
          <p:cNvSpPr/>
          <p:nvPr/>
        </p:nvSpPr>
        <p:spPr>
          <a:xfrm>
            <a:off x="6176658" y="2678192"/>
            <a:ext cx="3953589" cy="3313033"/>
          </a:xfrm>
          <a:prstGeom prst="roundRect">
            <a:avLst/>
          </a:prstGeom>
          <a:solidFill>
            <a:srgbClr val="C7E4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400" b="1" dirty="0">
                <a:solidFill>
                  <a:schemeClr val="tx1"/>
                </a:solidFill>
              </a:rPr>
              <a:t>防具の例</a:t>
            </a:r>
            <a:endParaRPr kumimoji="1" lang="en-US" altLang="ja-JP" sz="2400" b="1" dirty="0">
              <a:solidFill>
                <a:schemeClr val="tx1"/>
              </a:solidFill>
            </a:endParaRPr>
          </a:p>
          <a:p>
            <a:pPr marL="285750" indent="-285750" algn="l">
              <a:lnSpc>
                <a:spcPct val="150000"/>
              </a:lnSpc>
              <a:buFont typeface="Arial" panose="020B0604020202020204" pitchFamily="34" charset="0"/>
              <a:buChar char="•"/>
            </a:pPr>
            <a:r>
              <a:rPr kumimoji="1" lang="ja-JP" altLang="en-US" sz="2000" b="1" dirty="0">
                <a:solidFill>
                  <a:schemeClr val="tx1"/>
                </a:solidFill>
              </a:rPr>
              <a:t>野球　：　ヘルメット</a:t>
            </a:r>
            <a:r>
              <a:rPr kumimoji="1" lang="en-US" altLang="ja-JP" sz="1600" b="1" i="0" u="none" strike="noStrike" kern="0" cap="none" spc="0" normalizeH="0" baseline="0" noProof="0" dirty="0">
                <a:ln>
                  <a:noFill/>
                </a:ln>
                <a:solidFill>
                  <a:schemeClr val="tx1"/>
                </a:solidFill>
                <a:effectLst/>
                <a:uLnTx/>
                <a:uFillTx/>
                <a:latin typeface="Calibri"/>
                <a:ea typeface="ＭＳ Ｐゴシック" panose="020B0600070205080204" pitchFamily="50" charset="-128"/>
                <a:cs typeface="+mn-cs"/>
              </a:rPr>
              <a:t>(</a:t>
            </a:r>
            <a:r>
              <a:rPr kumimoji="1" lang="ja-JP" altLang="en-US" sz="1600" b="1" i="0" u="none" strike="noStrike" kern="0" cap="none" spc="0" normalizeH="0" baseline="0" noProof="0" dirty="0">
                <a:ln>
                  <a:noFill/>
                </a:ln>
                <a:solidFill>
                  <a:schemeClr val="tx1"/>
                </a:solidFill>
                <a:effectLst/>
                <a:uLnTx/>
                <a:uFillTx/>
                <a:latin typeface="Calibri"/>
                <a:ea typeface="ＭＳ Ｐゴシック" panose="020B0600070205080204" pitchFamily="50" charset="-128"/>
                <a:cs typeface="+mn-cs"/>
              </a:rPr>
              <a:t>義務</a:t>
            </a:r>
            <a:r>
              <a:rPr kumimoji="1" lang="en-US" altLang="ja-JP" sz="1600" b="1" i="0" u="none" strike="noStrike" kern="0" cap="none" spc="0" normalizeH="0" baseline="0" noProof="0" dirty="0">
                <a:ln>
                  <a:noFill/>
                </a:ln>
                <a:solidFill>
                  <a:schemeClr val="tx1"/>
                </a:solidFill>
                <a:effectLst/>
                <a:uLnTx/>
                <a:uFillTx/>
                <a:latin typeface="Calibri"/>
                <a:ea typeface="ＭＳ Ｐゴシック" panose="020B0600070205080204" pitchFamily="50" charset="-128"/>
                <a:cs typeface="+mn-cs"/>
              </a:rPr>
              <a:t>)</a:t>
            </a:r>
            <a:endParaRPr kumimoji="1" lang="en-US" altLang="ja-JP" sz="2000" b="1" dirty="0">
              <a:solidFill>
                <a:schemeClr val="tx1"/>
              </a:solidFill>
            </a:endParaRPr>
          </a:p>
          <a:p>
            <a:pPr marL="285750" indent="-285750" algn="l">
              <a:lnSpc>
                <a:spcPct val="150000"/>
              </a:lnSpc>
              <a:buFont typeface="Arial" panose="020B0604020202020204" pitchFamily="34" charset="0"/>
              <a:buChar char="•"/>
            </a:pPr>
            <a:r>
              <a:rPr kumimoji="1" lang="ja-JP" altLang="en-US" sz="2000" b="1" dirty="0">
                <a:solidFill>
                  <a:schemeClr val="tx1"/>
                </a:solidFill>
              </a:rPr>
              <a:t>サッカー　：　すね当て</a:t>
            </a:r>
            <a:r>
              <a:rPr kumimoji="1" lang="en-US" altLang="ja-JP" sz="1600" b="1" i="0" u="none" strike="noStrike" kern="0" cap="none" spc="0" normalizeH="0" baseline="0" noProof="0" dirty="0">
                <a:ln>
                  <a:noFill/>
                </a:ln>
                <a:solidFill>
                  <a:schemeClr val="tx1"/>
                </a:solidFill>
                <a:effectLst/>
                <a:uLnTx/>
                <a:uFillTx/>
                <a:latin typeface="Calibri"/>
                <a:ea typeface="ＭＳ Ｐゴシック" panose="020B0600070205080204" pitchFamily="50" charset="-128"/>
                <a:cs typeface="+mn-cs"/>
              </a:rPr>
              <a:t>(</a:t>
            </a:r>
            <a:r>
              <a:rPr kumimoji="1" lang="ja-JP" altLang="en-US" sz="1600" b="1" i="0" u="none" strike="noStrike" kern="0" cap="none" spc="0" normalizeH="0" baseline="0" noProof="0" dirty="0">
                <a:ln>
                  <a:noFill/>
                </a:ln>
                <a:solidFill>
                  <a:schemeClr val="tx1"/>
                </a:solidFill>
                <a:effectLst/>
                <a:uLnTx/>
                <a:uFillTx/>
                <a:latin typeface="Calibri"/>
                <a:ea typeface="ＭＳ Ｐゴシック" panose="020B0600070205080204" pitchFamily="50" charset="-128"/>
                <a:cs typeface="+mn-cs"/>
              </a:rPr>
              <a:t>義務</a:t>
            </a:r>
            <a:r>
              <a:rPr kumimoji="1" lang="en-US" altLang="ja-JP" sz="1600" b="1" i="0" u="none" strike="noStrike" kern="0" cap="none" spc="0" normalizeH="0" baseline="0" noProof="0" dirty="0">
                <a:ln>
                  <a:noFill/>
                </a:ln>
                <a:solidFill>
                  <a:schemeClr val="tx1"/>
                </a:solidFill>
                <a:effectLst/>
                <a:uLnTx/>
                <a:uFillTx/>
                <a:latin typeface="Calibri"/>
                <a:ea typeface="ＭＳ Ｐゴシック" panose="020B0600070205080204" pitchFamily="50" charset="-128"/>
                <a:cs typeface="+mn-cs"/>
              </a:rPr>
              <a:t>)</a:t>
            </a:r>
            <a:endParaRPr kumimoji="1" lang="en-US" altLang="ja-JP" sz="2000" b="1" dirty="0">
              <a:solidFill>
                <a:schemeClr val="tx1"/>
              </a:solidFill>
            </a:endParaRPr>
          </a:p>
          <a:p>
            <a:pPr marL="285750" indent="-285750" algn="l">
              <a:lnSpc>
                <a:spcPct val="150000"/>
              </a:lnSpc>
              <a:buFont typeface="Arial" panose="020B0604020202020204" pitchFamily="34" charset="0"/>
              <a:buChar char="•"/>
            </a:pPr>
            <a:r>
              <a:rPr kumimoji="1" lang="ja-JP" altLang="en-US" sz="2000" b="1" dirty="0">
                <a:solidFill>
                  <a:schemeClr val="tx1"/>
                </a:solidFill>
              </a:rPr>
              <a:t>バレーボール　：　膝あて</a:t>
            </a:r>
            <a:endParaRPr kumimoji="1" lang="en-US" altLang="ja-JP" sz="1050" b="1" dirty="0">
              <a:solidFill>
                <a:schemeClr val="tx1"/>
              </a:solidFill>
            </a:endParaRPr>
          </a:p>
          <a:p>
            <a:pPr marL="285750" indent="-285750" algn="l">
              <a:lnSpc>
                <a:spcPct val="150000"/>
              </a:lnSpc>
              <a:buFont typeface="Arial" panose="020B0604020202020204" pitchFamily="34" charset="0"/>
              <a:buChar char="•"/>
            </a:pPr>
            <a:r>
              <a:rPr kumimoji="1" lang="ja-JP" altLang="en-US" sz="2000" b="1" dirty="0">
                <a:solidFill>
                  <a:schemeClr val="tx1"/>
                </a:solidFill>
              </a:rPr>
              <a:t>ラグビー：マウスガード</a:t>
            </a:r>
            <a:r>
              <a:rPr kumimoji="1" lang="en-US" altLang="ja-JP" sz="1600" b="1" dirty="0">
                <a:solidFill>
                  <a:schemeClr val="tx1"/>
                </a:solidFill>
              </a:rPr>
              <a:t>(</a:t>
            </a:r>
            <a:r>
              <a:rPr kumimoji="1" lang="ja-JP" altLang="en-US" sz="1600" b="1" dirty="0">
                <a:solidFill>
                  <a:schemeClr val="tx1"/>
                </a:solidFill>
              </a:rPr>
              <a:t>義務</a:t>
            </a:r>
            <a:r>
              <a:rPr kumimoji="1" lang="en-US" altLang="ja-JP" sz="1600" b="1" dirty="0">
                <a:solidFill>
                  <a:schemeClr val="tx1"/>
                </a:solidFill>
              </a:rPr>
              <a:t>)</a:t>
            </a:r>
          </a:p>
        </p:txBody>
      </p:sp>
      <p:sp>
        <p:nvSpPr>
          <p:cNvPr id="3" name="タイトル 2">
            <a:extLst>
              <a:ext uri="{FF2B5EF4-FFF2-40B4-BE49-F238E27FC236}">
                <a16:creationId xmlns:a16="http://schemas.microsoft.com/office/drawing/2014/main" id="{51D1A00B-231D-2A3E-F851-A27253A25A09}"/>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3786991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10B9EE4-9CA3-0F2D-2E09-48166E61C380}"/>
              </a:ext>
            </a:extLst>
          </p:cNvPr>
          <p:cNvPicPr>
            <a:picLocks noChangeAspect="1"/>
          </p:cNvPicPr>
          <p:nvPr/>
        </p:nvPicPr>
        <p:blipFill>
          <a:blip r:embed="rId3"/>
          <a:stretch>
            <a:fillRect/>
          </a:stretch>
        </p:blipFill>
        <p:spPr>
          <a:xfrm>
            <a:off x="2917235" y="1800225"/>
            <a:ext cx="4596782" cy="4858933"/>
          </a:xfrm>
          <a:prstGeom prst="rect">
            <a:avLst/>
          </a:prstGeom>
        </p:spPr>
      </p:pic>
      <p:sp>
        <p:nvSpPr>
          <p:cNvPr id="40" name="object 40"/>
          <p:cNvSpPr txBox="1"/>
          <p:nvPr/>
        </p:nvSpPr>
        <p:spPr>
          <a:xfrm>
            <a:off x="3259706" y="1800225"/>
            <a:ext cx="3991994" cy="1015343"/>
          </a:xfrm>
          <a:prstGeom prst="rect">
            <a:avLst/>
          </a:prstGeom>
        </p:spPr>
        <p:txBody>
          <a:bodyPr vert="horz" wrap="square" lIns="0" tIns="12065" rIns="0" bIns="0" rtlCol="0">
            <a:spAutoFit/>
          </a:bodyPr>
          <a:lstStyle/>
          <a:p>
            <a:pPr marR="5080">
              <a:lnSpc>
                <a:spcPct val="125000"/>
              </a:lnSpc>
            </a:pPr>
            <a:r>
              <a:rPr sz="2800" b="1" dirty="0" err="1">
                <a:solidFill>
                  <a:srgbClr val="FFFFFF"/>
                </a:solidFill>
                <a:latin typeface="MS UI Gothic" panose="020B0600070205080204" pitchFamily="50" charset="-128"/>
                <a:ea typeface="MS UI Gothic" panose="020B0600070205080204" pitchFamily="50" charset="-128"/>
                <a:cs typeface="Adobe Clean Han Black"/>
              </a:rPr>
              <a:t>危険予測•危険回避</a:t>
            </a:r>
            <a:endParaRPr lang="en-US" sz="2800" b="1" dirty="0">
              <a:solidFill>
                <a:srgbClr val="FFFFFF"/>
              </a:solidFill>
              <a:latin typeface="MS UI Gothic" panose="020B0600070205080204" pitchFamily="50" charset="-128"/>
              <a:ea typeface="MS UI Gothic" panose="020B0600070205080204" pitchFamily="50" charset="-128"/>
              <a:cs typeface="Adobe Clean Han Black"/>
            </a:endParaRPr>
          </a:p>
          <a:p>
            <a:pPr marR="5080">
              <a:lnSpc>
                <a:spcPct val="125000"/>
              </a:lnSpc>
            </a:pPr>
            <a:r>
              <a:rPr lang="ja-JP" altLang="en-US" sz="2800" b="1" dirty="0">
                <a:solidFill>
                  <a:srgbClr val="FFFFFF"/>
                </a:solidFill>
                <a:latin typeface="MS UI Gothic" panose="020B0600070205080204" pitchFamily="50" charset="-128"/>
                <a:ea typeface="MS UI Gothic" panose="020B0600070205080204" pitchFamily="50" charset="-128"/>
                <a:cs typeface="Adobe Clean Han Black"/>
              </a:rPr>
              <a:t>　　　</a:t>
            </a:r>
            <a:r>
              <a:rPr sz="2800" b="1" dirty="0" err="1">
                <a:solidFill>
                  <a:srgbClr val="FFFFFF"/>
                </a:solidFill>
                <a:latin typeface="MS UI Gothic" panose="020B0600070205080204" pitchFamily="50" charset="-128"/>
                <a:ea typeface="MS UI Gothic" panose="020B0600070205080204" pitchFamily="50" charset="-128"/>
                <a:cs typeface="Adobe Clean Han Black"/>
              </a:rPr>
              <a:t>能力を</a:t>
            </a:r>
            <a:r>
              <a:rPr lang="ja-JP" altLang="en-US" sz="2800" b="1" dirty="0">
                <a:solidFill>
                  <a:srgbClr val="FFFFFF"/>
                </a:solidFill>
                <a:latin typeface="MS UI Gothic" panose="020B0600070205080204" pitchFamily="50" charset="-128"/>
                <a:ea typeface="MS UI Gothic" panose="020B0600070205080204" pitchFamily="50" charset="-128"/>
                <a:cs typeface="Adobe Clean Han Black"/>
              </a:rPr>
              <a:t>身につけさせる</a:t>
            </a:r>
            <a:endParaRPr lang="en-US" sz="2800" b="1" dirty="0">
              <a:solidFill>
                <a:srgbClr val="FFFFFF"/>
              </a:solidFill>
              <a:latin typeface="MS UI Gothic" panose="020B0600070205080204" pitchFamily="50" charset="-128"/>
              <a:ea typeface="MS UI Gothic" panose="020B0600070205080204" pitchFamily="50" charset="-128"/>
              <a:cs typeface="Adobe Clean Han Black"/>
            </a:endParaRPr>
          </a:p>
        </p:txBody>
      </p:sp>
      <p:sp>
        <p:nvSpPr>
          <p:cNvPr id="57" name="object 57"/>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8</a:t>
            </a:r>
            <a:endParaRPr sz="1100">
              <a:latin typeface="Arial"/>
              <a:cs typeface="Arial"/>
            </a:endParaRPr>
          </a:p>
        </p:txBody>
      </p:sp>
      <p:pic>
        <p:nvPicPr>
          <p:cNvPr id="36" name="object 36"/>
          <p:cNvPicPr/>
          <p:nvPr/>
        </p:nvPicPr>
        <p:blipFill rotWithShape="1">
          <a:blip r:embed="rId4" cstate="print"/>
          <a:srcRect l="31748" r="7528" b="19277"/>
          <a:stretch/>
        </p:blipFill>
        <p:spPr>
          <a:xfrm>
            <a:off x="3463018" y="2895854"/>
            <a:ext cx="3430569" cy="2866771"/>
          </a:xfrm>
          <a:prstGeom prst="rect">
            <a:avLst/>
          </a:prstGeom>
        </p:spPr>
      </p:pic>
      <p:sp>
        <p:nvSpPr>
          <p:cNvPr id="63" name="object 37">
            <a:extLst>
              <a:ext uri="{FF2B5EF4-FFF2-40B4-BE49-F238E27FC236}">
                <a16:creationId xmlns:a16="http://schemas.microsoft.com/office/drawing/2014/main" id="{2F34F347-0F88-CFF0-609D-865295CEE57C}"/>
              </a:ext>
            </a:extLst>
          </p:cNvPr>
          <p:cNvSpPr/>
          <p:nvPr/>
        </p:nvSpPr>
        <p:spPr>
          <a:xfrm>
            <a:off x="3060699" y="5901042"/>
            <a:ext cx="4235206" cy="749528"/>
          </a:xfrm>
          <a:custGeom>
            <a:avLst/>
            <a:gdLst/>
            <a:ahLst/>
            <a:cxnLst/>
            <a:rect l="l" t="t" r="r" b="b"/>
            <a:pathLst>
              <a:path w="2363470" h="383540">
                <a:moveTo>
                  <a:pt x="63182" y="0"/>
                </a:moveTo>
                <a:lnTo>
                  <a:pt x="38592" y="4964"/>
                </a:lnTo>
                <a:lnTo>
                  <a:pt x="18508" y="18503"/>
                </a:lnTo>
                <a:lnTo>
                  <a:pt x="4966" y="38586"/>
                </a:lnTo>
                <a:lnTo>
                  <a:pt x="0" y="63182"/>
                </a:lnTo>
                <a:lnTo>
                  <a:pt x="0" y="320179"/>
                </a:lnTo>
                <a:lnTo>
                  <a:pt x="4966" y="344775"/>
                </a:lnTo>
                <a:lnTo>
                  <a:pt x="18508" y="364858"/>
                </a:lnTo>
                <a:lnTo>
                  <a:pt x="38592" y="378397"/>
                </a:lnTo>
                <a:lnTo>
                  <a:pt x="63182" y="383362"/>
                </a:lnTo>
                <a:lnTo>
                  <a:pt x="2300185" y="383362"/>
                </a:lnTo>
                <a:lnTo>
                  <a:pt x="2324781" y="378397"/>
                </a:lnTo>
                <a:lnTo>
                  <a:pt x="2344864" y="364858"/>
                </a:lnTo>
                <a:lnTo>
                  <a:pt x="2358403" y="344775"/>
                </a:lnTo>
                <a:lnTo>
                  <a:pt x="2363368" y="320179"/>
                </a:lnTo>
                <a:lnTo>
                  <a:pt x="2363368" y="63182"/>
                </a:lnTo>
                <a:lnTo>
                  <a:pt x="2358403" y="38586"/>
                </a:lnTo>
                <a:lnTo>
                  <a:pt x="2344864" y="18503"/>
                </a:lnTo>
                <a:lnTo>
                  <a:pt x="2324781" y="4964"/>
                </a:lnTo>
                <a:lnTo>
                  <a:pt x="2300185" y="0"/>
                </a:lnTo>
                <a:lnTo>
                  <a:pt x="63182" y="0"/>
                </a:lnTo>
                <a:close/>
              </a:path>
            </a:pathLst>
          </a:custGeom>
          <a:solidFill>
            <a:schemeClr val="bg1"/>
          </a:solidFill>
          <a:ln w="12636">
            <a:solidFill>
              <a:srgbClr val="00A1E4"/>
            </a:solidFill>
          </a:ln>
        </p:spPr>
        <p:txBody>
          <a:bodyPr wrap="square" lIns="72000" tIns="0" rIns="72000" bIns="0" rtlCol="0"/>
          <a:lstStyle/>
          <a:p>
            <a:pPr marL="12700" marR="5080" indent="138430">
              <a:lnSpc>
                <a:spcPct val="125000"/>
              </a:lnSpc>
              <a:spcBef>
                <a:spcPts val="90"/>
              </a:spcBef>
            </a:pPr>
            <a:r>
              <a:rPr lang="ja-JP" altLang="en-US" sz="2000" b="1" spc="-85" dirty="0">
                <a:solidFill>
                  <a:schemeClr val="tx1"/>
                </a:solidFill>
                <a:latin typeface="MS UI Gothic" panose="020B0600070205080204" pitchFamily="50" charset="-128"/>
                <a:ea typeface="MS UI Gothic" panose="020B0600070205080204" pitchFamily="50" charset="-128"/>
                <a:cs typeface="Adobe Clean Han"/>
              </a:rPr>
              <a:t>環境を安全に整え、マウスガードを装着し　</a:t>
            </a:r>
            <a:endParaRPr lang="en-US" altLang="ja-JP" sz="2000" b="1" spc="-85" dirty="0">
              <a:solidFill>
                <a:schemeClr val="tx1"/>
              </a:solidFill>
              <a:latin typeface="MS UI Gothic" panose="020B0600070205080204" pitchFamily="50" charset="-128"/>
              <a:ea typeface="MS UI Gothic" panose="020B0600070205080204" pitchFamily="50" charset="-128"/>
              <a:cs typeface="Adobe Clean Han"/>
            </a:endParaRPr>
          </a:p>
          <a:p>
            <a:pPr marL="12700" marR="5080" indent="138430">
              <a:lnSpc>
                <a:spcPct val="125000"/>
              </a:lnSpc>
              <a:spcBef>
                <a:spcPts val="90"/>
              </a:spcBef>
            </a:pPr>
            <a:r>
              <a:rPr lang="ja-JP" altLang="en-US" sz="2000" b="1" spc="-85" dirty="0">
                <a:solidFill>
                  <a:schemeClr val="tx1"/>
                </a:solidFill>
                <a:latin typeface="MS UI Gothic" panose="020B0600070205080204" pitchFamily="50" charset="-128"/>
                <a:ea typeface="MS UI Gothic" panose="020B0600070205080204" pitchFamily="50" charset="-128"/>
                <a:cs typeface="Adobe Clean Han"/>
              </a:rPr>
              <a:t>スポーツをする</a:t>
            </a:r>
          </a:p>
        </p:txBody>
      </p:sp>
      <p:sp>
        <p:nvSpPr>
          <p:cNvPr id="6" name="object 50">
            <a:extLst>
              <a:ext uri="{FF2B5EF4-FFF2-40B4-BE49-F238E27FC236}">
                <a16:creationId xmlns:a16="http://schemas.microsoft.com/office/drawing/2014/main" id="{91728414-A759-5BCF-55F1-852517514C93}"/>
              </a:ext>
            </a:extLst>
          </p:cNvPr>
          <p:cNvSpPr txBox="1"/>
          <p:nvPr/>
        </p:nvSpPr>
        <p:spPr>
          <a:xfrm>
            <a:off x="777198" y="1067230"/>
            <a:ext cx="5026702" cy="443711"/>
          </a:xfrm>
          <a:prstGeom prst="rect">
            <a:avLst/>
          </a:prstGeom>
        </p:spPr>
        <p:txBody>
          <a:bodyPr vert="horz" wrap="square" lIns="0" tIns="12700" rIns="0" bIns="0" rtlCol="0">
            <a:spAutoFit/>
          </a:bodyPr>
          <a:lstStyle/>
          <a:p>
            <a:pPr marL="205740" indent="-193040">
              <a:lnSpc>
                <a:spcPct val="100000"/>
              </a:lnSpc>
              <a:spcBef>
                <a:spcPts val="100"/>
              </a:spcBef>
              <a:buSzPct val="79411"/>
              <a:buChar char="●"/>
              <a:tabLst>
                <a:tab pos="205740" algn="l"/>
              </a:tabLst>
            </a:pPr>
            <a:r>
              <a:rPr sz="2800" b="1" spc="-10" dirty="0" err="1">
                <a:solidFill>
                  <a:srgbClr val="00A1E4"/>
                </a:solidFill>
                <a:latin typeface="MS UI Gothic" panose="020B0600070205080204" pitchFamily="50" charset="-128"/>
                <a:ea typeface="MS UI Gothic" panose="020B0600070205080204" pitchFamily="50" charset="-128"/>
                <a:cs typeface="Adobe Clean Han Black"/>
              </a:rPr>
              <a:t>危険予測学習</a:t>
            </a:r>
            <a:r>
              <a:rPr lang="ja-JP" altLang="en-US" sz="2800" b="1" spc="-10" dirty="0">
                <a:solidFill>
                  <a:srgbClr val="00A1E4"/>
                </a:solidFill>
                <a:latin typeface="MS UI Gothic" panose="020B0600070205080204" pitchFamily="50" charset="-128"/>
                <a:ea typeface="MS UI Gothic" panose="020B0600070205080204" pitchFamily="50" charset="-128"/>
                <a:cs typeface="Adobe Clean Han Black"/>
              </a:rPr>
              <a:t>のステップ　　②</a:t>
            </a:r>
            <a:endParaRPr sz="2800" dirty="0">
              <a:latin typeface="MS UI Gothic" panose="020B0600070205080204" pitchFamily="50" charset="-128"/>
              <a:ea typeface="MS UI Gothic" panose="020B0600070205080204" pitchFamily="50" charset="-128"/>
              <a:cs typeface="Adobe Clean Han Black"/>
            </a:endParaRPr>
          </a:p>
        </p:txBody>
      </p:sp>
      <p:sp>
        <p:nvSpPr>
          <p:cNvPr id="3" name="タイトル 2">
            <a:extLst>
              <a:ext uri="{FF2B5EF4-FFF2-40B4-BE49-F238E27FC236}">
                <a16:creationId xmlns:a16="http://schemas.microsoft.com/office/drawing/2014/main" id="{54609159-624E-11B9-DCB1-236050AEA4A0}"/>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2837411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CF4A21-19B7-1937-8E54-F29AF016A5C1}"/>
              </a:ext>
            </a:extLst>
          </p:cNvPr>
          <p:cNvSpPr>
            <a:spLocks noGrp="1"/>
          </p:cNvSpPr>
          <p:nvPr>
            <p:ph type="body" idx="1"/>
          </p:nvPr>
        </p:nvSpPr>
        <p:spPr/>
        <p:txBody>
          <a:bodyPr/>
          <a:lstStyle/>
          <a:p>
            <a:endParaRPr kumimoji="1" lang="ja-JP" altLang="en-US"/>
          </a:p>
        </p:txBody>
      </p:sp>
      <p:sp>
        <p:nvSpPr>
          <p:cNvPr id="4" name="テキスト ボックス 3">
            <a:extLst>
              <a:ext uri="{FF2B5EF4-FFF2-40B4-BE49-F238E27FC236}">
                <a16:creationId xmlns:a16="http://schemas.microsoft.com/office/drawing/2014/main" id="{3EDD28DE-B110-546E-E3C5-D7E4C41444E5}"/>
              </a:ext>
            </a:extLst>
          </p:cNvPr>
          <p:cNvSpPr txBox="1"/>
          <p:nvPr/>
        </p:nvSpPr>
        <p:spPr>
          <a:xfrm>
            <a:off x="507370" y="1277255"/>
            <a:ext cx="9785033" cy="4008854"/>
          </a:xfrm>
          <a:prstGeom prst="rect">
            <a:avLst/>
          </a:prstGeom>
          <a:solidFill>
            <a:sysClr val="window" lastClr="FFFFFF">
              <a:lumMod val="95000"/>
            </a:sysClr>
          </a:solidFill>
        </p:spPr>
        <p:txBody>
          <a:bodyPr wrap="square" rtlCol="0">
            <a:spAutoFit/>
          </a:bodyPr>
          <a:lstStyle/>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事例</a:t>
            </a:r>
            <a:r>
              <a:rPr kumimoji="1" lang="en-US" altLang="ja-JP" sz="2800" b="1" kern="1200" dirty="0">
                <a:solidFill>
                  <a:prstClr val="black"/>
                </a:solidFill>
                <a:latin typeface="Calibri" panose="020F0502020204030204"/>
                <a:ea typeface="游ゴシック" panose="020B0400000000000000" pitchFamily="50" charset="-128"/>
                <a:cs typeface="+mn-cs"/>
              </a:rPr>
              <a:t>1</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105"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概要：</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小学６年生が</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、バスケットボールでシュートした際、勢い　</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あまって体育館の壁の窓枠に激突し骨折</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判決：バスケットゴールと壁との間が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90cm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しかなく、ゴール裏</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に設置された鉄製の床の窓枠にクッション等が装着されて</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いなかったこと等を理由に、</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大会主催者や設置管理者であ　　</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る地方公共団体の責任</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を認めた。</a:t>
            </a:r>
          </a:p>
        </p:txBody>
      </p:sp>
      <p:sp>
        <p:nvSpPr>
          <p:cNvPr id="5" name="テキスト ボックス 4">
            <a:extLst>
              <a:ext uri="{FF2B5EF4-FFF2-40B4-BE49-F238E27FC236}">
                <a16:creationId xmlns:a16="http://schemas.microsoft.com/office/drawing/2014/main" id="{7672EFBE-09CA-1BDD-6883-7B286F77B02B}"/>
              </a:ext>
            </a:extLst>
          </p:cNvPr>
          <p:cNvSpPr txBox="1"/>
          <p:nvPr/>
        </p:nvSpPr>
        <p:spPr>
          <a:xfrm>
            <a:off x="1808223" y="5797920"/>
            <a:ext cx="6032421" cy="461665"/>
          </a:xfrm>
          <a:prstGeom prst="rect">
            <a:avLst/>
          </a:prstGeom>
          <a:solidFill>
            <a:srgbClr val="FFC000">
              <a:lumMod val="60000"/>
              <a:lumOff val="40000"/>
            </a:srgbClr>
          </a:solidFill>
        </p:spPr>
        <p:txBody>
          <a:bodyPr wrap="non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施設・設備の安全を十分に確保しましょう</a:t>
            </a:r>
          </a:p>
        </p:txBody>
      </p:sp>
      <p:sp>
        <p:nvSpPr>
          <p:cNvPr id="8" name="テキスト ボックス 7">
            <a:extLst>
              <a:ext uri="{FF2B5EF4-FFF2-40B4-BE49-F238E27FC236}">
                <a16:creationId xmlns:a16="http://schemas.microsoft.com/office/drawing/2014/main" id="{EC216A3D-5F43-58C4-5A4B-8493D3FEE4DB}"/>
              </a:ext>
            </a:extLst>
          </p:cNvPr>
          <p:cNvSpPr txBox="1"/>
          <p:nvPr/>
        </p:nvSpPr>
        <p:spPr>
          <a:xfrm>
            <a:off x="7436105" y="6737519"/>
            <a:ext cx="2746265" cy="281295"/>
          </a:xfrm>
          <a:prstGeom prst="rect">
            <a:avLst/>
          </a:prstGeom>
          <a:noFill/>
        </p:spPr>
        <p:txBody>
          <a:bodyPr wrap="none" rtlCol="0">
            <a:spAutoFit/>
          </a:bodyPr>
          <a:lstStyle/>
          <a:p>
            <a:pPr algn="l" defTabSz="802020" rtl="0"/>
            <a:r>
              <a:rPr kumimoji="1" lang="en-US" altLang="ja-JP" sz="1228" kern="1200" dirty="0">
                <a:solidFill>
                  <a:prstClr val="black"/>
                </a:solidFill>
                <a:latin typeface="Calibri" panose="020F0502020204030204"/>
                <a:ea typeface="游ゴシック" panose="020B0400000000000000" pitchFamily="50" charset="-128"/>
                <a:cs typeface="+mn-cs"/>
              </a:rPr>
              <a:t>JSC</a:t>
            </a:r>
            <a:r>
              <a:rPr kumimoji="1" lang="ja-JP" altLang="en-US" sz="1228" kern="1200" dirty="0">
                <a:solidFill>
                  <a:prstClr val="black"/>
                </a:solidFill>
                <a:latin typeface="Calibri" panose="020F0502020204030204"/>
                <a:ea typeface="游ゴシック" panose="020B0400000000000000" pitchFamily="50" charset="-128"/>
                <a:cs typeface="+mn-cs"/>
              </a:rPr>
              <a:t>　骨折事故防止パンフレットより</a:t>
            </a:r>
          </a:p>
        </p:txBody>
      </p:sp>
      <p:sp>
        <p:nvSpPr>
          <p:cNvPr id="9" name="矢印: 右 8">
            <a:extLst>
              <a:ext uri="{FF2B5EF4-FFF2-40B4-BE49-F238E27FC236}">
                <a16:creationId xmlns:a16="http://schemas.microsoft.com/office/drawing/2014/main" id="{6FB21B96-9148-1484-313B-CE96C9F5E5B7}"/>
              </a:ext>
            </a:extLst>
          </p:cNvPr>
          <p:cNvSpPr/>
          <p:nvPr/>
        </p:nvSpPr>
        <p:spPr>
          <a:xfrm>
            <a:off x="1164280" y="5783637"/>
            <a:ext cx="482344" cy="425063"/>
          </a:xfrm>
          <a:prstGeom prst="rightArrow">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タイトル 6">
            <a:extLst>
              <a:ext uri="{FF2B5EF4-FFF2-40B4-BE49-F238E27FC236}">
                <a16:creationId xmlns:a16="http://schemas.microsoft.com/office/drawing/2014/main" id="{0B359A22-E105-0C91-88B1-4F2272C1CD30}"/>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148413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CF4A21-19B7-1937-8E54-F29AF016A5C1}"/>
              </a:ext>
            </a:extLst>
          </p:cNvPr>
          <p:cNvSpPr>
            <a:spLocks noGrp="1"/>
          </p:cNvSpPr>
          <p:nvPr>
            <p:ph type="body" idx="1"/>
          </p:nvPr>
        </p:nvSpPr>
        <p:spPr/>
        <p:txBody>
          <a:bodyPr/>
          <a:lstStyle/>
          <a:p>
            <a:endParaRPr kumimoji="1" lang="ja-JP" altLang="en-US"/>
          </a:p>
        </p:txBody>
      </p:sp>
      <p:sp>
        <p:nvSpPr>
          <p:cNvPr id="6" name="テキスト ボックス 5">
            <a:extLst>
              <a:ext uri="{FF2B5EF4-FFF2-40B4-BE49-F238E27FC236}">
                <a16:creationId xmlns:a16="http://schemas.microsoft.com/office/drawing/2014/main" id="{D9BE1488-3888-8DCA-1F27-8CC5D0120476}"/>
              </a:ext>
            </a:extLst>
          </p:cNvPr>
          <p:cNvSpPr txBox="1"/>
          <p:nvPr/>
        </p:nvSpPr>
        <p:spPr>
          <a:xfrm>
            <a:off x="504599" y="1076232"/>
            <a:ext cx="9787804" cy="4008854"/>
          </a:xfrm>
          <a:prstGeom prst="rect">
            <a:avLst/>
          </a:prstGeom>
          <a:solidFill>
            <a:sysClr val="window" lastClr="FFFFFF">
              <a:lumMod val="95000"/>
            </a:sysClr>
          </a:solidFill>
        </p:spPr>
        <p:txBody>
          <a:bodyPr wrap="square" rtlCol="0">
            <a:spAutoFit/>
          </a:bodyPr>
          <a:lstStyle/>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事例</a:t>
            </a:r>
            <a:r>
              <a:rPr kumimoji="1" lang="en-US" altLang="ja-JP" sz="2800" b="1" kern="1200" dirty="0">
                <a:solidFill>
                  <a:prstClr val="black"/>
                </a:solidFill>
                <a:latin typeface="Calibri" panose="020F0502020204030204"/>
                <a:ea typeface="游ゴシック" panose="020B0400000000000000" pitchFamily="50" charset="-128"/>
                <a:cs typeface="+mn-cs"/>
              </a:rPr>
              <a:t>2</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概要：</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高校野球部</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のハーフバッティング練習中に、打球が投手を直　</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撃し頭蓋骨骨折等による半身不随の障害が生じた。</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判決：本件は、投球距離を短くし、薄暮の時間帯になっても特別な</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注意、指導を行うこともなく練習を継続させたため、野球部　</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の監督に安全配慮義務に欠ける過失があったとして、</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学校側</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80202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の損害賠償責任</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を認めた</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D949019B-4B3D-E31B-BEF3-1C34D958712B}"/>
              </a:ext>
            </a:extLst>
          </p:cNvPr>
          <p:cNvSpPr txBox="1"/>
          <p:nvPr/>
        </p:nvSpPr>
        <p:spPr>
          <a:xfrm>
            <a:off x="1808223" y="5762717"/>
            <a:ext cx="8186857" cy="461665"/>
          </a:xfrm>
          <a:prstGeom prst="rect">
            <a:avLst/>
          </a:prstGeom>
          <a:solidFill>
            <a:srgbClr val="FFC000">
              <a:lumMod val="60000"/>
              <a:lumOff val="40000"/>
            </a:srgbClr>
          </a:solidFill>
        </p:spPr>
        <p:txBody>
          <a:bodyPr wrap="non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危険性の高い練習では、最大限の安全配慮を行いましょう</a:t>
            </a:r>
          </a:p>
        </p:txBody>
      </p:sp>
      <p:sp>
        <p:nvSpPr>
          <p:cNvPr id="8" name="テキスト ボックス 7">
            <a:extLst>
              <a:ext uri="{FF2B5EF4-FFF2-40B4-BE49-F238E27FC236}">
                <a16:creationId xmlns:a16="http://schemas.microsoft.com/office/drawing/2014/main" id="{EC216A3D-5F43-58C4-5A4B-8493D3FEE4DB}"/>
              </a:ext>
            </a:extLst>
          </p:cNvPr>
          <p:cNvSpPr txBox="1"/>
          <p:nvPr/>
        </p:nvSpPr>
        <p:spPr>
          <a:xfrm>
            <a:off x="7436105" y="6737519"/>
            <a:ext cx="2746265" cy="281295"/>
          </a:xfrm>
          <a:prstGeom prst="rect">
            <a:avLst/>
          </a:prstGeom>
          <a:noFill/>
        </p:spPr>
        <p:txBody>
          <a:bodyPr wrap="none" rtlCol="0">
            <a:spAutoFit/>
          </a:bodyPr>
          <a:lstStyle/>
          <a:p>
            <a:pPr algn="l" defTabSz="802020" rtl="0"/>
            <a:r>
              <a:rPr kumimoji="1" lang="en-US" altLang="ja-JP" sz="1228" kern="1200" dirty="0">
                <a:solidFill>
                  <a:prstClr val="black"/>
                </a:solidFill>
                <a:latin typeface="Calibri" panose="020F0502020204030204"/>
                <a:ea typeface="游ゴシック" panose="020B0400000000000000" pitchFamily="50" charset="-128"/>
                <a:cs typeface="+mn-cs"/>
              </a:rPr>
              <a:t>JSC</a:t>
            </a:r>
            <a:r>
              <a:rPr kumimoji="1" lang="ja-JP" altLang="en-US" sz="1228" kern="1200" dirty="0">
                <a:solidFill>
                  <a:prstClr val="black"/>
                </a:solidFill>
                <a:latin typeface="Calibri" panose="020F0502020204030204"/>
                <a:ea typeface="游ゴシック" panose="020B0400000000000000" pitchFamily="50" charset="-128"/>
                <a:cs typeface="+mn-cs"/>
              </a:rPr>
              <a:t>　骨折事故防止パンフレットより</a:t>
            </a:r>
          </a:p>
        </p:txBody>
      </p:sp>
      <p:sp>
        <p:nvSpPr>
          <p:cNvPr id="10" name="矢印: 右 9">
            <a:extLst>
              <a:ext uri="{FF2B5EF4-FFF2-40B4-BE49-F238E27FC236}">
                <a16:creationId xmlns:a16="http://schemas.microsoft.com/office/drawing/2014/main" id="{3B21F573-A6CF-F996-3963-41E73EEE4502}"/>
              </a:ext>
            </a:extLst>
          </p:cNvPr>
          <p:cNvSpPr/>
          <p:nvPr/>
        </p:nvSpPr>
        <p:spPr>
          <a:xfrm>
            <a:off x="1164280" y="5723425"/>
            <a:ext cx="482344" cy="425063"/>
          </a:xfrm>
          <a:prstGeom prst="rightArrow">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1" lang="ja-JP" altLang="en-US" sz="1579"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タイトル 4">
            <a:extLst>
              <a:ext uri="{FF2B5EF4-FFF2-40B4-BE49-F238E27FC236}">
                <a16:creationId xmlns:a16="http://schemas.microsoft.com/office/drawing/2014/main" id="{3B1C8094-BD01-6ABD-DDAC-7F7BA682AD97}"/>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2451232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590FC-5A38-083A-1CD4-DDE827D9C0C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08DAD7E-4DA2-1A56-16C4-0D1EACF98D70}"/>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566F237E-2B1D-1484-1676-6F3BB3062724}"/>
              </a:ext>
            </a:extLst>
          </p:cNvPr>
          <p:cNvSpPr>
            <a:spLocks noGrp="1"/>
          </p:cNvSpPr>
          <p:nvPr>
            <p:ph type="body" idx="1"/>
          </p:nvPr>
        </p:nvSpPr>
        <p:spPr>
          <a:xfrm>
            <a:off x="5145549" y="674022"/>
            <a:ext cx="10664093" cy="9041919"/>
          </a:xfrm>
        </p:spPr>
        <p:txBody>
          <a:bodyPr/>
          <a:lstStyle/>
          <a:p>
            <a:endParaRPr kumimoji="1" lang="ja-JP" altLang="en-US" dirty="0"/>
          </a:p>
        </p:txBody>
      </p:sp>
      <p:pic>
        <p:nvPicPr>
          <p:cNvPr id="7" name="図 6" descr="テーブル, 座る, コンピュータ, 画面 が含まれている画像&#10;&#10;自動的に生成された説明">
            <a:extLst>
              <a:ext uri="{FF2B5EF4-FFF2-40B4-BE49-F238E27FC236}">
                <a16:creationId xmlns:a16="http://schemas.microsoft.com/office/drawing/2014/main" id="{28FD79CE-4BF6-F763-7B59-535CDCDF5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593" y="255027"/>
            <a:ext cx="7340213" cy="6879198"/>
          </a:xfrm>
          <a:prstGeom prst="rect">
            <a:avLst/>
          </a:prstGeom>
        </p:spPr>
      </p:pic>
      <p:sp>
        <p:nvSpPr>
          <p:cNvPr id="17" name="吹き出し: 円形 16">
            <a:extLst>
              <a:ext uri="{FF2B5EF4-FFF2-40B4-BE49-F238E27FC236}">
                <a16:creationId xmlns:a16="http://schemas.microsoft.com/office/drawing/2014/main" id="{97F86A18-EA39-33E4-8059-08374B1050D4}"/>
              </a:ext>
            </a:extLst>
          </p:cNvPr>
          <p:cNvSpPr/>
          <p:nvPr/>
        </p:nvSpPr>
        <p:spPr>
          <a:xfrm>
            <a:off x="2451100" y="701969"/>
            <a:ext cx="3886199" cy="2133600"/>
          </a:xfrm>
          <a:prstGeom prst="wedgeEllipseCallout">
            <a:avLst>
              <a:gd name="adj1" fmla="val 65992"/>
              <a:gd name="adj2" fmla="val 295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400" dirty="0"/>
              <a:t>マウスガード、見たことありますか？</a:t>
            </a:r>
          </a:p>
        </p:txBody>
      </p:sp>
    </p:spTree>
    <p:extLst>
      <p:ext uri="{BB962C8B-B14F-4D97-AF65-F5344CB8AC3E}">
        <p14:creationId xmlns:p14="http://schemas.microsoft.com/office/powerpoint/2010/main" val="1639758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37C605-2F10-CF1A-A918-3F19AD81FDA7}"/>
              </a:ext>
            </a:extLst>
          </p:cNvPr>
          <p:cNvSpPr>
            <a:spLocks noGrp="1"/>
          </p:cNvSpPr>
          <p:nvPr>
            <p:ph type="title"/>
          </p:nvPr>
        </p:nvSpPr>
        <p:spPr>
          <a:xfrm>
            <a:off x="3027636" y="721917"/>
            <a:ext cx="4912090" cy="634544"/>
          </a:xfrm>
        </p:spPr>
        <p:txBody>
          <a:bodyPr>
            <a:normAutofit/>
          </a:bodyPr>
          <a:lstStyle/>
          <a:p>
            <a:r>
              <a:rPr kumimoji="1" lang="ja-JP" altLang="en-US" sz="2800" dirty="0">
                <a:solidFill>
                  <a:schemeClr val="accent1">
                    <a:lumMod val="50000"/>
                  </a:schemeClr>
                </a:solidFill>
                <a:latin typeface="+mn-ea"/>
                <a:ea typeface="+mn-ea"/>
              </a:rPr>
              <a:t>学校歯科医の法的な立場</a:t>
            </a:r>
          </a:p>
        </p:txBody>
      </p:sp>
      <p:sp>
        <p:nvSpPr>
          <p:cNvPr id="3" name="コンテンツ プレースホルダー 2">
            <a:extLst>
              <a:ext uri="{FF2B5EF4-FFF2-40B4-BE49-F238E27FC236}">
                <a16:creationId xmlns:a16="http://schemas.microsoft.com/office/drawing/2014/main" id="{DD78DB48-0FB6-E232-642D-3587471FBC54}"/>
              </a:ext>
            </a:extLst>
          </p:cNvPr>
          <p:cNvSpPr>
            <a:spLocks noGrp="1"/>
          </p:cNvSpPr>
          <p:nvPr>
            <p:ph idx="1"/>
          </p:nvPr>
        </p:nvSpPr>
        <p:spPr>
          <a:xfrm>
            <a:off x="763665" y="6463607"/>
            <a:ext cx="9383635" cy="467513"/>
          </a:xfrm>
          <a:solidFill>
            <a:srgbClr val="FFFF00"/>
          </a:solidFill>
        </p:spPr>
        <p:txBody>
          <a:bodyPr>
            <a:noAutofit/>
          </a:bodyPr>
          <a:lstStyle/>
          <a:p>
            <a:pPr algn="l">
              <a:lnSpc>
                <a:spcPct val="125000"/>
              </a:lnSpc>
            </a:pPr>
            <a:r>
              <a:rPr lang="ja-JP" altLang="en-US" b="1" dirty="0"/>
              <a:t>　医療の専門職　</a:t>
            </a:r>
            <a:r>
              <a:rPr lang="ja-JP" altLang="en-US" sz="1400" b="1" dirty="0"/>
              <a:t>＋　</a:t>
            </a:r>
            <a:r>
              <a:rPr lang="ja-JP" altLang="en-US" b="1" dirty="0"/>
              <a:t>保健の専門職　＝　歯科に関する健康診断・健康相談・保健指導・健康教育</a:t>
            </a:r>
            <a:endParaRPr lang="en-US" altLang="ja-JP" b="1" dirty="0"/>
          </a:p>
          <a:p>
            <a:pPr algn="l">
              <a:lnSpc>
                <a:spcPct val="125000"/>
              </a:lnSpc>
            </a:pPr>
            <a:endParaRPr lang="en-US" altLang="ja-JP" sz="1400" b="1" dirty="0"/>
          </a:p>
          <a:p>
            <a:pPr algn="l">
              <a:lnSpc>
                <a:spcPct val="125000"/>
              </a:lnSpc>
            </a:pPr>
            <a:r>
              <a:rPr lang="en-US" altLang="ja-JP" sz="1400" b="1" dirty="0"/>
              <a:t>	</a:t>
            </a:r>
            <a:r>
              <a:rPr lang="ja-JP" altLang="en-US" b="1" dirty="0"/>
              <a:t>　</a:t>
            </a:r>
            <a:endParaRPr kumimoji="1" lang="ja-JP" altLang="en-US" sz="1400" b="1" dirty="0"/>
          </a:p>
        </p:txBody>
      </p:sp>
      <p:sp>
        <p:nvSpPr>
          <p:cNvPr id="5" name="矢印: 下 4">
            <a:extLst>
              <a:ext uri="{FF2B5EF4-FFF2-40B4-BE49-F238E27FC236}">
                <a16:creationId xmlns:a16="http://schemas.microsoft.com/office/drawing/2014/main" id="{9E8D393E-B3B9-AF8F-4B84-8846A0EC0035}"/>
              </a:ext>
            </a:extLst>
          </p:cNvPr>
          <p:cNvSpPr/>
          <p:nvPr/>
        </p:nvSpPr>
        <p:spPr>
          <a:xfrm>
            <a:off x="4991622" y="6124655"/>
            <a:ext cx="1319755" cy="2807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BF4AFBE-E42A-FE89-4BF4-BA6B02F57113}"/>
              </a:ext>
            </a:extLst>
          </p:cNvPr>
          <p:cNvSpPr txBox="1"/>
          <p:nvPr/>
        </p:nvSpPr>
        <p:spPr>
          <a:xfrm>
            <a:off x="763665" y="1167636"/>
            <a:ext cx="9296400" cy="1205971"/>
          </a:xfrm>
          <a:prstGeom prst="rect">
            <a:avLst/>
          </a:prstGeom>
          <a:solidFill>
            <a:schemeClr val="bg1">
              <a:lumMod val="85000"/>
            </a:schemeClr>
          </a:solidFill>
        </p:spPr>
        <p:txBody>
          <a:bodyPr wrap="square">
            <a:spAutoFit/>
          </a:bodyPr>
          <a:lstStyle/>
          <a:p>
            <a:pPr>
              <a:lnSpc>
                <a:spcPct val="125000"/>
              </a:lnSpc>
            </a:pPr>
            <a:r>
              <a:rPr kumimoji="1" lang="ja-JP" altLang="en-US" sz="2000" b="1" dirty="0"/>
              <a:t>●</a:t>
            </a:r>
            <a:r>
              <a:rPr kumimoji="1" lang="ja-JP" altLang="en-US" sz="2000" b="1" u="sng" dirty="0">
                <a:solidFill>
                  <a:srgbClr val="FF0000"/>
                </a:solidFill>
              </a:rPr>
              <a:t>歯科医師法</a:t>
            </a:r>
            <a:r>
              <a:rPr kumimoji="1" lang="ja-JP" altLang="en-US" sz="2000" b="1" dirty="0">
                <a:solidFill>
                  <a:srgbClr val="FF0000"/>
                </a:solidFill>
              </a:rPr>
              <a:t>に定められた歯科医師</a:t>
            </a:r>
            <a:endParaRPr kumimoji="1" lang="en-US" altLang="ja-JP" sz="2000" b="1" dirty="0">
              <a:solidFill>
                <a:srgbClr val="FF0000"/>
              </a:solidFill>
            </a:endParaRPr>
          </a:p>
          <a:p>
            <a:pPr>
              <a:lnSpc>
                <a:spcPct val="125000"/>
              </a:lnSpc>
            </a:pPr>
            <a:r>
              <a:rPr lang="ja-JP" altLang="en-US" sz="2000" b="1" dirty="0"/>
              <a:t>（第１条）歯科医療及び保健指導を掌ることによって公衆衛生の向上及び増進　</a:t>
            </a:r>
            <a:endParaRPr lang="en-US" altLang="ja-JP" sz="2000" b="1" dirty="0"/>
          </a:p>
          <a:p>
            <a:pPr>
              <a:lnSpc>
                <a:spcPct val="125000"/>
              </a:lnSpc>
            </a:pPr>
            <a:r>
              <a:rPr lang="ja-JP" altLang="en-US" sz="2000" b="1" dirty="0"/>
              <a:t>　　　　に寄与し、もって国民の健康な生活を確保するものとする。</a:t>
            </a:r>
            <a:endParaRPr lang="en-US" altLang="ja-JP" sz="2000" b="1" dirty="0"/>
          </a:p>
        </p:txBody>
      </p:sp>
      <p:sp>
        <p:nvSpPr>
          <p:cNvPr id="9" name="テキスト ボックス 8">
            <a:extLst>
              <a:ext uri="{FF2B5EF4-FFF2-40B4-BE49-F238E27FC236}">
                <a16:creationId xmlns:a16="http://schemas.microsoft.com/office/drawing/2014/main" id="{6EAB313D-E162-31BB-BC41-D50585B8019F}"/>
              </a:ext>
            </a:extLst>
          </p:cNvPr>
          <p:cNvSpPr txBox="1"/>
          <p:nvPr/>
        </p:nvSpPr>
        <p:spPr>
          <a:xfrm>
            <a:off x="774699" y="2478588"/>
            <a:ext cx="9296400" cy="1205971"/>
          </a:xfrm>
          <a:prstGeom prst="rect">
            <a:avLst/>
          </a:prstGeom>
          <a:solidFill>
            <a:schemeClr val="accent1">
              <a:lumMod val="20000"/>
              <a:lumOff val="80000"/>
            </a:schemeClr>
          </a:solidFill>
        </p:spPr>
        <p:txBody>
          <a:bodyPr wrap="square">
            <a:spAutoFit/>
          </a:bodyPr>
          <a:lstStyle/>
          <a:p>
            <a:pPr>
              <a:lnSpc>
                <a:spcPct val="125000"/>
              </a:lnSpc>
            </a:pPr>
            <a:r>
              <a:rPr kumimoji="1" lang="ja-JP" altLang="en-US" sz="2000" b="1" dirty="0"/>
              <a:t>●</a:t>
            </a:r>
            <a:r>
              <a:rPr kumimoji="1" lang="ja-JP" altLang="en-US" sz="2000" b="1" u="sng" dirty="0">
                <a:solidFill>
                  <a:srgbClr val="FF0000"/>
                </a:solidFill>
              </a:rPr>
              <a:t>学校保健安全法</a:t>
            </a:r>
            <a:r>
              <a:rPr kumimoji="1" lang="ja-JP" altLang="en-US" sz="2000" b="1" dirty="0">
                <a:solidFill>
                  <a:srgbClr val="FF0000"/>
                </a:solidFill>
              </a:rPr>
              <a:t>に定められた学校歯科医</a:t>
            </a:r>
            <a:endParaRPr kumimoji="1" lang="en-US" altLang="ja-JP" sz="2000" b="1" dirty="0">
              <a:solidFill>
                <a:srgbClr val="FF0000"/>
              </a:solidFill>
            </a:endParaRPr>
          </a:p>
          <a:p>
            <a:pPr>
              <a:lnSpc>
                <a:spcPct val="125000"/>
              </a:lnSpc>
            </a:pPr>
            <a:r>
              <a:rPr lang="ja-JP" altLang="en-US" sz="2000" b="1" dirty="0"/>
              <a:t>（第１条）学校における保健管理に関する専門的事項に関し、技術及び指導に</a:t>
            </a:r>
            <a:endParaRPr lang="en-US" altLang="ja-JP" sz="2000" b="1" dirty="0"/>
          </a:p>
          <a:p>
            <a:pPr>
              <a:lnSpc>
                <a:spcPct val="125000"/>
              </a:lnSpc>
            </a:pPr>
            <a:r>
              <a:rPr lang="ja-JP" altLang="en-US" sz="2000" b="1" dirty="0"/>
              <a:t>　　　　従事する。　</a:t>
            </a:r>
          </a:p>
        </p:txBody>
      </p:sp>
      <p:sp>
        <p:nvSpPr>
          <p:cNvPr id="8" name="テキスト ボックス 7">
            <a:extLst>
              <a:ext uri="{FF2B5EF4-FFF2-40B4-BE49-F238E27FC236}">
                <a16:creationId xmlns:a16="http://schemas.microsoft.com/office/drawing/2014/main" id="{167536A8-00BB-EFF2-63F3-32D99F44095E}"/>
              </a:ext>
            </a:extLst>
          </p:cNvPr>
          <p:cNvSpPr txBox="1"/>
          <p:nvPr/>
        </p:nvSpPr>
        <p:spPr>
          <a:xfrm>
            <a:off x="1035882" y="3808434"/>
            <a:ext cx="8839200" cy="1200329"/>
          </a:xfrm>
          <a:prstGeom prst="rect">
            <a:avLst/>
          </a:prstGeom>
          <a:noFill/>
        </p:spPr>
        <p:txBody>
          <a:bodyPr wrap="square" rtlCol="0">
            <a:spAutoFit/>
          </a:bodyPr>
          <a:lstStyle/>
          <a:p>
            <a:r>
              <a:rPr kumimoji="1" lang="ja-JP" altLang="en-US" dirty="0"/>
              <a:t>平成９年保健体育審議会答申（一部）</a:t>
            </a:r>
            <a:endParaRPr kumimoji="1" lang="en-US" altLang="ja-JP" dirty="0"/>
          </a:p>
          <a:p>
            <a:r>
              <a:rPr kumimoji="1" lang="ja-JP" altLang="en-US" dirty="0"/>
              <a:t>　各学校の実態を踏まえ、学校の教育活動に積極的に参画し、必要に応じて、特別　</a:t>
            </a:r>
            <a:endParaRPr kumimoji="1" lang="en-US" altLang="ja-JP" dirty="0"/>
          </a:p>
          <a:p>
            <a:r>
              <a:rPr kumimoji="1" lang="ja-JP" altLang="en-US" dirty="0"/>
              <a:t>　非常勤講師制度を活用するなどして学習指導等に協力したり、教職員の研修に積　</a:t>
            </a:r>
            <a:endParaRPr kumimoji="1" lang="en-US" altLang="ja-JP" dirty="0"/>
          </a:p>
          <a:p>
            <a:r>
              <a:rPr kumimoji="1" lang="ja-JP" altLang="en-US" dirty="0"/>
              <a:t>　極的に取り組むなど、その専門性を一層発揮できるよう配慮すべきである。</a:t>
            </a:r>
          </a:p>
        </p:txBody>
      </p:sp>
      <p:sp>
        <p:nvSpPr>
          <p:cNvPr id="10" name="テキスト ボックス 9">
            <a:extLst>
              <a:ext uri="{FF2B5EF4-FFF2-40B4-BE49-F238E27FC236}">
                <a16:creationId xmlns:a16="http://schemas.microsoft.com/office/drawing/2014/main" id="{E2DB63DA-887E-FE23-1570-DB3620677AAE}"/>
              </a:ext>
            </a:extLst>
          </p:cNvPr>
          <p:cNvSpPr txBox="1"/>
          <p:nvPr/>
        </p:nvSpPr>
        <p:spPr>
          <a:xfrm>
            <a:off x="1074839" y="5128677"/>
            <a:ext cx="5262979" cy="1200329"/>
          </a:xfrm>
          <a:prstGeom prst="rect">
            <a:avLst/>
          </a:prstGeom>
          <a:noFill/>
        </p:spPr>
        <p:txBody>
          <a:bodyPr wrap="none" rtlCol="0">
            <a:spAutoFit/>
          </a:bodyPr>
          <a:lstStyle/>
          <a:p>
            <a:r>
              <a:rPr kumimoji="1" lang="ja-JP" altLang="en-US" dirty="0"/>
              <a:t>平成</a:t>
            </a:r>
            <a:r>
              <a:rPr kumimoji="1" lang="en-US" altLang="ja-JP" dirty="0"/>
              <a:t>20</a:t>
            </a:r>
            <a:r>
              <a:rPr kumimoji="1" lang="ja-JP" altLang="en-US" dirty="0"/>
              <a:t>年中央教育審議会答申（一部）</a:t>
            </a:r>
            <a:endParaRPr kumimoji="1" lang="en-US" altLang="ja-JP" dirty="0"/>
          </a:p>
          <a:p>
            <a:r>
              <a:rPr kumimoji="1" lang="ja-JP" altLang="en-US" dirty="0"/>
              <a:t>　・専門知識に基づいた効果的な保健指導が重要</a:t>
            </a:r>
            <a:endParaRPr kumimoji="1" lang="en-US" altLang="ja-JP" dirty="0"/>
          </a:p>
          <a:p>
            <a:r>
              <a:rPr kumimoji="1" lang="ja-JP" altLang="en-US" dirty="0"/>
              <a:t>　・特別活動等における保健指導</a:t>
            </a:r>
            <a:endParaRPr kumimoji="1" lang="en-US" altLang="ja-JP" dirty="0"/>
          </a:p>
          <a:p>
            <a:endParaRPr kumimoji="1" lang="ja-JP" altLang="en-US" dirty="0"/>
          </a:p>
        </p:txBody>
      </p:sp>
    </p:spTree>
    <p:extLst>
      <p:ext uri="{BB962C8B-B14F-4D97-AF65-F5344CB8AC3E}">
        <p14:creationId xmlns:p14="http://schemas.microsoft.com/office/powerpoint/2010/main" val="1791344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txBox="1"/>
          <p:nvPr/>
        </p:nvSpPr>
        <p:spPr>
          <a:xfrm>
            <a:off x="707299" y="933385"/>
            <a:ext cx="7001601" cy="382156"/>
          </a:xfrm>
          <a:prstGeom prst="rect">
            <a:avLst/>
          </a:prstGeom>
        </p:spPr>
        <p:txBody>
          <a:bodyPr vert="horz" wrap="square" lIns="0" tIns="12700" rIns="0" bIns="0" rtlCol="0">
            <a:spAutoFit/>
          </a:bodyPr>
          <a:lstStyle/>
          <a:p>
            <a:pPr marL="198755" indent="-186055">
              <a:lnSpc>
                <a:spcPct val="100000"/>
              </a:lnSpc>
              <a:spcBef>
                <a:spcPts val="100"/>
              </a:spcBef>
              <a:buSzPct val="79411"/>
              <a:buChar char="●"/>
              <a:tabLst>
                <a:tab pos="198755" algn="l"/>
              </a:tabLst>
            </a:pPr>
            <a:r>
              <a:rPr sz="2400" b="1" spc="-160" dirty="0" err="1">
                <a:solidFill>
                  <a:schemeClr val="tx1"/>
                </a:solidFill>
                <a:latin typeface="Adobe Clean Han Black"/>
                <a:cs typeface="Adobe Clean Han Black"/>
              </a:rPr>
              <a:t>マウスガード作製から装着、フォローアップの流れ</a:t>
            </a:r>
            <a:endParaRPr sz="2400" dirty="0">
              <a:solidFill>
                <a:schemeClr val="tx1"/>
              </a:solidFill>
              <a:latin typeface="Adobe Clean Han Black"/>
              <a:cs typeface="Adobe Clean Han Black"/>
            </a:endParaRPr>
          </a:p>
        </p:txBody>
      </p:sp>
      <p:sp>
        <p:nvSpPr>
          <p:cNvPr id="44" name="object 44"/>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10</a:t>
            </a:r>
            <a:endParaRPr sz="1100">
              <a:latin typeface="Arial"/>
              <a:cs typeface="Arial"/>
            </a:endParaRPr>
          </a:p>
        </p:txBody>
      </p:sp>
      <p:grpSp>
        <p:nvGrpSpPr>
          <p:cNvPr id="7" name="グループ化 6">
            <a:extLst>
              <a:ext uri="{FF2B5EF4-FFF2-40B4-BE49-F238E27FC236}">
                <a16:creationId xmlns:a16="http://schemas.microsoft.com/office/drawing/2014/main" id="{4C10E490-1426-03B3-236C-13E5317193BD}"/>
              </a:ext>
            </a:extLst>
          </p:cNvPr>
          <p:cNvGrpSpPr/>
          <p:nvPr/>
        </p:nvGrpSpPr>
        <p:grpSpPr>
          <a:xfrm>
            <a:off x="1112387" y="4384147"/>
            <a:ext cx="8629341" cy="2245318"/>
            <a:chOff x="1225206" y="4660307"/>
            <a:chExt cx="6228080" cy="1620520"/>
          </a:xfrm>
        </p:grpSpPr>
        <p:sp>
          <p:nvSpPr>
            <p:cNvPr id="3" name="object 3"/>
            <p:cNvSpPr/>
            <p:nvPr/>
          </p:nvSpPr>
          <p:spPr>
            <a:xfrm>
              <a:off x="1225206" y="4660307"/>
              <a:ext cx="6228080" cy="1620520"/>
            </a:xfrm>
            <a:custGeom>
              <a:avLst/>
              <a:gdLst/>
              <a:ahLst/>
              <a:cxnLst/>
              <a:rect l="l" t="t" r="r" b="b"/>
              <a:pathLst>
                <a:path w="6228080" h="1620520">
                  <a:moveTo>
                    <a:pt x="6155994" y="0"/>
                  </a:moveTo>
                  <a:lnTo>
                    <a:pt x="71996" y="0"/>
                  </a:lnTo>
                  <a:lnTo>
                    <a:pt x="43971" y="5657"/>
                  </a:lnTo>
                  <a:lnTo>
                    <a:pt x="21086" y="21086"/>
                  </a:lnTo>
                  <a:lnTo>
                    <a:pt x="5657" y="43971"/>
                  </a:lnTo>
                  <a:lnTo>
                    <a:pt x="0" y="71996"/>
                  </a:lnTo>
                  <a:lnTo>
                    <a:pt x="0" y="1548003"/>
                  </a:lnTo>
                  <a:lnTo>
                    <a:pt x="5657" y="1576027"/>
                  </a:lnTo>
                  <a:lnTo>
                    <a:pt x="21086" y="1598912"/>
                  </a:lnTo>
                  <a:lnTo>
                    <a:pt x="43971" y="1614341"/>
                  </a:lnTo>
                  <a:lnTo>
                    <a:pt x="71996" y="1619999"/>
                  </a:lnTo>
                  <a:lnTo>
                    <a:pt x="6155994" y="1619999"/>
                  </a:lnTo>
                  <a:lnTo>
                    <a:pt x="6184019" y="1614341"/>
                  </a:lnTo>
                  <a:lnTo>
                    <a:pt x="6206904" y="1598912"/>
                  </a:lnTo>
                  <a:lnTo>
                    <a:pt x="6222333" y="1576027"/>
                  </a:lnTo>
                  <a:lnTo>
                    <a:pt x="6227991" y="1548003"/>
                  </a:lnTo>
                  <a:lnTo>
                    <a:pt x="6227991" y="71996"/>
                  </a:lnTo>
                  <a:lnTo>
                    <a:pt x="6222333" y="43971"/>
                  </a:lnTo>
                  <a:lnTo>
                    <a:pt x="6206904" y="21086"/>
                  </a:lnTo>
                  <a:lnTo>
                    <a:pt x="6184019" y="5657"/>
                  </a:lnTo>
                  <a:lnTo>
                    <a:pt x="6155994" y="0"/>
                  </a:lnTo>
                  <a:close/>
                </a:path>
              </a:pathLst>
            </a:custGeom>
            <a:solidFill>
              <a:srgbClr val="FFE789"/>
            </a:solidFill>
          </p:spPr>
          <p:txBody>
            <a:bodyPr wrap="square" lIns="0" tIns="0" rIns="0" bIns="0" rtlCol="0"/>
            <a:lstStyle/>
            <a:p>
              <a:pPr algn="ctr"/>
              <a:endParaRPr/>
            </a:p>
          </p:txBody>
        </p:sp>
        <p:sp>
          <p:nvSpPr>
            <p:cNvPr id="4" name="object 4"/>
            <p:cNvSpPr/>
            <p:nvPr/>
          </p:nvSpPr>
          <p:spPr>
            <a:xfrm>
              <a:off x="1349652" y="4817197"/>
              <a:ext cx="396240" cy="1368425"/>
            </a:xfrm>
            <a:custGeom>
              <a:avLst/>
              <a:gdLst/>
              <a:ahLst/>
              <a:cxnLst/>
              <a:rect l="l" t="t" r="r" b="b"/>
              <a:pathLst>
                <a:path w="396240" h="1368425">
                  <a:moveTo>
                    <a:pt x="357771" y="0"/>
                  </a:moveTo>
                  <a:lnTo>
                    <a:pt x="38227" y="0"/>
                  </a:lnTo>
                  <a:lnTo>
                    <a:pt x="23349" y="3004"/>
                  </a:lnTo>
                  <a:lnTo>
                    <a:pt x="11198" y="11198"/>
                  </a:lnTo>
                  <a:lnTo>
                    <a:pt x="3004" y="23349"/>
                  </a:lnTo>
                  <a:lnTo>
                    <a:pt x="0" y="38227"/>
                  </a:lnTo>
                  <a:lnTo>
                    <a:pt x="0" y="1329778"/>
                  </a:lnTo>
                  <a:lnTo>
                    <a:pt x="3004" y="1344654"/>
                  </a:lnTo>
                  <a:lnTo>
                    <a:pt x="11198" y="1356801"/>
                  </a:lnTo>
                  <a:lnTo>
                    <a:pt x="23349" y="1364990"/>
                  </a:lnTo>
                  <a:lnTo>
                    <a:pt x="38227" y="1367993"/>
                  </a:lnTo>
                  <a:lnTo>
                    <a:pt x="357771" y="1367993"/>
                  </a:lnTo>
                  <a:lnTo>
                    <a:pt x="372654" y="1364990"/>
                  </a:lnTo>
                  <a:lnTo>
                    <a:pt x="384805" y="1356801"/>
                  </a:lnTo>
                  <a:lnTo>
                    <a:pt x="392995" y="1344654"/>
                  </a:lnTo>
                  <a:lnTo>
                    <a:pt x="395998" y="1329778"/>
                  </a:lnTo>
                  <a:lnTo>
                    <a:pt x="395998" y="38227"/>
                  </a:lnTo>
                  <a:lnTo>
                    <a:pt x="392995" y="23349"/>
                  </a:lnTo>
                  <a:lnTo>
                    <a:pt x="384805" y="11198"/>
                  </a:lnTo>
                  <a:lnTo>
                    <a:pt x="372654" y="3004"/>
                  </a:lnTo>
                  <a:lnTo>
                    <a:pt x="357771" y="0"/>
                  </a:lnTo>
                  <a:close/>
                </a:path>
              </a:pathLst>
            </a:custGeom>
            <a:solidFill>
              <a:srgbClr val="00A1E4"/>
            </a:solidFill>
          </p:spPr>
          <p:txBody>
            <a:bodyPr wrap="square" lIns="0" tIns="0" rIns="0" bIns="0" rtlCol="0"/>
            <a:lstStyle/>
            <a:p>
              <a:pPr algn="ctr"/>
              <a:endParaRPr/>
            </a:p>
          </p:txBody>
        </p:sp>
        <p:sp>
          <p:nvSpPr>
            <p:cNvPr id="5" name="object 5"/>
            <p:cNvSpPr txBox="1"/>
            <p:nvPr/>
          </p:nvSpPr>
          <p:spPr>
            <a:xfrm>
              <a:off x="1416616" y="5002470"/>
              <a:ext cx="196587" cy="997454"/>
            </a:xfrm>
            <a:prstGeom prst="rect">
              <a:avLst/>
            </a:prstGeom>
          </p:spPr>
          <p:txBody>
            <a:bodyPr vert="eaVert" wrap="square" lIns="0" tIns="0" rIns="0" bIns="0" rtlCol="0">
              <a:spAutoFit/>
            </a:bodyPr>
            <a:lstStyle/>
            <a:p>
              <a:pPr marL="12700">
                <a:lnSpc>
                  <a:spcPct val="65000"/>
                </a:lnSpc>
              </a:pPr>
              <a:r>
                <a:rPr sz="2400" b="1" dirty="0">
                  <a:solidFill>
                    <a:srgbClr val="FFFFFF"/>
                  </a:solidFill>
                  <a:latin typeface="Adobe Clean Han ExtraBold"/>
                  <a:cs typeface="Adobe Clean Han ExtraBold"/>
                </a:rPr>
                <a:t>完成見本</a:t>
              </a:r>
              <a:endParaRPr sz="2400" dirty="0">
                <a:latin typeface="Adobe Clean Han ExtraBold"/>
                <a:cs typeface="Adobe Clean Han ExtraBold"/>
              </a:endParaRPr>
            </a:p>
          </p:txBody>
        </p:sp>
        <p:pic>
          <p:nvPicPr>
            <p:cNvPr id="39" name="object 39"/>
            <p:cNvPicPr/>
            <p:nvPr/>
          </p:nvPicPr>
          <p:blipFill>
            <a:blip r:embed="rId3" cstate="print"/>
            <a:stretch>
              <a:fillRect/>
            </a:stretch>
          </p:blipFill>
          <p:spPr>
            <a:xfrm>
              <a:off x="1810266" y="4817197"/>
              <a:ext cx="1799996" cy="1368000"/>
            </a:xfrm>
            <a:prstGeom prst="rect">
              <a:avLst/>
            </a:prstGeom>
          </p:spPr>
        </p:pic>
        <p:pic>
          <p:nvPicPr>
            <p:cNvPr id="40" name="object 40"/>
            <p:cNvPicPr/>
            <p:nvPr/>
          </p:nvPicPr>
          <p:blipFill>
            <a:blip r:embed="rId4" cstate="print"/>
            <a:stretch>
              <a:fillRect/>
            </a:stretch>
          </p:blipFill>
          <p:spPr>
            <a:xfrm>
              <a:off x="3682272" y="4817197"/>
              <a:ext cx="1800009" cy="1368000"/>
            </a:xfrm>
            <a:prstGeom prst="rect">
              <a:avLst/>
            </a:prstGeom>
          </p:spPr>
        </p:pic>
        <p:pic>
          <p:nvPicPr>
            <p:cNvPr id="41" name="object 41"/>
            <p:cNvPicPr/>
            <p:nvPr/>
          </p:nvPicPr>
          <p:blipFill>
            <a:blip r:embed="rId5" cstate="print"/>
            <a:stretch>
              <a:fillRect/>
            </a:stretch>
          </p:blipFill>
          <p:spPr>
            <a:xfrm>
              <a:off x="5554277" y="4817197"/>
              <a:ext cx="1799996" cy="1367999"/>
            </a:xfrm>
            <a:prstGeom prst="rect">
              <a:avLst/>
            </a:prstGeom>
          </p:spPr>
        </p:pic>
      </p:grpSp>
      <p:grpSp>
        <p:nvGrpSpPr>
          <p:cNvPr id="8" name="グループ化 7">
            <a:extLst>
              <a:ext uri="{FF2B5EF4-FFF2-40B4-BE49-F238E27FC236}">
                <a16:creationId xmlns:a16="http://schemas.microsoft.com/office/drawing/2014/main" id="{B3EE3C03-71AA-3F36-845E-B09B8723ACF8}"/>
              </a:ext>
            </a:extLst>
          </p:cNvPr>
          <p:cNvGrpSpPr/>
          <p:nvPr/>
        </p:nvGrpSpPr>
        <p:grpSpPr>
          <a:xfrm>
            <a:off x="902562" y="1918427"/>
            <a:ext cx="9048989" cy="1822881"/>
            <a:chOff x="1397631" y="2181224"/>
            <a:chExt cx="7535925" cy="1518080"/>
          </a:xfrm>
        </p:grpSpPr>
        <p:sp>
          <p:nvSpPr>
            <p:cNvPr id="13" name="object 13"/>
            <p:cNvSpPr/>
            <p:nvPr/>
          </p:nvSpPr>
          <p:spPr>
            <a:xfrm>
              <a:off x="7781478" y="2186734"/>
              <a:ext cx="504190" cy="1512570"/>
            </a:xfrm>
            <a:custGeom>
              <a:avLst/>
              <a:gdLst/>
              <a:ahLst/>
              <a:cxnLst/>
              <a:rect l="l" t="t" r="r" b="b"/>
              <a:pathLst>
                <a:path w="504189" h="1512570">
                  <a:moveTo>
                    <a:pt x="468007" y="0"/>
                  </a:moveTo>
                  <a:lnTo>
                    <a:pt x="36004" y="0"/>
                  </a:lnTo>
                  <a:lnTo>
                    <a:pt x="21988" y="2828"/>
                  </a:lnTo>
                  <a:lnTo>
                    <a:pt x="10544" y="10542"/>
                  </a:lnTo>
                  <a:lnTo>
                    <a:pt x="2828" y="21983"/>
                  </a:lnTo>
                  <a:lnTo>
                    <a:pt x="0" y="35991"/>
                  </a:lnTo>
                  <a:lnTo>
                    <a:pt x="0" y="1475994"/>
                  </a:lnTo>
                  <a:lnTo>
                    <a:pt x="2828" y="1490010"/>
                  </a:lnTo>
                  <a:lnTo>
                    <a:pt x="10544" y="1501454"/>
                  </a:lnTo>
                  <a:lnTo>
                    <a:pt x="21988" y="1509169"/>
                  </a:lnTo>
                  <a:lnTo>
                    <a:pt x="36004" y="1511998"/>
                  </a:lnTo>
                  <a:lnTo>
                    <a:pt x="468007" y="1511998"/>
                  </a:lnTo>
                  <a:lnTo>
                    <a:pt x="482016" y="1509169"/>
                  </a:lnTo>
                  <a:lnTo>
                    <a:pt x="493456" y="1501454"/>
                  </a:lnTo>
                  <a:lnTo>
                    <a:pt x="501170" y="1490010"/>
                  </a:lnTo>
                  <a:lnTo>
                    <a:pt x="503999" y="1475994"/>
                  </a:lnTo>
                  <a:lnTo>
                    <a:pt x="503999" y="35991"/>
                  </a:lnTo>
                  <a:lnTo>
                    <a:pt x="501170" y="21983"/>
                  </a:lnTo>
                  <a:lnTo>
                    <a:pt x="493456" y="10542"/>
                  </a:lnTo>
                  <a:lnTo>
                    <a:pt x="482016" y="2828"/>
                  </a:lnTo>
                  <a:lnTo>
                    <a:pt x="468007" y="0"/>
                  </a:lnTo>
                  <a:close/>
                </a:path>
              </a:pathLst>
            </a:custGeom>
            <a:solidFill>
              <a:srgbClr val="A3CF62"/>
            </a:solidFill>
          </p:spPr>
          <p:txBody>
            <a:bodyPr vert="eaVert" wrap="square" lIns="0" tIns="0" rIns="0" bIns="0" rtlCol="0" anchor="ctr" anchorCtr="0"/>
            <a:lstStyle/>
            <a:p>
              <a:pPr marL="12700" algn="ctr">
                <a:lnSpc>
                  <a:spcPct val="65000"/>
                </a:lnSpc>
              </a:pPr>
              <a:r>
                <a:rPr lang="ja-JP" altLang="en-US" sz="2400" dirty="0">
                  <a:solidFill>
                    <a:schemeClr val="tx1"/>
                  </a:solidFill>
                  <a:latin typeface="Adobe Clean Han"/>
                  <a:cs typeface="Adobe Clean Han"/>
                </a:rPr>
                <a:t>完</a:t>
              </a:r>
              <a:r>
                <a:rPr lang="ja-JP" altLang="en-US" sz="2400" spc="-55" dirty="0">
                  <a:solidFill>
                    <a:schemeClr val="tx1"/>
                  </a:solidFill>
                  <a:latin typeface="Adobe Clean Han"/>
                  <a:cs typeface="Adobe Clean Han"/>
                </a:rPr>
                <a:t>成</a:t>
              </a:r>
              <a:r>
                <a:rPr lang="en-US" altLang="ja-JP" sz="2400" spc="-55" dirty="0">
                  <a:solidFill>
                    <a:schemeClr val="tx1"/>
                  </a:solidFill>
                  <a:latin typeface="Adobe Clean Han"/>
                  <a:cs typeface="Adobe Clean Han"/>
                </a:rPr>
                <a:t>•</a:t>
              </a:r>
              <a:r>
                <a:rPr lang="ja-JP" altLang="en-US" sz="2400" dirty="0">
                  <a:solidFill>
                    <a:schemeClr val="tx1"/>
                  </a:solidFill>
                  <a:latin typeface="Adobe Clean Han"/>
                  <a:cs typeface="Adobe Clean Han"/>
                </a:rPr>
                <a:t>装着</a:t>
              </a:r>
            </a:p>
          </p:txBody>
        </p:sp>
        <p:sp>
          <p:nvSpPr>
            <p:cNvPr id="47" name="object 22">
              <a:extLst>
                <a:ext uri="{FF2B5EF4-FFF2-40B4-BE49-F238E27FC236}">
                  <a16:creationId xmlns:a16="http://schemas.microsoft.com/office/drawing/2014/main" id="{CF887052-250F-3621-7C93-0AD34EC64F1D}"/>
                </a:ext>
              </a:extLst>
            </p:cNvPr>
            <p:cNvSpPr/>
            <p:nvPr/>
          </p:nvSpPr>
          <p:spPr>
            <a:xfrm>
              <a:off x="6770232" y="2181224"/>
              <a:ext cx="791209" cy="1512570"/>
            </a:xfrm>
            <a:custGeom>
              <a:avLst/>
              <a:gdLst/>
              <a:ahLst/>
              <a:cxnLst/>
              <a:rect l="l" t="t" r="r" b="b"/>
              <a:pathLst>
                <a:path w="900430" h="1512570">
                  <a:moveTo>
                    <a:pt x="685711" y="0"/>
                  </a:moveTo>
                  <a:lnTo>
                    <a:pt x="0" y="0"/>
                  </a:lnTo>
                  <a:lnTo>
                    <a:pt x="0" y="1511998"/>
                  </a:lnTo>
                  <a:lnTo>
                    <a:pt x="685711" y="1511998"/>
                  </a:lnTo>
                  <a:lnTo>
                    <a:pt x="899998" y="755992"/>
                  </a:lnTo>
                  <a:lnTo>
                    <a:pt x="685711" y="0"/>
                  </a:lnTo>
                  <a:close/>
                </a:path>
              </a:pathLst>
            </a:custGeom>
            <a:solidFill>
              <a:srgbClr val="72BF44"/>
            </a:solidFill>
          </p:spPr>
          <p:txBody>
            <a:bodyPr vert="eaVert" wrap="square" lIns="0" tIns="0" rIns="0" bIns="0" rtlCol="0" anchor="b" anchorCtr="0"/>
            <a:lstStyle/>
            <a:p>
              <a:pPr algn="ctr"/>
              <a:r>
                <a:rPr lang="zh-TW" altLang="en-US" sz="2400" b="1" dirty="0">
                  <a:solidFill>
                    <a:schemeClr val="tx1"/>
                  </a:solidFill>
                </a:rPr>
                <a:t>歯科医院</a:t>
              </a:r>
              <a:endParaRPr lang="en-US" altLang="zh-TW" sz="2400" b="1" dirty="0">
                <a:solidFill>
                  <a:schemeClr val="tx1"/>
                </a:solidFill>
              </a:endParaRPr>
            </a:p>
            <a:p>
              <a:pPr algn="ctr"/>
              <a:r>
                <a:rPr lang="zh-TW" altLang="en-US" sz="1600" b="1" dirty="0">
                  <a:solidFill>
                    <a:schemeClr val="tx1"/>
                  </a:solidFill>
                </a:rPr>
                <a:t>（現場）</a:t>
              </a:r>
              <a:endParaRPr lang="zh-TW" altLang="en-US" sz="1200" b="1" dirty="0">
                <a:solidFill>
                  <a:schemeClr val="tx1"/>
                </a:solidFill>
              </a:endParaRPr>
            </a:p>
          </p:txBody>
        </p:sp>
        <p:sp>
          <p:nvSpPr>
            <p:cNvPr id="48" name="object 22">
              <a:extLst>
                <a:ext uri="{FF2B5EF4-FFF2-40B4-BE49-F238E27FC236}">
                  <a16:creationId xmlns:a16="http://schemas.microsoft.com/office/drawing/2014/main" id="{710F90A4-DB0B-50EB-FCAB-E39AEF14338F}"/>
                </a:ext>
              </a:extLst>
            </p:cNvPr>
            <p:cNvSpPr/>
            <p:nvPr/>
          </p:nvSpPr>
          <p:spPr>
            <a:xfrm>
              <a:off x="1397631" y="2181225"/>
              <a:ext cx="791209" cy="1512570"/>
            </a:xfrm>
            <a:custGeom>
              <a:avLst/>
              <a:gdLst/>
              <a:ahLst/>
              <a:cxnLst/>
              <a:rect l="l" t="t" r="r" b="b"/>
              <a:pathLst>
                <a:path w="900430" h="1512570">
                  <a:moveTo>
                    <a:pt x="685711" y="0"/>
                  </a:moveTo>
                  <a:lnTo>
                    <a:pt x="0" y="0"/>
                  </a:lnTo>
                  <a:lnTo>
                    <a:pt x="0" y="1511998"/>
                  </a:lnTo>
                  <a:lnTo>
                    <a:pt x="685711" y="1511998"/>
                  </a:lnTo>
                  <a:lnTo>
                    <a:pt x="899998" y="755992"/>
                  </a:lnTo>
                  <a:lnTo>
                    <a:pt x="685711" y="0"/>
                  </a:lnTo>
                  <a:close/>
                </a:path>
              </a:pathLst>
            </a:custGeom>
            <a:solidFill>
              <a:srgbClr val="72BF44"/>
            </a:solidFill>
          </p:spPr>
          <p:txBody>
            <a:bodyPr vert="eaVert" wrap="square" lIns="0" tIns="0" rIns="0" bIns="0" rtlCol="0" anchor="b" anchorCtr="0"/>
            <a:lstStyle/>
            <a:p>
              <a:pPr algn="ctr"/>
              <a:r>
                <a:rPr lang="zh-TW" altLang="en-US" sz="2400" b="1" dirty="0">
                  <a:solidFill>
                    <a:schemeClr val="tx1"/>
                  </a:solidFill>
                </a:rPr>
                <a:t>歯科医院</a:t>
              </a:r>
              <a:endParaRPr lang="en-US" altLang="zh-TW" sz="2400" b="1" dirty="0">
                <a:solidFill>
                  <a:schemeClr val="tx1"/>
                </a:solidFill>
              </a:endParaRPr>
            </a:p>
            <a:p>
              <a:pPr algn="ctr"/>
              <a:r>
                <a:rPr lang="zh-TW" altLang="en-US" sz="1600" b="1" dirty="0">
                  <a:solidFill>
                    <a:schemeClr val="tx1"/>
                  </a:solidFill>
                </a:rPr>
                <a:t>（現場）</a:t>
              </a:r>
              <a:endParaRPr lang="zh-TW" altLang="en-US" sz="1200" b="1" dirty="0">
                <a:solidFill>
                  <a:schemeClr val="tx1"/>
                </a:solidFill>
              </a:endParaRPr>
            </a:p>
          </p:txBody>
        </p:sp>
        <p:sp>
          <p:nvSpPr>
            <p:cNvPr id="49" name="object 88">
              <a:extLst>
                <a:ext uri="{FF2B5EF4-FFF2-40B4-BE49-F238E27FC236}">
                  <a16:creationId xmlns:a16="http://schemas.microsoft.com/office/drawing/2014/main" id="{B688162F-C422-C050-8197-7B811231825A}"/>
                </a:ext>
              </a:extLst>
            </p:cNvPr>
            <p:cNvSpPr/>
            <p:nvPr/>
          </p:nvSpPr>
          <p:spPr>
            <a:xfrm>
              <a:off x="2368456" y="2186727"/>
              <a:ext cx="1440180" cy="1512570"/>
            </a:xfrm>
            <a:custGeom>
              <a:avLst/>
              <a:gdLst/>
              <a:ahLst/>
              <a:cxnLst/>
              <a:rect l="l" t="t" r="r" b="b"/>
              <a:pathLst>
                <a:path w="1440180" h="1512570">
                  <a:moveTo>
                    <a:pt x="1404010" y="0"/>
                  </a:moveTo>
                  <a:lnTo>
                    <a:pt x="36004" y="0"/>
                  </a:lnTo>
                  <a:lnTo>
                    <a:pt x="21988" y="2828"/>
                  </a:lnTo>
                  <a:lnTo>
                    <a:pt x="10544" y="10542"/>
                  </a:lnTo>
                  <a:lnTo>
                    <a:pt x="2828" y="21983"/>
                  </a:lnTo>
                  <a:lnTo>
                    <a:pt x="0" y="35991"/>
                  </a:lnTo>
                  <a:lnTo>
                    <a:pt x="0" y="1475994"/>
                  </a:lnTo>
                  <a:lnTo>
                    <a:pt x="2828" y="1490010"/>
                  </a:lnTo>
                  <a:lnTo>
                    <a:pt x="10544" y="1501454"/>
                  </a:lnTo>
                  <a:lnTo>
                    <a:pt x="21988" y="1509169"/>
                  </a:lnTo>
                  <a:lnTo>
                    <a:pt x="36004" y="1511998"/>
                  </a:lnTo>
                  <a:lnTo>
                    <a:pt x="1404010" y="1511998"/>
                  </a:lnTo>
                  <a:lnTo>
                    <a:pt x="1418019" y="1509169"/>
                  </a:lnTo>
                  <a:lnTo>
                    <a:pt x="1429459" y="1501454"/>
                  </a:lnTo>
                  <a:lnTo>
                    <a:pt x="1437173" y="1490010"/>
                  </a:lnTo>
                  <a:lnTo>
                    <a:pt x="1440002" y="1475994"/>
                  </a:lnTo>
                  <a:lnTo>
                    <a:pt x="1440002" y="35991"/>
                  </a:lnTo>
                  <a:lnTo>
                    <a:pt x="1437173" y="21983"/>
                  </a:lnTo>
                  <a:lnTo>
                    <a:pt x="1429459" y="10542"/>
                  </a:lnTo>
                  <a:lnTo>
                    <a:pt x="1418019" y="2828"/>
                  </a:lnTo>
                  <a:lnTo>
                    <a:pt x="1404010" y="0"/>
                  </a:lnTo>
                  <a:close/>
                </a:path>
              </a:pathLst>
            </a:custGeom>
            <a:solidFill>
              <a:srgbClr val="A3CF62"/>
            </a:solidFill>
          </p:spPr>
          <p:txBody>
            <a:bodyPr wrap="square" lIns="0" tIns="0" rIns="0" bIns="0" rtlCol="0"/>
            <a:lstStyle/>
            <a:p>
              <a:endParaRPr/>
            </a:p>
          </p:txBody>
        </p:sp>
        <p:pic>
          <p:nvPicPr>
            <p:cNvPr id="50" name="object 92">
              <a:extLst>
                <a:ext uri="{FF2B5EF4-FFF2-40B4-BE49-F238E27FC236}">
                  <a16:creationId xmlns:a16="http://schemas.microsoft.com/office/drawing/2014/main" id="{3E9A2D98-3DBC-9E15-FE5F-40B0D7A95DDA}"/>
                </a:ext>
              </a:extLst>
            </p:cNvPr>
            <p:cNvPicPr/>
            <p:nvPr/>
          </p:nvPicPr>
          <p:blipFill>
            <a:blip r:embed="rId6" cstate="print"/>
            <a:stretch>
              <a:fillRect/>
            </a:stretch>
          </p:blipFill>
          <p:spPr>
            <a:xfrm>
              <a:off x="2544600" y="2362196"/>
              <a:ext cx="1043999" cy="1159206"/>
            </a:xfrm>
            <a:prstGeom prst="rect">
              <a:avLst/>
            </a:prstGeom>
          </p:spPr>
        </p:pic>
        <p:sp>
          <p:nvSpPr>
            <p:cNvPr id="51" name="object 22">
              <a:extLst>
                <a:ext uri="{FF2B5EF4-FFF2-40B4-BE49-F238E27FC236}">
                  <a16:creationId xmlns:a16="http://schemas.microsoft.com/office/drawing/2014/main" id="{A87101B0-CEC1-4482-F023-4BF94661F5B1}"/>
                </a:ext>
              </a:extLst>
            </p:cNvPr>
            <p:cNvSpPr/>
            <p:nvPr/>
          </p:nvSpPr>
          <p:spPr>
            <a:xfrm>
              <a:off x="4028673" y="2181225"/>
              <a:ext cx="932041" cy="1512570"/>
            </a:xfrm>
            <a:custGeom>
              <a:avLst/>
              <a:gdLst/>
              <a:ahLst/>
              <a:cxnLst/>
              <a:rect l="l" t="t" r="r" b="b"/>
              <a:pathLst>
                <a:path w="900430" h="1512570">
                  <a:moveTo>
                    <a:pt x="685711" y="0"/>
                  </a:moveTo>
                  <a:lnTo>
                    <a:pt x="0" y="0"/>
                  </a:lnTo>
                  <a:lnTo>
                    <a:pt x="0" y="1511998"/>
                  </a:lnTo>
                  <a:lnTo>
                    <a:pt x="685711" y="1511998"/>
                  </a:lnTo>
                  <a:lnTo>
                    <a:pt x="899998" y="755992"/>
                  </a:lnTo>
                  <a:lnTo>
                    <a:pt x="685711" y="0"/>
                  </a:lnTo>
                  <a:close/>
                </a:path>
              </a:pathLst>
            </a:custGeom>
            <a:solidFill>
              <a:schemeClr val="accent6"/>
            </a:solidFill>
          </p:spPr>
          <p:txBody>
            <a:bodyPr vert="eaVert" wrap="square" lIns="0" tIns="0" rIns="0" bIns="0" rtlCol="0" anchor="b" anchorCtr="0"/>
            <a:lstStyle/>
            <a:p>
              <a:pPr algn="ctr"/>
              <a:r>
                <a:rPr lang="ja-JP" altLang="en-US" sz="2400" b="1" dirty="0">
                  <a:solidFill>
                    <a:schemeClr val="tx1"/>
                  </a:solidFill>
                </a:rPr>
                <a:t>歯科技工</a:t>
              </a:r>
            </a:p>
            <a:p>
              <a:pPr algn="ctr"/>
              <a:r>
                <a:rPr lang="ja-JP" altLang="en-US" sz="1200" b="1" dirty="0">
                  <a:solidFill>
                    <a:schemeClr val="tx1"/>
                  </a:solidFill>
                </a:rPr>
                <a:t>（歯科技工所への外注）</a:t>
              </a:r>
            </a:p>
          </p:txBody>
        </p:sp>
        <p:sp>
          <p:nvSpPr>
            <p:cNvPr id="52" name="object 61">
              <a:extLst>
                <a:ext uri="{FF2B5EF4-FFF2-40B4-BE49-F238E27FC236}">
                  <a16:creationId xmlns:a16="http://schemas.microsoft.com/office/drawing/2014/main" id="{0B3F16A2-1984-4B97-705D-991DD7D1C4F4}"/>
                </a:ext>
              </a:extLst>
            </p:cNvPr>
            <p:cNvSpPr/>
            <p:nvPr/>
          </p:nvSpPr>
          <p:spPr>
            <a:xfrm>
              <a:off x="5011852" y="2181225"/>
              <a:ext cx="1584325" cy="1512570"/>
            </a:xfrm>
            <a:custGeom>
              <a:avLst/>
              <a:gdLst/>
              <a:ahLst/>
              <a:cxnLst/>
              <a:rect l="l" t="t" r="r" b="b"/>
              <a:pathLst>
                <a:path w="1584325" h="1512570">
                  <a:moveTo>
                    <a:pt x="1548002" y="0"/>
                  </a:moveTo>
                  <a:lnTo>
                    <a:pt x="36004" y="0"/>
                  </a:lnTo>
                  <a:lnTo>
                    <a:pt x="21988" y="2828"/>
                  </a:lnTo>
                  <a:lnTo>
                    <a:pt x="10544" y="10542"/>
                  </a:lnTo>
                  <a:lnTo>
                    <a:pt x="2828" y="21983"/>
                  </a:lnTo>
                  <a:lnTo>
                    <a:pt x="0" y="35991"/>
                  </a:lnTo>
                  <a:lnTo>
                    <a:pt x="0" y="1475994"/>
                  </a:lnTo>
                  <a:lnTo>
                    <a:pt x="2828" y="1490010"/>
                  </a:lnTo>
                  <a:lnTo>
                    <a:pt x="10544" y="1501454"/>
                  </a:lnTo>
                  <a:lnTo>
                    <a:pt x="21988" y="1509169"/>
                  </a:lnTo>
                  <a:lnTo>
                    <a:pt x="36004" y="1511998"/>
                  </a:lnTo>
                  <a:lnTo>
                    <a:pt x="1548002" y="1511998"/>
                  </a:lnTo>
                  <a:lnTo>
                    <a:pt x="1562019" y="1509169"/>
                  </a:lnTo>
                  <a:lnTo>
                    <a:pt x="1573463" y="1501454"/>
                  </a:lnTo>
                  <a:lnTo>
                    <a:pt x="1581178" y="1490010"/>
                  </a:lnTo>
                  <a:lnTo>
                    <a:pt x="1584007" y="1475994"/>
                  </a:lnTo>
                  <a:lnTo>
                    <a:pt x="1584007" y="35991"/>
                  </a:lnTo>
                  <a:lnTo>
                    <a:pt x="1581178" y="21983"/>
                  </a:lnTo>
                  <a:lnTo>
                    <a:pt x="1573463" y="10542"/>
                  </a:lnTo>
                  <a:lnTo>
                    <a:pt x="1562019" y="2828"/>
                  </a:lnTo>
                  <a:lnTo>
                    <a:pt x="1548002" y="0"/>
                  </a:lnTo>
                  <a:close/>
                </a:path>
              </a:pathLst>
            </a:custGeom>
            <a:solidFill>
              <a:srgbClr val="FAAA5F"/>
            </a:solidFill>
          </p:spPr>
          <p:txBody>
            <a:bodyPr wrap="square" lIns="0" tIns="0" rIns="0" bIns="0" rtlCol="0"/>
            <a:lstStyle/>
            <a:p>
              <a:endParaRPr/>
            </a:p>
          </p:txBody>
        </p:sp>
        <p:sp>
          <p:nvSpPr>
            <p:cNvPr id="53" name="object 13">
              <a:extLst>
                <a:ext uri="{FF2B5EF4-FFF2-40B4-BE49-F238E27FC236}">
                  <a16:creationId xmlns:a16="http://schemas.microsoft.com/office/drawing/2014/main" id="{1F2DB882-7E3E-BB8F-FDC4-D3521BFF4968}"/>
                </a:ext>
              </a:extLst>
            </p:cNvPr>
            <p:cNvSpPr/>
            <p:nvPr/>
          </p:nvSpPr>
          <p:spPr>
            <a:xfrm>
              <a:off x="8429366" y="2181225"/>
              <a:ext cx="504190" cy="1512570"/>
            </a:xfrm>
            <a:custGeom>
              <a:avLst/>
              <a:gdLst/>
              <a:ahLst/>
              <a:cxnLst/>
              <a:rect l="l" t="t" r="r" b="b"/>
              <a:pathLst>
                <a:path w="504189" h="1512570">
                  <a:moveTo>
                    <a:pt x="468007" y="0"/>
                  </a:moveTo>
                  <a:lnTo>
                    <a:pt x="36004" y="0"/>
                  </a:lnTo>
                  <a:lnTo>
                    <a:pt x="21988" y="2828"/>
                  </a:lnTo>
                  <a:lnTo>
                    <a:pt x="10544" y="10542"/>
                  </a:lnTo>
                  <a:lnTo>
                    <a:pt x="2828" y="21983"/>
                  </a:lnTo>
                  <a:lnTo>
                    <a:pt x="0" y="35991"/>
                  </a:lnTo>
                  <a:lnTo>
                    <a:pt x="0" y="1475994"/>
                  </a:lnTo>
                  <a:lnTo>
                    <a:pt x="2828" y="1490010"/>
                  </a:lnTo>
                  <a:lnTo>
                    <a:pt x="10544" y="1501454"/>
                  </a:lnTo>
                  <a:lnTo>
                    <a:pt x="21988" y="1509169"/>
                  </a:lnTo>
                  <a:lnTo>
                    <a:pt x="36004" y="1511998"/>
                  </a:lnTo>
                  <a:lnTo>
                    <a:pt x="468007" y="1511998"/>
                  </a:lnTo>
                  <a:lnTo>
                    <a:pt x="482016" y="1509169"/>
                  </a:lnTo>
                  <a:lnTo>
                    <a:pt x="493456" y="1501454"/>
                  </a:lnTo>
                  <a:lnTo>
                    <a:pt x="501170" y="1490010"/>
                  </a:lnTo>
                  <a:lnTo>
                    <a:pt x="503999" y="1475994"/>
                  </a:lnTo>
                  <a:lnTo>
                    <a:pt x="503999" y="35991"/>
                  </a:lnTo>
                  <a:lnTo>
                    <a:pt x="501170" y="21983"/>
                  </a:lnTo>
                  <a:lnTo>
                    <a:pt x="493456" y="10542"/>
                  </a:lnTo>
                  <a:lnTo>
                    <a:pt x="482016" y="2828"/>
                  </a:lnTo>
                  <a:lnTo>
                    <a:pt x="468007" y="0"/>
                  </a:lnTo>
                  <a:close/>
                </a:path>
              </a:pathLst>
            </a:custGeom>
            <a:solidFill>
              <a:srgbClr val="A3CF62"/>
            </a:solidFill>
          </p:spPr>
          <p:txBody>
            <a:bodyPr vert="eaVert" wrap="square" lIns="0" tIns="0" rIns="0" bIns="0" rtlCol="0" anchor="ctr" anchorCtr="0"/>
            <a:lstStyle/>
            <a:p>
              <a:pPr marL="12700" algn="ctr">
                <a:lnSpc>
                  <a:spcPct val="65000"/>
                </a:lnSpc>
              </a:pPr>
              <a:r>
                <a:rPr lang="zh-TW" altLang="en-US" sz="2000" b="1" dirty="0">
                  <a:solidFill>
                    <a:schemeClr val="tx1"/>
                  </a:solidFill>
                  <a:latin typeface="Adobe Clean Han"/>
                  <a:cs typeface="Adobe Clean Han"/>
                </a:rPr>
                <a:t>清掃</a:t>
              </a:r>
              <a:r>
                <a:rPr lang="en-US" altLang="zh-TW" sz="2000" b="1" dirty="0">
                  <a:solidFill>
                    <a:schemeClr val="tx1"/>
                  </a:solidFill>
                  <a:latin typeface="Adobe Clean Han"/>
                  <a:cs typeface="Adobe Clean Han"/>
                </a:rPr>
                <a:t>•</a:t>
              </a:r>
              <a:r>
                <a:rPr lang="zh-TW" altLang="en-US" sz="2000" b="1" dirty="0">
                  <a:solidFill>
                    <a:schemeClr val="tx1"/>
                  </a:solidFill>
                  <a:latin typeface="Adobe Clean Han"/>
                  <a:cs typeface="Adobe Clean Han"/>
                </a:rPr>
                <a:t>管理指導</a:t>
              </a:r>
            </a:p>
          </p:txBody>
        </p:sp>
        <p:pic>
          <p:nvPicPr>
            <p:cNvPr id="55" name="object 64">
              <a:extLst>
                <a:ext uri="{FF2B5EF4-FFF2-40B4-BE49-F238E27FC236}">
                  <a16:creationId xmlns:a16="http://schemas.microsoft.com/office/drawing/2014/main" id="{AB49BE87-77E4-A55C-8B2B-9E6F4C8C0C24}"/>
                </a:ext>
              </a:extLst>
            </p:cNvPr>
            <p:cNvPicPr/>
            <p:nvPr/>
          </p:nvPicPr>
          <p:blipFill>
            <a:blip r:embed="rId7" cstate="print"/>
            <a:stretch>
              <a:fillRect/>
            </a:stretch>
          </p:blipFill>
          <p:spPr>
            <a:xfrm>
              <a:off x="5268601" y="2289512"/>
              <a:ext cx="1187996" cy="1295996"/>
            </a:xfrm>
            <a:prstGeom prst="rect">
              <a:avLst/>
            </a:prstGeom>
          </p:spPr>
        </p:pic>
      </p:grpSp>
      <p:sp>
        <p:nvSpPr>
          <p:cNvPr id="9" name="タイトル 8">
            <a:extLst>
              <a:ext uri="{FF2B5EF4-FFF2-40B4-BE49-F238E27FC236}">
                <a16:creationId xmlns:a16="http://schemas.microsoft.com/office/drawing/2014/main" id="{AA5AD83E-313A-5475-F9C2-A2A474694EAE}"/>
              </a:ext>
            </a:extLst>
          </p:cNvPr>
          <p:cNvSpPr>
            <a:spLocks noGrp="1"/>
          </p:cNvSpPr>
          <p:nvPr>
            <p:ph type="title"/>
          </p:nvPr>
        </p:nvSpPr>
        <p:spPr/>
        <p:txBody>
          <a:bodyPr/>
          <a:lstStyle/>
          <a:p>
            <a:endParaRPr lang="ja-JP"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95E74-97F1-27B4-A414-AABBA6B813A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5791C41-C4D0-BAB6-694C-EA0A042FE5FD}"/>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F27F6AFE-10B5-3004-433F-6CFD6A25AB89}"/>
              </a:ext>
            </a:extLst>
          </p:cNvPr>
          <p:cNvSpPr>
            <a:spLocks noGrp="1"/>
          </p:cNvSpPr>
          <p:nvPr>
            <p:ph type="body" idx="1"/>
          </p:nvPr>
        </p:nvSpPr>
        <p:spPr>
          <a:xfrm>
            <a:off x="5145549" y="674022"/>
            <a:ext cx="10664093" cy="9041919"/>
          </a:xfrm>
        </p:spPr>
        <p:txBody>
          <a:bodyPr/>
          <a:lstStyle/>
          <a:p>
            <a:endParaRPr kumimoji="1" lang="ja-JP" altLang="en-US" dirty="0"/>
          </a:p>
        </p:txBody>
      </p:sp>
      <p:pic>
        <p:nvPicPr>
          <p:cNvPr id="7" name="図 6" descr="テーブル, 座る, コンピュータ, 画面 が含まれている画像&#10;&#10;自動的に生成された説明">
            <a:extLst>
              <a:ext uri="{FF2B5EF4-FFF2-40B4-BE49-F238E27FC236}">
                <a16:creationId xmlns:a16="http://schemas.microsoft.com/office/drawing/2014/main" id="{80640DCA-E93B-CAB1-2F2D-BB915C86B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593" y="255027"/>
            <a:ext cx="7340213" cy="6879198"/>
          </a:xfrm>
          <a:prstGeom prst="rect">
            <a:avLst/>
          </a:prstGeom>
        </p:spPr>
      </p:pic>
      <p:sp>
        <p:nvSpPr>
          <p:cNvPr id="17" name="吹き出し: 円形 16">
            <a:extLst>
              <a:ext uri="{FF2B5EF4-FFF2-40B4-BE49-F238E27FC236}">
                <a16:creationId xmlns:a16="http://schemas.microsoft.com/office/drawing/2014/main" id="{6E90D67E-4DDF-B575-2183-AF47DC811740}"/>
              </a:ext>
            </a:extLst>
          </p:cNvPr>
          <p:cNvSpPr/>
          <p:nvPr/>
        </p:nvSpPr>
        <p:spPr>
          <a:xfrm>
            <a:off x="1676593" y="1419225"/>
            <a:ext cx="4190999" cy="2362200"/>
          </a:xfrm>
          <a:prstGeom prst="wedgeEllipseCallout">
            <a:avLst>
              <a:gd name="adj1" fmla="val 34780"/>
              <a:gd name="adj2" fmla="val 14026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400" dirty="0"/>
              <a:t>マウスガードを使用するには、どんなステップを踏めば良いでしょうか？</a:t>
            </a:r>
          </a:p>
        </p:txBody>
      </p:sp>
    </p:spTree>
    <p:extLst>
      <p:ext uri="{BB962C8B-B14F-4D97-AF65-F5344CB8AC3E}">
        <p14:creationId xmlns:p14="http://schemas.microsoft.com/office/powerpoint/2010/main" val="2269361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a:extLst>
              <a:ext uri="{FF2B5EF4-FFF2-40B4-BE49-F238E27FC236}">
                <a16:creationId xmlns:a16="http://schemas.microsoft.com/office/drawing/2014/main" id="{35C59815-C6BE-43FD-6916-79AA63A2F69A}"/>
              </a:ext>
            </a:extLst>
          </p:cNvPr>
          <p:cNvGrpSpPr/>
          <p:nvPr/>
        </p:nvGrpSpPr>
        <p:grpSpPr>
          <a:xfrm>
            <a:off x="5228434" y="2218533"/>
            <a:ext cx="4953274" cy="4082293"/>
            <a:chOff x="4427220" y="3785871"/>
            <a:chExt cx="2485562" cy="1466508"/>
          </a:xfrm>
        </p:grpSpPr>
        <p:sp>
          <p:nvSpPr>
            <p:cNvPr id="9" name="object 9"/>
            <p:cNvSpPr/>
            <p:nvPr/>
          </p:nvSpPr>
          <p:spPr>
            <a:xfrm>
              <a:off x="4427220" y="4028446"/>
              <a:ext cx="2485562" cy="1223933"/>
            </a:xfrm>
            <a:custGeom>
              <a:avLst/>
              <a:gdLst/>
              <a:ahLst/>
              <a:cxnLst/>
              <a:rect l="l" t="t" r="r" b="b"/>
              <a:pathLst>
                <a:path w="2844165" h="1080135">
                  <a:moveTo>
                    <a:pt x="2789999" y="0"/>
                  </a:moveTo>
                  <a:lnTo>
                    <a:pt x="54000" y="0"/>
                  </a:lnTo>
                  <a:lnTo>
                    <a:pt x="32982" y="4244"/>
                  </a:lnTo>
                  <a:lnTo>
                    <a:pt x="15817" y="15817"/>
                  </a:lnTo>
                  <a:lnTo>
                    <a:pt x="4244" y="32982"/>
                  </a:lnTo>
                  <a:lnTo>
                    <a:pt x="0" y="54000"/>
                  </a:lnTo>
                  <a:lnTo>
                    <a:pt x="0" y="1026007"/>
                  </a:lnTo>
                  <a:lnTo>
                    <a:pt x="4244" y="1047025"/>
                  </a:lnTo>
                  <a:lnTo>
                    <a:pt x="15817" y="1064190"/>
                  </a:lnTo>
                  <a:lnTo>
                    <a:pt x="32982" y="1075763"/>
                  </a:lnTo>
                  <a:lnTo>
                    <a:pt x="54000" y="1080008"/>
                  </a:lnTo>
                  <a:lnTo>
                    <a:pt x="2789999" y="1080008"/>
                  </a:lnTo>
                  <a:lnTo>
                    <a:pt x="2811017" y="1075763"/>
                  </a:lnTo>
                  <a:lnTo>
                    <a:pt x="2828182" y="1064190"/>
                  </a:lnTo>
                  <a:lnTo>
                    <a:pt x="2839755" y="1047025"/>
                  </a:lnTo>
                  <a:lnTo>
                    <a:pt x="2843999" y="1026007"/>
                  </a:lnTo>
                  <a:lnTo>
                    <a:pt x="2843999" y="54000"/>
                  </a:lnTo>
                  <a:lnTo>
                    <a:pt x="2839755" y="32982"/>
                  </a:lnTo>
                  <a:lnTo>
                    <a:pt x="2828182" y="15817"/>
                  </a:lnTo>
                  <a:lnTo>
                    <a:pt x="2811017" y="4244"/>
                  </a:lnTo>
                  <a:lnTo>
                    <a:pt x="2789999" y="0"/>
                  </a:lnTo>
                  <a:close/>
                </a:path>
              </a:pathLst>
            </a:custGeom>
            <a:solidFill>
              <a:srgbClr val="C9DE81"/>
            </a:solidFill>
          </p:spPr>
          <p:txBody>
            <a:bodyPr wrap="square" lIns="0" tIns="0" rIns="0" bIns="0" rtlCol="0"/>
            <a:lstStyle/>
            <a:p>
              <a:pPr marL="307975" lvl="1" indent="-126364">
                <a:lnSpc>
                  <a:spcPct val="150000"/>
                </a:lnSpc>
                <a:spcBef>
                  <a:spcPts val="1050"/>
                </a:spcBef>
                <a:buClr>
                  <a:srgbClr val="50B848"/>
                </a:buClr>
                <a:buSzPct val="76190"/>
                <a:buChar char="●"/>
                <a:tabLst>
                  <a:tab pos="307975" algn="l"/>
                </a:tabLst>
              </a:pPr>
              <a:r>
                <a:rPr lang="ja-JP" altLang="en-US" sz="2400" b="1" spc="-65" dirty="0">
                  <a:solidFill>
                    <a:schemeClr val="tx1"/>
                  </a:solidFill>
                  <a:latin typeface="+mn-ea"/>
                  <a:ea typeface="+mn-ea"/>
                  <a:cs typeface="PMingLiU"/>
                </a:rPr>
                <a:t>市販マウスガード</a:t>
              </a:r>
              <a:r>
                <a:rPr lang="ja-JP" altLang="en-US" sz="2400" b="1" spc="-25" dirty="0">
                  <a:solidFill>
                    <a:schemeClr val="tx1"/>
                  </a:solidFill>
                  <a:latin typeface="+mn-ea"/>
                  <a:ea typeface="+mn-ea"/>
                  <a:cs typeface="PMingLiU"/>
                </a:rPr>
                <a:t>の自作</a:t>
              </a:r>
              <a:endParaRPr lang="ja-JP" altLang="en-US" sz="2400" b="1" dirty="0">
                <a:solidFill>
                  <a:schemeClr val="tx1"/>
                </a:solidFill>
                <a:latin typeface="+mn-ea"/>
                <a:ea typeface="+mn-ea"/>
                <a:cs typeface="PMingLiU"/>
              </a:endParaRPr>
            </a:p>
          </p:txBody>
        </p:sp>
        <p:sp>
          <p:nvSpPr>
            <p:cNvPr id="16" name="object 16"/>
            <p:cNvSpPr txBox="1"/>
            <p:nvPr/>
          </p:nvSpPr>
          <p:spPr>
            <a:xfrm>
              <a:off x="4635672" y="3785871"/>
              <a:ext cx="2277110" cy="137975"/>
            </a:xfrm>
            <a:prstGeom prst="rect">
              <a:avLst/>
            </a:prstGeom>
          </p:spPr>
          <p:txBody>
            <a:bodyPr vert="horz" wrap="square" lIns="0" tIns="14604" rIns="0" bIns="0" rtlCol="0">
              <a:spAutoFit/>
            </a:bodyPr>
            <a:lstStyle/>
            <a:p>
              <a:pPr marL="192405" indent="-154305">
                <a:lnSpc>
                  <a:spcPct val="100000"/>
                </a:lnSpc>
                <a:spcBef>
                  <a:spcPts val="114"/>
                </a:spcBef>
                <a:buSzPct val="71428"/>
                <a:buChar char="●"/>
                <a:tabLst>
                  <a:tab pos="192405" algn="l"/>
                </a:tabLst>
              </a:pPr>
              <a:r>
                <a:rPr sz="2400" b="1" spc="-100" dirty="0" err="1">
                  <a:solidFill>
                    <a:srgbClr val="50B848"/>
                  </a:solidFill>
                  <a:latin typeface="+mn-ea"/>
                  <a:ea typeface="+mn-ea"/>
                  <a:cs typeface="Adobe Clean Han Black"/>
                </a:rPr>
                <a:t>マウスガードの体験</a:t>
              </a:r>
              <a:r>
                <a:rPr sz="2400" b="1" spc="210" dirty="0" err="1">
                  <a:solidFill>
                    <a:srgbClr val="50B848"/>
                  </a:solidFill>
                  <a:latin typeface="+mn-ea"/>
                  <a:ea typeface="+mn-ea"/>
                  <a:cs typeface="Adobe Clean Han Black"/>
                </a:rPr>
                <a:t>•実習</a:t>
              </a:r>
              <a:endParaRPr sz="2400" dirty="0">
                <a:latin typeface="+mn-ea"/>
                <a:ea typeface="+mn-ea"/>
                <a:cs typeface="Adobe Clean Han Black"/>
              </a:endParaRPr>
            </a:p>
          </p:txBody>
        </p:sp>
        <p:pic>
          <p:nvPicPr>
            <p:cNvPr id="21" name="object 21"/>
            <p:cNvPicPr/>
            <p:nvPr/>
          </p:nvPicPr>
          <p:blipFill>
            <a:blip r:embed="rId3" cstate="print"/>
            <a:stretch>
              <a:fillRect/>
            </a:stretch>
          </p:blipFill>
          <p:spPr>
            <a:xfrm>
              <a:off x="5262233" y="4277937"/>
              <a:ext cx="1403997" cy="899994"/>
            </a:xfrm>
            <a:prstGeom prst="rect">
              <a:avLst/>
            </a:prstGeom>
          </p:spPr>
        </p:pic>
      </p:grpSp>
      <p:sp>
        <p:nvSpPr>
          <p:cNvPr id="31" name="object 31"/>
          <p:cNvSpPr/>
          <p:nvPr/>
        </p:nvSpPr>
        <p:spPr>
          <a:xfrm>
            <a:off x="1468674" y="1183906"/>
            <a:ext cx="1980564" cy="360045"/>
          </a:xfrm>
          <a:custGeom>
            <a:avLst/>
            <a:gdLst/>
            <a:ahLst/>
            <a:cxnLst/>
            <a:rect l="l" t="t" r="r" b="b"/>
            <a:pathLst>
              <a:path w="1980564" h="360044">
                <a:moveTo>
                  <a:pt x="1907997" y="0"/>
                </a:moveTo>
                <a:lnTo>
                  <a:pt x="71996" y="0"/>
                </a:lnTo>
                <a:lnTo>
                  <a:pt x="43971" y="5657"/>
                </a:lnTo>
                <a:lnTo>
                  <a:pt x="21086" y="21086"/>
                </a:lnTo>
                <a:lnTo>
                  <a:pt x="5657" y="43971"/>
                </a:lnTo>
                <a:lnTo>
                  <a:pt x="0" y="71996"/>
                </a:lnTo>
                <a:lnTo>
                  <a:pt x="0" y="288010"/>
                </a:lnTo>
                <a:lnTo>
                  <a:pt x="5657" y="316035"/>
                </a:lnTo>
                <a:lnTo>
                  <a:pt x="21086" y="338920"/>
                </a:lnTo>
                <a:lnTo>
                  <a:pt x="43971" y="354349"/>
                </a:lnTo>
                <a:lnTo>
                  <a:pt x="71996" y="360006"/>
                </a:lnTo>
                <a:lnTo>
                  <a:pt x="1907997" y="360006"/>
                </a:lnTo>
                <a:lnTo>
                  <a:pt x="1936021" y="354349"/>
                </a:lnTo>
                <a:lnTo>
                  <a:pt x="1958906" y="338920"/>
                </a:lnTo>
                <a:lnTo>
                  <a:pt x="1974335" y="316035"/>
                </a:lnTo>
                <a:lnTo>
                  <a:pt x="1979993" y="288010"/>
                </a:lnTo>
                <a:lnTo>
                  <a:pt x="1979993" y="71996"/>
                </a:lnTo>
                <a:lnTo>
                  <a:pt x="1974335" y="43971"/>
                </a:lnTo>
                <a:lnTo>
                  <a:pt x="1958906" y="21086"/>
                </a:lnTo>
                <a:lnTo>
                  <a:pt x="1936021" y="5657"/>
                </a:lnTo>
                <a:lnTo>
                  <a:pt x="1907997" y="0"/>
                </a:lnTo>
                <a:close/>
              </a:path>
            </a:pathLst>
          </a:custGeom>
          <a:solidFill>
            <a:srgbClr val="F68B1E"/>
          </a:solidFill>
        </p:spPr>
        <p:txBody>
          <a:bodyPr wrap="square" lIns="0" tIns="0" rIns="0" bIns="0" rtlCol="0"/>
          <a:lstStyle/>
          <a:p>
            <a:pPr algn="ctr"/>
            <a:r>
              <a:rPr lang="ja-JP" altLang="en-US" sz="2400" b="1" dirty="0">
                <a:solidFill>
                  <a:schemeClr val="bg1"/>
                </a:solidFill>
                <a:latin typeface="+mn-ea"/>
                <a:ea typeface="+mn-ea"/>
              </a:rPr>
              <a:t>導入</a:t>
            </a:r>
            <a:endParaRPr sz="2400" b="1" dirty="0">
              <a:solidFill>
                <a:schemeClr val="bg1"/>
              </a:solidFill>
              <a:latin typeface="+mn-ea"/>
              <a:ea typeface="+mn-ea"/>
            </a:endParaRPr>
          </a:p>
        </p:txBody>
      </p:sp>
      <p:sp>
        <p:nvSpPr>
          <p:cNvPr id="32" name="object 32"/>
          <p:cNvSpPr txBox="1"/>
          <p:nvPr/>
        </p:nvSpPr>
        <p:spPr>
          <a:xfrm>
            <a:off x="927100" y="2262230"/>
            <a:ext cx="3810000" cy="380873"/>
          </a:xfrm>
          <a:prstGeom prst="rect">
            <a:avLst/>
          </a:prstGeom>
          <a:noFill/>
        </p:spPr>
        <p:txBody>
          <a:bodyPr vert="horz" wrap="square" lIns="0" tIns="11430" rIns="0" bIns="0" rtlCol="0">
            <a:spAutoFit/>
          </a:bodyPr>
          <a:lstStyle/>
          <a:p>
            <a:pPr marL="192405" indent="-154305">
              <a:lnSpc>
                <a:spcPct val="100000"/>
              </a:lnSpc>
              <a:spcBef>
                <a:spcPts val="2995"/>
              </a:spcBef>
              <a:buSzPct val="71428"/>
              <a:buChar char="●"/>
              <a:tabLst>
                <a:tab pos="192405" algn="l"/>
              </a:tabLst>
            </a:pPr>
            <a:r>
              <a:rPr lang="ja-JP" altLang="en-US" sz="2400" b="1" spc="-50" dirty="0">
                <a:solidFill>
                  <a:srgbClr val="F27173"/>
                </a:solidFill>
                <a:latin typeface="+mn-ea"/>
                <a:ea typeface="+mn-ea"/>
                <a:cs typeface="Adobe Clean Han Black"/>
              </a:rPr>
              <a:t>スポーツ安全教育</a:t>
            </a:r>
            <a:endParaRPr lang="ja-JP" altLang="en-US" sz="2400" dirty="0">
              <a:latin typeface="+mn-ea"/>
              <a:ea typeface="+mn-ea"/>
              <a:cs typeface="Adobe Clean Han Black"/>
            </a:endParaRPr>
          </a:p>
        </p:txBody>
      </p:sp>
      <p:sp>
        <p:nvSpPr>
          <p:cNvPr id="37" name="object 37"/>
          <p:cNvSpPr txBox="1">
            <a:spLocks noGrp="1"/>
          </p:cNvSpPr>
          <p:nvPr>
            <p:ph type="sldNum" sz="quarter" idx="7"/>
          </p:nvPr>
        </p:nvSpPr>
        <p:spPr>
          <a:xfrm>
            <a:off x="8973146" y="7341599"/>
            <a:ext cx="1581784" cy="208915"/>
          </a:xfrm>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11</a:t>
            </a:r>
            <a:endParaRPr sz="1100">
              <a:latin typeface="Arial"/>
              <a:cs typeface="Arial"/>
            </a:endParaRPr>
          </a:p>
        </p:txBody>
      </p:sp>
      <p:sp>
        <p:nvSpPr>
          <p:cNvPr id="45" name="object 9">
            <a:extLst>
              <a:ext uri="{FF2B5EF4-FFF2-40B4-BE49-F238E27FC236}">
                <a16:creationId xmlns:a16="http://schemas.microsoft.com/office/drawing/2014/main" id="{49A5251D-A51C-6A88-F747-56607DBD006E}"/>
              </a:ext>
            </a:extLst>
          </p:cNvPr>
          <p:cNvSpPr/>
          <p:nvPr/>
        </p:nvSpPr>
        <p:spPr>
          <a:xfrm>
            <a:off x="660400" y="2893786"/>
            <a:ext cx="4343400" cy="2682067"/>
          </a:xfrm>
          <a:custGeom>
            <a:avLst/>
            <a:gdLst/>
            <a:ahLst/>
            <a:cxnLst/>
            <a:rect l="l" t="t" r="r" b="b"/>
            <a:pathLst>
              <a:path w="2844165" h="1080135">
                <a:moveTo>
                  <a:pt x="2789999" y="0"/>
                </a:moveTo>
                <a:lnTo>
                  <a:pt x="54000" y="0"/>
                </a:lnTo>
                <a:lnTo>
                  <a:pt x="32982" y="4244"/>
                </a:lnTo>
                <a:lnTo>
                  <a:pt x="15817" y="15817"/>
                </a:lnTo>
                <a:lnTo>
                  <a:pt x="4244" y="32982"/>
                </a:lnTo>
                <a:lnTo>
                  <a:pt x="0" y="54000"/>
                </a:lnTo>
                <a:lnTo>
                  <a:pt x="0" y="1026007"/>
                </a:lnTo>
                <a:lnTo>
                  <a:pt x="4244" y="1047025"/>
                </a:lnTo>
                <a:lnTo>
                  <a:pt x="15817" y="1064190"/>
                </a:lnTo>
                <a:lnTo>
                  <a:pt x="32982" y="1075763"/>
                </a:lnTo>
                <a:lnTo>
                  <a:pt x="54000" y="1080008"/>
                </a:lnTo>
                <a:lnTo>
                  <a:pt x="2789999" y="1080008"/>
                </a:lnTo>
                <a:lnTo>
                  <a:pt x="2811017" y="1075763"/>
                </a:lnTo>
                <a:lnTo>
                  <a:pt x="2828182" y="1064190"/>
                </a:lnTo>
                <a:lnTo>
                  <a:pt x="2839755" y="1047025"/>
                </a:lnTo>
                <a:lnTo>
                  <a:pt x="2843999" y="1026007"/>
                </a:lnTo>
                <a:lnTo>
                  <a:pt x="2843999" y="54000"/>
                </a:lnTo>
                <a:lnTo>
                  <a:pt x="2839755" y="32982"/>
                </a:lnTo>
                <a:lnTo>
                  <a:pt x="2828182" y="15817"/>
                </a:lnTo>
                <a:lnTo>
                  <a:pt x="2811017" y="4244"/>
                </a:lnTo>
                <a:lnTo>
                  <a:pt x="2789999" y="0"/>
                </a:lnTo>
                <a:close/>
              </a:path>
            </a:pathLst>
          </a:custGeom>
          <a:solidFill>
            <a:srgbClr val="FAC3BC"/>
          </a:solidFill>
        </p:spPr>
        <p:txBody>
          <a:bodyPr wrap="square" lIns="0" tIns="0" rIns="0" bIns="0" rtlCol="0"/>
          <a:lstStyle/>
          <a:p>
            <a:pPr marL="307975" lvl="1" indent="-126364">
              <a:lnSpc>
                <a:spcPct val="150000"/>
              </a:lnSpc>
              <a:spcBef>
                <a:spcPts val="1050"/>
              </a:spcBef>
              <a:buClr>
                <a:srgbClr val="F27173"/>
              </a:buClr>
              <a:buSzPct val="76190"/>
              <a:buChar char="●"/>
              <a:tabLst>
                <a:tab pos="307975" algn="l"/>
              </a:tabLst>
            </a:pPr>
            <a:r>
              <a:rPr lang="ja-JP" altLang="en-US" sz="2400" b="1" spc="-10" dirty="0">
                <a:solidFill>
                  <a:srgbClr val="231F20"/>
                </a:solidFill>
                <a:latin typeface="+mn-ea"/>
                <a:ea typeface="+mn-ea"/>
                <a:cs typeface="PMingLiU"/>
              </a:rPr>
              <a:t>外傷発生状況の把握</a:t>
            </a:r>
            <a:endParaRPr lang="ja-JP" altLang="en-US" sz="2400" b="1" dirty="0">
              <a:latin typeface="+mn-ea"/>
              <a:ea typeface="+mn-ea"/>
              <a:cs typeface="PMingLiU"/>
            </a:endParaRPr>
          </a:p>
          <a:p>
            <a:pPr marL="305435" lvl="1" indent="-123825">
              <a:lnSpc>
                <a:spcPct val="150000"/>
              </a:lnSpc>
              <a:spcBef>
                <a:spcPts val="440"/>
              </a:spcBef>
              <a:buClr>
                <a:srgbClr val="F27173"/>
              </a:buClr>
              <a:buSzPct val="76190"/>
              <a:buChar char="●"/>
              <a:tabLst>
                <a:tab pos="305435" algn="l"/>
              </a:tabLst>
            </a:pPr>
            <a:r>
              <a:rPr lang="ja-JP" altLang="en-US" sz="2400" b="1" spc="-35" dirty="0">
                <a:solidFill>
                  <a:srgbClr val="231F20"/>
                </a:solidFill>
                <a:latin typeface="+mn-ea"/>
                <a:ea typeface="+mn-ea"/>
                <a:cs typeface="PMingLiU"/>
              </a:rPr>
              <a:t>スポーツ安全の問題点の抽出</a:t>
            </a:r>
            <a:endParaRPr lang="ja-JP" altLang="en-US" sz="2400" b="1" dirty="0">
              <a:latin typeface="+mn-ea"/>
              <a:ea typeface="+mn-ea"/>
              <a:cs typeface="PMingLiU"/>
            </a:endParaRPr>
          </a:p>
          <a:p>
            <a:pPr marL="307975" lvl="1" indent="-126364">
              <a:lnSpc>
                <a:spcPct val="150000"/>
              </a:lnSpc>
              <a:spcBef>
                <a:spcPts val="440"/>
              </a:spcBef>
              <a:buClr>
                <a:srgbClr val="F27173"/>
              </a:buClr>
              <a:buSzPct val="76190"/>
              <a:buChar char="●"/>
              <a:tabLst>
                <a:tab pos="307975" algn="l"/>
              </a:tabLst>
            </a:pPr>
            <a:r>
              <a:rPr lang="ja-JP" altLang="en-US" sz="2400" b="1" spc="-55" dirty="0">
                <a:solidFill>
                  <a:srgbClr val="231F20"/>
                </a:solidFill>
                <a:latin typeface="+mn-ea"/>
                <a:ea typeface="+mn-ea"/>
                <a:cs typeface="PMingLiU"/>
              </a:rPr>
              <a:t>教員、指導者、学校歯科医間での</a:t>
            </a:r>
            <a:r>
              <a:rPr lang="ja-JP" altLang="en-US" sz="2400" b="1" spc="-10" dirty="0">
                <a:solidFill>
                  <a:srgbClr val="231F20"/>
                </a:solidFill>
                <a:latin typeface="+mn-ea"/>
                <a:ea typeface="+mn-ea"/>
                <a:cs typeface="PMingLiU"/>
              </a:rPr>
              <a:t>問題点の共有</a:t>
            </a:r>
            <a:endParaRPr lang="ja-JP" altLang="en-US" sz="2400" b="1" dirty="0">
              <a:latin typeface="+mn-ea"/>
              <a:ea typeface="+mn-ea"/>
              <a:cs typeface="PMingLiU"/>
            </a:endParaRPr>
          </a:p>
        </p:txBody>
      </p:sp>
      <p:sp>
        <p:nvSpPr>
          <p:cNvPr id="4" name="タイトル 3">
            <a:extLst>
              <a:ext uri="{FF2B5EF4-FFF2-40B4-BE49-F238E27FC236}">
                <a16:creationId xmlns:a16="http://schemas.microsoft.com/office/drawing/2014/main" id="{7B6955F5-2C18-9A1C-A4B0-F35CC81E6841}"/>
              </a:ext>
            </a:extLst>
          </p:cNvPr>
          <p:cNvSpPr>
            <a:spLocks noGrp="1"/>
          </p:cNvSpPr>
          <p:nvPr>
            <p:ph type="title"/>
          </p:nvPr>
        </p:nvSpPr>
        <p:spPr/>
        <p:txBody>
          <a:bodyPr/>
          <a:lstStyle/>
          <a:p>
            <a:endParaRPr lang="ja-JP"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5194026" y="2710080"/>
            <a:ext cx="4953274" cy="3938091"/>
          </a:xfrm>
          <a:custGeom>
            <a:avLst/>
            <a:gdLst/>
            <a:ahLst/>
            <a:cxnLst/>
            <a:rect l="l" t="t" r="r" b="b"/>
            <a:pathLst>
              <a:path w="2844165" h="1080135">
                <a:moveTo>
                  <a:pt x="2789999" y="0"/>
                </a:moveTo>
                <a:lnTo>
                  <a:pt x="54000" y="0"/>
                </a:lnTo>
                <a:lnTo>
                  <a:pt x="32982" y="4244"/>
                </a:lnTo>
                <a:lnTo>
                  <a:pt x="15817" y="15817"/>
                </a:lnTo>
                <a:lnTo>
                  <a:pt x="4244" y="32982"/>
                </a:lnTo>
                <a:lnTo>
                  <a:pt x="0" y="54000"/>
                </a:lnTo>
                <a:lnTo>
                  <a:pt x="0" y="1026007"/>
                </a:lnTo>
                <a:lnTo>
                  <a:pt x="4244" y="1047025"/>
                </a:lnTo>
                <a:lnTo>
                  <a:pt x="15817" y="1064190"/>
                </a:lnTo>
                <a:lnTo>
                  <a:pt x="32982" y="1075763"/>
                </a:lnTo>
                <a:lnTo>
                  <a:pt x="54000" y="1080008"/>
                </a:lnTo>
                <a:lnTo>
                  <a:pt x="2789999" y="1080008"/>
                </a:lnTo>
                <a:lnTo>
                  <a:pt x="2811017" y="1075763"/>
                </a:lnTo>
                <a:lnTo>
                  <a:pt x="2828182" y="1064190"/>
                </a:lnTo>
                <a:lnTo>
                  <a:pt x="2839755" y="1047025"/>
                </a:lnTo>
                <a:lnTo>
                  <a:pt x="2843999" y="1026007"/>
                </a:lnTo>
                <a:lnTo>
                  <a:pt x="2843999" y="54000"/>
                </a:lnTo>
                <a:lnTo>
                  <a:pt x="2839755" y="32982"/>
                </a:lnTo>
                <a:lnTo>
                  <a:pt x="2828182" y="15817"/>
                </a:lnTo>
                <a:lnTo>
                  <a:pt x="2811017" y="4244"/>
                </a:lnTo>
                <a:lnTo>
                  <a:pt x="2789999" y="0"/>
                </a:lnTo>
                <a:close/>
              </a:path>
            </a:pathLst>
          </a:custGeom>
          <a:solidFill>
            <a:srgbClr val="C9DE81"/>
          </a:solidFill>
        </p:spPr>
        <p:txBody>
          <a:bodyPr wrap="square" lIns="0" tIns="0" rIns="0" bIns="0" rtlCol="0"/>
          <a:lstStyle/>
          <a:p>
            <a:pPr marL="133350" indent="-120650">
              <a:lnSpc>
                <a:spcPct val="150000"/>
              </a:lnSpc>
              <a:spcBef>
                <a:spcPts val="110"/>
              </a:spcBef>
              <a:buClr>
                <a:srgbClr val="50B848"/>
              </a:buClr>
              <a:buSzPct val="76190"/>
              <a:buChar char="●"/>
              <a:tabLst>
                <a:tab pos="133350" algn="l"/>
              </a:tabLst>
            </a:pPr>
            <a:r>
              <a:rPr lang="ja-JP" altLang="en-US" sz="2000" spc="-70">
                <a:solidFill>
                  <a:srgbClr val="231F20"/>
                </a:solidFill>
                <a:latin typeface="+mn-ea"/>
                <a:ea typeface="+mn-ea"/>
                <a:cs typeface="PMingLiU"/>
              </a:rPr>
              <a:t>カスタムタイプマウスガード作製</a:t>
            </a:r>
            <a:r>
              <a:rPr lang="en-US" altLang="ja-JP" sz="2000" spc="-70">
                <a:solidFill>
                  <a:srgbClr val="231F20"/>
                </a:solidFill>
                <a:latin typeface="+mn-ea"/>
                <a:ea typeface="+mn-ea"/>
                <a:cs typeface="PMingLiU"/>
              </a:rPr>
              <a:t>•</a:t>
            </a:r>
            <a:r>
              <a:rPr lang="ja-JP" altLang="en-US" sz="2000" spc="-70">
                <a:solidFill>
                  <a:srgbClr val="231F20"/>
                </a:solidFill>
                <a:latin typeface="+mn-ea"/>
                <a:ea typeface="+mn-ea"/>
                <a:cs typeface="PMingLiU"/>
              </a:rPr>
              <a:t>提供</a:t>
            </a:r>
            <a:endParaRPr lang="ja-JP" altLang="en-US" sz="2000" dirty="0">
              <a:latin typeface="+mn-ea"/>
              <a:ea typeface="+mn-ea"/>
              <a:cs typeface="PMingLiU"/>
            </a:endParaRPr>
          </a:p>
        </p:txBody>
      </p:sp>
      <p:sp>
        <p:nvSpPr>
          <p:cNvPr id="16" name="object 16"/>
          <p:cNvSpPr txBox="1"/>
          <p:nvPr/>
        </p:nvSpPr>
        <p:spPr>
          <a:xfrm>
            <a:off x="5118100" y="1913113"/>
            <a:ext cx="4537867" cy="384079"/>
          </a:xfrm>
          <a:prstGeom prst="rect">
            <a:avLst/>
          </a:prstGeom>
        </p:spPr>
        <p:txBody>
          <a:bodyPr vert="horz" wrap="square" lIns="0" tIns="14604" rIns="0" bIns="0" rtlCol="0">
            <a:spAutoFit/>
          </a:bodyPr>
          <a:lstStyle/>
          <a:p>
            <a:pPr marL="192405" indent="-154305">
              <a:lnSpc>
                <a:spcPct val="100000"/>
              </a:lnSpc>
              <a:spcBef>
                <a:spcPts val="114"/>
              </a:spcBef>
              <a:buSzPct val="71428"/>
              <a:buChar char="●"/>
              <a:tabLst>
                <a:tab pos="192405" algn="l"/>
              </a:tabLst>
            </a:pPr>
            <a:r>
              <a:rPr sz="2400" b="1" spc="-100" dirty="0" err="1">
                <a:solidFill>
                  <a:srgbClr val="50B848"/>
                </a:solidFill>
                <a:latin typeface="+mn-ea"/>
                <a:ea typeface="+mn-ea"/>
                <a:cs typeface="Adobe Clean Han Black"/>
              </a:rPr>
              <a:t>マウスガードの体験</a:t>
            </a:r>
            <a:r>
              <a:rPr sz="2400" b="1" spc="210" dirty="0" err="1">
                <a:solidFill>
                  <a:srgbClr val="50B848"/>
                </a:solidFill>
                <a:latin typeface="+mn-ea"/>
                <a:ea typeface="+mn-ea"/>
                <a:cs typeface="Adobe Clean Han Black"/>
              </a:rPr>
              <a:t>•実習</a:t>
            </a:r>
            <a:endParaRPr sz="2400" dirty="0">
              <a:latin typeface="+mn-ea"/>
              <a:ea typeface="+mn-ea"/>
              <a:cs typeface="Adobe Clean Han Black"/>
            </a:endParaRPr>
          </a:p>
        </p:txBody>
      </p:sp>
      <p:sp>
        <p:nvSpPr>
          <p:cNvPr id="31" name="object 31"/>
          <p:cNvSpPr/>
          <p:nvPr/>
        </p:nvSpPr>
        <p:spPr>
          <a:xfrm>
            <a:off x="1468674" y="1183906"/>
            <a:ext cx="1980564" cy="360045"/>
          </a:xfrm>
          <a:custGeom>
            <a:avLst/>
            <a:gdLst/>
            <a:ahLst/>
            <a:cxnLst/>
            <a:rect l="l" t="t" r="r" b="b"/>
            <a:pathLst>
              <a:path w="1980564" h="360044">
                <a:moveTo>
                  <a:pt x="1907997" y="0"/>
                </a:moveTo>
                <a:lnTo>
                  <a:pt x="71996" y="0"/>
                </a:lnTo>
                <a:lnTo>
                  <a:pt x="43971" y="5657"/>
                </a:lnTo>
                <a:lnTo>
                  <a:pt x="21086" y="21086"/>
                </a:lnTo>
                <a:lnTo>
                  <a:pt x="5657" y="43971"/>
                </a:lnTo>
                <a:lnTo>
                  <a:pt x="0" y="71996"/>
                </a:lnTo>
                <a:lnTo>
                  <a:pt x="0" y="288010"/>
                </a:lnTo>
                <a:lnTo>
                  <a:pt x="5657" y="316035"/>
                </a:lnTo>
                <a:lnTo>
                  <a:pt x="21086" y="338920"/>
                </a:lnTo>
                <a:lnTo>
                  <a:pt x="43971" y="354349"/>
                </a:lnTo>
                <a:lnTo>
                  <a:pt x="71996" y="360006"/>
                </a:lnTo>
                <a:lnTo>
                  <a:pt x="1907997" y="360006"/>
                </a:lnTo>
                <a:lnTo>
                  <a:pt x="1936021" y="354349"/>
                </a:lnTo>
                <a:lnTo>
                  <a:pt x="1958906" y="338920"/>
                </a:lnTo>
                <a:lnTo>
                  <a:pt x="1974335" y="316035"/>
                </a:lnTo>
                <a:lnTo>
                  <a:pt x="1979993" y="288010"/>
                </a:lnTo>
                <a:lnTo>
                  <a:pt x="1979993" y="71996"/>
                </a:lnTo>
                <a:lnTo>
                  <a:pt x="1974335" y="43971"/>
                </a:lnTo>
                <a:lnTo>
                  <a:pt x="1958906" y="21086"/>
                </a:lnTo>
                <a:lnTo>
                  <a:pt x="1936021" y="5657"/>
                </a:lnTo>
                <a:lnTo>
                  <a:pt x="1907997" y="0"/>
                </a:lnTo>
                <a:close/>
              </a:path>
            </a:pathLst>
          </a:custGeom>
          <a:solidFill>
            <a:srgbClr val="F68B1E"/>
          </a:solidFill>
        </p:spPr>
        <p:txBody>
          <a:bodyPr wrap="square" lIns="0" tIns="0" rIns="0" bIns="0" rtlCol="0"/>
          <a:lstStyle/>
          <a:p>
            <a:pPr algn="ctr"/>
            <a:r>
              <a:rPr lang="ja-JP" altLang="en-US" sz="2400" b="1" dirty="0">
                <a:solidFill>
                  <a:schemeClr val="bg1"/>
                </a:solidFill>
                <a:latin typeface="+mn-ea"/>
                <a:ea typeface="+mn-ea"/>
              </a:rPr>
              <a:t>展開</a:t>
            </a:r>
            <a:endParaRPr sz="2400" b="1" dirty="0">
              <a:solidFill>
                <a:schemeClr val="bg1"/>
              </a:solidFill>
              <a:latin typeface="+mn-ea"/>
              <a:ea typeface="+mn-ea"/>
            </a:endParaRPr>
          </a:p>
        </p:txBody>
      </p:sp>
      <p:sp>
        <p:nvSpPr>
          <p:cNvPr id="32" name="object 32"/>
          <p:cNvSpPr txBox="1"/>
          <p:nvPr/>
        </p:nvSpPr>
        <p:spPr>
          <a:xfrm>
            <a:off x="927100" y="2004777"/>
            <a:ext cx="3810000" cy="380873"/>
          </a:xfrm>
          <a:prstGeom prst="rect">
            <a:avLst/>
          </a:prstGeom>
          <a:noFill/>
        </p:spPr>
        <p:txBody>
          <a:bodyPr vert="horz" wrap="square" lIns="0" tIns="11430" rIns="0" bIns="0" rtlCol="0">
            <a:spAutoFit/>
          </a:bodyPr>
          <a:lstStyle/>
          <a:p>
            <a:pPr marL="192405" indent="-154305">
              <a:lnSpc>
                <a:spcPct val="100000"/>
              </a:lnSpc>
              <a:spcBef>
                <a:spcPts val="2995"/>
              </a:spcBef>
              <a:buSzPct val="71428"/>
              <a:buChar char="●"/>
              <a:tabLst>
                <a:tab pos="192405" algn="l"/>
              </a:tabLst>
            </a:pPr>
            <a:r>
              <a:rPr lang="ja-JP" altLang="en-US" sz="2400" b="1" spc="-50" dirty="0">
                <a:solidFill>
                  <a:srgbClr val="F27173"/>
                </a:solidFill>
                <a:latin typeface="+mn-ea"/>
                <a:ea typeface="+mn-ea"/>
                <a:cs typeface="Adobe Clean Han Black"/>
              </a:rPr>
              <a:t>スポーツ安全教育</a:t>
            </a:r>
            <a:endParaRPr lang="ja-JP" altLang="en-US" sz="2400" dirty="0">
              <a:latin typeface="+mn-ea"/>
              <a:ea typeface="+mn-ea"/>
              <a:cs typeface="Adobe Clean Han Black"/>
            </a:endParaRPr>
          </a:p>
        </p:txBody>
      </p:sp>
      <p:sp>
        <p:nvSpPr>
          <p:cNvPr id="37" name="object 37"/>
          <p:cNvSpPr txBox="1">
            <a:spLocks noGrp="1"/>
          </p:cNvSpPr>
          <p:nvPr>
            <p:ph type="sldNum" sz="quarter" idx="7"/>
          </p:nvPr>
        </p:nvSpPr>
        <p:spPr>
          <a:xfrm>
            <a:off x="8973146" y="7341599"/>
            <a:ext cx="1581784" cy="208915"/>
          </a:xfrm>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11</a:t>
            </a:r>
            <a:endParaRPr sz="1100">
              <a:latin typeface="Arial"/>
              <a:cs typeface="Arial"/>
            </a:endParaRPr>
          </a:p>
        </p:txBody>
      </p:sp>
      <p:sp>
        <p:nvSpPr>
          <p:cNvPr id="45" name="object 9">
            <a:extLst>
              <a:ext uri="{FF2B5EF4-FFF2-40B4-BE49-F238E27FC236}">
                <a16:creationId xmlns:a16="http://schemas.microsoft.com/office/drawing/2014/main" id="{49A5251D-A51C-6A88-F747-56607DBD006E}"/>
              </a:ext>
            </a:extLst>
          </p:cNvPr>
          <p:cNvSpPr/>
          <p:nvPr/>
        </p:nvSpPr>
        <p:spPr>
          <a:xfrm>
            <a:off x="774700" y="2790825"/>
            <a:ext cx="3962400" cy="3857347"/>
          </a:xfrm>
          <a:custGeom>
            <a:avLst/>
            <a:gdLst/>
            <a:ahLst/>
            <a:cxnLst/>
            <a:rect l="l" t="t" r="r" b="b"/>
            <a:pathLst>
              <a:path w="2844165" h="1080135">
                <a:moveTo>
                  <a:pt x="2789999" y="0"/>
                </a:moveTo>
                <a:lnTo>
                  <a:pt x="54000" y="0"/>
                </a:lnTo>
                <a:lnTo>
                  <a:pt x="32982" y="4244"/>
                </a:lnTo>
                <a:lnTo>
                  <a:pt x="15817" y="15817"/>
                </a:lnTo>
                <a:lnTo>
                  <a:pt x="4244" y="32982"/>
                </a:lnTo>
                <a:lnTo>
                  <a:pt x="0" y="54000"/>
                </a:lnTo>
                <a:lnTo>
                  <a:pt x="0" y="1026007"/>
                </a:lnTo>
                <a:lnTo>
                  <a:pt x="4244" y="1047025"/>
                </a:lnTo>
                <a:lnTo>
                  <a:pt x="15817" y="1064190"/>
                </a:lnTo>
                <a:lnTo>
                  <a:pt x="32982" y="1075763"/>
                </a:lnTo>
                <a:lnTo>
                  <a:pt x="54000" y="1080008"/>
                </a:lnTo>
                <a:lnTo>
                  <a:pt x="2789999" y="1080008"/>
                </a:lnTo>
                <a:lnTo>
                  <a:pt x="2811017" y="1075763"/>
                </a:lnTo>
                <a:lnTo>
                  <a:pt x="2828182" y="1064190"/>
                </a:lnTo>
                <a:lnTo>
                  <a:pt x="2839755" y="1047025"/>
                </a:lnTo>
                <a:lnTo>
                  <a:pt x="2843999" y="1026007"/>
                </a:lnTo>
                <a:lnTo>
                  <a:pt x="2843999" y="54000"/>
                </a:lnTo>
                <a:lnTo>
                  <a:pt x="2839755" y="32982"/>
                </a:lnTo>
                <a:lnTo>
                  <a:pt x="2828182" y="15817"/>
                </a:lnTo>
                <a:lnTo>
                  <a:pt x="2811017" y="4244"/>
                </a:lnTo>
                <a:lnTo>
                  <a:pt x="2789999" y="0"/>
                </a:lnTo>
                <a:close/>
              </a:path>
            </a:pathLst>
          </a:custGeom>
          <a:solidFill>
            <a:srgbClr val="FAC3BC"/>
          </a:solidFill>
        </p:spPr>
        <p:txBody>
          <a:bodyPr wrap="square" lIns="0" tIns="0" rIns="0" bIns="0" rtlCol="0"/>
          <a:lstStyle/>
          <a:p>
            <a:pPr marL="139065" indent="-126364">
              <a:lnSpc>
                <a:spcPct val="150000"/>
              </a:lnSpc>
              <a:spcBef>
                <a:spcPts val="254"/>
              </a:spcBef>
              <a:buClr>
                <a:srgbClr val="F27173"/>
              </a:buClr>
              <a:buSzPct val="76190"/>
              <a:buChar char="●"/>
              <a:tabLst>
                <a:tab pos="139065" algn="l"/>
              </a:tabLst>
            </a:pPr>
            <a:r>
              <a:rPr lang="ja-JP" altLang="en-US" sz="2000" spc="-50" dirty="0">
                <a:solidFill>
                  <a:srgbClr val="231F20"/>
                </a:solidFill>
                <a:latin typeface="+mn-ea"/>
                <a:ea typeface="+mn-ea"/>
                <a:cs typeface="PMingLiU"/>
              </a:rPr>
              <a:t>教員、指導者、</a:t>
            </a:r>
          </a:p>
          <a:p>
            <a:pPr marL="12701">
              <a:lnSpc>
                <a:spcPct val="150000"/>
              </a:lnSpc>
              <a:spcBef>
                <a:spcPts val="254"/>
              </a:spcBef>
              <a:buClr>
                <a:srgbClr val="F27173"/>
              </a:buClr>
              <a:buSzPct val="76190"/>
              <a:tabLst>
                <a:tab pos="139065" algn="l"/>
              </a:tabLst>
            </a:pPr>
            <a:r>
              <a:rPr lang="ja-JP" altLang="en-US" sz="2000" spc="-50" dirty="0">
                <a:solidFill>
                  <a:srgbClr val="231F20"/>
                </a:solidFill>
                <a:latin typeface="+mn-ea"/>
                <a:ea typeface="+mn-ea"/>
                <a:cs typeface="PMingLiU"/>
              </a:rPr>
              <a:t>　学校歯科医による安全教育</a:t>
            </a:r>
          </a:p>
          <a:p>
            <a:pPr marL="12701">
              <a:lnSpc>
                <a:spcPct val="150000"/>
              </a:lnSpc>
              <a:spcBef>
                <a:spcPts val="254"/>
              </a:spcBef>
              <a:buClr>
                <a:srgbClr val="F27173"/>
              </a:buClr>
              <a:buSzPct val="76190"/>
              <a:tabLst>
                <a:tab pos="139065" algn="l"/>
              </a:tabLst>
            </a:pPr>
            <a:r>
              <a:rPr lang="ja-JP" altLang="en-US" sz="2000" spc="-50" dirty="0">
                <a:solidFill>
                  <a:srgbClr val="231F20"/>
                </a:solidFill>
                <a:latin typeface="+mn-ea"/>
                <a:ea typeface="+mn-ea"/>
                <a:cs typeface="PMingLiU"/>
              </a:rPr>
              <a:t>　（危険予測学習）</a:t>
            </a:r>
          </a:p>
        </p:txBody>
      </p:sp>
      <p:pic>
        <p:nvPicPr>
          <p:cNvPr id="6" name="図 5">
            <a:extLst>
              <a:ext uri="{FF2B5EF4-FFF2-40B4-BE49-F238E27FC236}">
                <a16:creationId xmlns:a16="http://schemas.microsoft.com/office/drawing/2014/main" id="{65EF2702-9FE4-7533-B8FA-8A5A97E0D86D}"/>
              </a:ext>
            </a:extLst>
          </p:cNvPr>
          <p:cNvPicPr>
            <a:picLocks noChangeAspect="1"/>
          </p:cNvPicPr>
          <p:nvPr/>
        </p:nvPicPr>
        <p:blipFill>
          <a:blip r:embed="rId3"/>
          <a:stretch>
            <a:fillRect/>
          </a:stretch>
        </p:blipFill>
        <p:spPr>
          <a:xfrm>
            <a:off x="927100" y="4260284"/>
            <a:ext cx="3461528" cy="2227417"/>
          </a:xfrm>
          <a:prstGeom prst="rect">
            <a:avLst/>
          </a:prstGeom>
        </p:spPr>
      </p:pic>
      <p:sp>
        <p:nvSpPr>
          <p:cNvPr id="4" name="タイトル 3">
            <a:extLst>
              <a:ext uri="{FF2B5EF4-FFF2-40B4-BE49-F238E27FC236}">
                <a16:creationId xmlns:a16="http://schemas.microsoft.com/office/drawing/2014/main" id="{3E2BD07C-B573-BAF9-E9C0-2B3DC9F9A84E}"/>
              </a:ext>
            </a:extLst>
          </p:cNvPr>
          <p:cNvSpPr>
            <a:spLocks noGrp="1"/>
          </p:cNvSpPr>
          <p:nvPr>
            <p:ph type="title"/>
          </p:nvPr>
        </p:nvSpPr>
        <p:spPr/>
        <p:txBody>
          <a:bodyPr/>
          <a:lstStyle/>
          <a:p>
            <a:endParaRPr lang="ja-JP" altLang="en-US"/>
          </a:p>
        </p:txBody>
      </p:sp>
      <p:grpSp>
        <p:nvGrpSpPr>
          <p:cNvPr id="10" name="グループ化 9">
            <a:extLst>
              <a:ext uri="{FF2B5EF4-FFF2-40B4-BE49-F238E27FC236}">
                <a16:creationId xmlns:a16="http://schemas.microsoft.com/office/drawing/2014/main" id="{71C79CF6-05E9-B1BC-8EFF-F6C3A2DC8A61}"/>
              </a:ext>
            </a:extLst>
          </p:cNvPr>
          <p:cNvGrpSpPr/>
          <p:nvPr/>
        </p:nvGrpSpPr>
        <p:grpSpPr>
          <a:xfrm>
            <a:off x="6460736" y="3173702"/>
            <a:ext cx="2514600" cy="3350923"/>
            <a:chOff x="5518805" y="3620491"/>
            <a:chExt cx="2151858" cy="2867538"/>
          </a:xfrm>
        </p:grpSpPr>
        <p:pic>
          <p:nvPicPr>
            <p:cNvPr id="3" name="図 2" descr="キッチンにいる男性の顔&#10;&#10;中程度の精度で自動的に生成された説明">
              <a:extLst>
                <a:ext uri="{FF2B5EF4-FFF2-40B4-BE49-F238E27FC236}">
                  <a16:creationId xmlns:a16="http://schemas.microsoft.com/office/drawing/2014/main" id="{1F7DEA0E-A2FF-4610-3054-AFC7B6038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8805" y="3620491"/>
              <a:ext cx="2151858" cy="2867538"/>
            </a:xfrm>
            <a:prstGeom prst="rect">
              <a:avLst/>
            </a:prstGeom>
          </p:spPr>
        </p:pic>
        <p:sp>
          <p:nvSpPr>
            <p:cNvPr id="5" name="四角形: 角を丸くする 4">
              <a:extLst>
                <a:ext uri="{FF2B5EF4-FFF2-40B4-BE49-F238E27FC236}">
                  <a16:creationId xmlns:a16="http://schemas.microsoft.com/office/drawing/2014/main" id="{44D122DB-4803-1FAB-FFE0-DFBA128C9EA3}"/>
                </a:ext>
              </a:extLst>
            </p:cNvPr>
            <p:cNvSpPr/>
            <p:nvPr/>
          </p:nvSpPr>
          <p:spPr>
            <a:xfrm>
              <a:off x="6184900" y="4795698"/>
              <a:ext cx="914400" cy="128727"/>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86032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5194026" y="2710080"/>
            <a:ext cx="4953274" cy="3938091"/>
          </a:xfrm>
          <a:custGeom>
            <a:avLst/>
            <a:gdLst/>
            <a:ahLst/>
            <a:cxnLst/>
            <a:rect l="l" t="t" r="r" b="b"/>
            <a:pathLst>
              <a:path w="2844165" h="1080135">
                <a:moveTo>
                  <a:pt x="2789999" y="0"/>
                </a:moveTo>
                <a:lnTo>
                  <a:pt x="54000" y="0"/>
                </a:lnTo>
                <a:lnTo>
                  <a:pt x="32982" y="4244"/>
                </a:lnTo>
                <a:lnTo>
                  <a:pt x="15817" y="15817"/>
                </a:lnTo>
                <a:lnTo>
                  <a:pt x="4244" y="32982"/>
                </a:lnTo>
                <a:lnTo>
                  <a:pt x="0" y="54000"/>
                </a:lnTo>
                <a:lnTo>
                  <a:pt x="0" y="1026007"/>
                </a:lnTo>
                <a:lnTo>
                  <a:pt x="4244" y="1047025"/>
                </a:lnTo>
                <a:lnTo>
                  <a:pt x="15817" y="1064190"/>
                </a:lnTo>
                <a:lnTo>
                  <a:pt x="32982" y="1075763"/>
                </a:lnTo>
                <a:lnTo>
                  <a:pt x="54000" y="1080008"/>
                </a:lnTo>
                <a:lnTo>
                  <a:pt x="2789999" y="1080008"/>
                </a:lnTo>
                <a:lnTo>
                  <a:pt x="2811017" y="1075763"/>
                </a:lnTo>
                <a:lnTo>
                  <a:pt x="2828182" y="1064190"/>
                </a:lnTo>
                <a:lnTo>
                  <a:pt x="2839755" y="1047025"/>
                </a:lnTo>
                <a:lnTo>
                  <a:pt x="2843999" y="1026007"/>
                </a:lnTo>
                <a:lnTo>
                  <a:pt x="2843999" y="54000"/>
                </a:lnTo>
                <a:lnTo>
                  <a:pt x="2839755" y="32982"/>
                </a:lnTo>
                <a:lnTo>
                  <a:pt x="2828182" y="15817"/>
                </a:lnTo>
                <a:lnTo>
                  <a:pt x="2811017" y="4244"/>
                </a:lnTo>
                <a:lnTo>
                  <a:pt x="2789999" y="0"/>
                </a:lnTo>
                <a:close/>
              </a:path>
            </a:pathLst>
          </a:custGeom>
          <a:solidFill>
            <a:srgbClr val="C9DE81"/>
          </a:solidFill>
        </p:spPr>
        <p:txBody>
          <a:bodyPr wrap="square" lIns="0" tIns="0" rIns="0" bIns="0" rtlCol="0"/>
          <a:lstStyle/>
          <a:p>
            <a:pPr marL="162560" indent="-124460">
              <a:lnSpc>
                <a:spcPct val="200000"/>
              </a:lnSpc>
              <a:spcBef>
                <a:spcPts val="600"/>
              </a:spcBef>
              <a:buClr>
                <a:srgbClr val="50B848"/>
              </a:buClr>
              <a:buSzPct val="76190"/>
              <a:buChar char="●"/>
              <a:tabLst>
                <a:tab pos="162560" algn="l"/>
              </a:tabLst>
            </a:pPr>
            <a:r>
              <a:rPr lang="ja-JP" altLang="en-US" sz="2000" spc="-50" dirty="0">
                <a:solidFill>
                  <a:srgbClr val="231F20"/>
                </a:solidFill>
                <a:latin typeface="+mn-ea"/>
                <a:ea typeface="+mn-ea"/>
                <a:cs typeface="PMingLiU"/>
              </a:rPr>
              <a:t>マウスガード着用の習慣化</a:t>
            </a:r>
            <a:endParaRPr lang="ja-JP" altLang="en-US" sz="2000" dirty="0">
              <a:latin typeface="+mn-ea"/>
              <a:ea typeface="+mn-ea"/>
              <a:cs typeface="PMingLiU"/>
            </a:endParaRPr>
          </a:p>
          <a:p>
            <a:pPr marL="162560" indent="-124460">
              <a:lnSpc>
                <a:spcPct val="200000"/>
              </a:lnSpc>
              <a:spcBef>
                <a:spcPts val="600"/>
              </a:spcBef>
              <a:buClr>
                <a:srgbClr val="50B848"/>
              </a:buClr>
              <a:buSzPct val="76190"/>
              <a:buChar char="●"/>
              <a:tabLst>
                <a:tab pos="162560" algn="l"/>
              </a:tabLst>
            </a:pPr>
            <a:r>
              <a:rPr lang="ja-JP" altLang="en-US" sz="2000" spc="-50" dirty="0">
                <a:solidFill>
                  <a:srgbClr val="231F20"/>
                </a:solidFill>
                <a:latin typeface="+mn-ea"/>
                <a:ea typeface="+mn-ea"/>
                <a:cs typeface="PMingLiU"/>
              </a:rPr>
              <a:t>マウスガードの効果の理解</a:t>
            </a:r>
            <a:endParaRPr lang="ja-JP" altLang="en-US" sz="2000" dirty="0">
              <a:latin typeface="+mn-ea"/>
              <a:ea typeface="+mn-ea"/>
              <a:cs typeface="PMingLiU"/>
            </a:endParaRPr>
          </a:p>
          <a:p>
            <a:pPr marL="164465" indent="-126364">
              <a:lnSpc>
                <a:spcPct val="200000"/>
              </a:lnSpc>
              <a:spcBef>
                <a:spcPts val="600"/>
              </a:spcBef>
              <a:buClr>
                <a:srgbClr val="50B848"/>
              </a:buClr>
              <a:buSzPct val="76190"/>
              <a:buChar char="●"/>
              <a:tabLst>
                <a:tab pos="164465" algn="l"/>
              </a:tabLst>
            </a:pPr>
            <a:r>
              <a:rPr lang="ja-JP" altLang="en-US" sz="2400" b="1" spc="-15" dirty="0">
                <a:solidFill>
                  <a:srgbClr val="231F20"/>
                </a:solidFill>
                <a:latin typeface="+mn-ea"/>
                <a:ea typeface="+mn-ea"/>
                <a:cs typeface="PMingLiU"/>
              </a:rPr>
              <a:t>本人</a:t>
            </a:r>
            <a:r>
              <a:rPr lang="ja-JP" altLang="en-US" sz="2000" spc="-15" dirty="0">
                <a:solidFill>
                  <a:srgbClr val="231F20"/>
                </a:solidFill>
                <a:latin typeface="+mn-ea"/>
                <a:ea typeface="+mn-ea"/>
                <a:cs typeface="PMingLiU"/>
              </a:rPr>
              <a:t>の動機付け</a:t>
            </a:r>
            <a:endParaRPr lang="ja-JP" altLang="en-US" sz="2000" dirty="0">
              <a:latin typeface="+mn-ea"/>
              <a:ea typeface="+mn-ea"/>
              <a:cs typeface="PMingLiU"/>
            </a:endParaRPr>
          </a:p>
          <a:p>
            <a:pPr marL="164465" indent="-126364">
              <a:lnSpc>
                <a:spcPct val="200000"/>
              </a:lnSpc>
              <a:spcBef>
                <a:spcPts val="600"/>
              </a:spcBef>
              <a:buClr>
                <a:srgbClr val="50B848"/>
              </a:buClr>
              <a:buSzPct val="76190"/>
              <a:buChar char="●"/>
              <a:tabLst>
                <a:tab pos="164465" algn="l"/>
              </a:tabLst>
            </a:pPr>
            <a:r>
              <a:rPr lang="ja-JP" altLang="en-US" sz="2400" b="1" spc="-30" dirty="0">
                <a:solidFill>
                  <a:srgbClr val="231F20"/>
                </a:solidFill>
                <a:latin typeface="+mn-ea"/>
                <a:ea typeface="+mn-ea"/>
                <a:cs typeface="PMingLiU"/>
              </a:rPr>
              <a:t>教員</a:t>
            </a:r>
            <a:r>
              <a:rPr lang="en-US" altLang="ja-JP" sz="2400" b="1" spc="-30" dirty="0">
                <a:solidFill>
                  <a:srgbClr val="231F20"/>
                </a:solidFill>
                <a:latin typeface="+mn-ea"/>
                <a:ea typeface="+mn-ea"/>
                <a:cs typeface="PMingLiU"/>
              </a:rPr>
              <a:t>•</a:t>
            </a:r>
            <a:r>
              <a:rPr lang="ja-JP" altLang="en-US" sz="2400" b="1" spc="-30" dirty="0">
                <a:solidFill>
                  <a:srgbClr val="231F20"/>
                </a:solidFill>
                <a:latin typeface="+mn-ea"/>
                <a:ea typeface="+mn-ea"/>
                <a:cs typeface="PMingLiU"/>
              </a:rPr>
              <a:t>指導者</a:t>
            </a:r>
            <a:r>
              <a:rPr lang="ja-JP" altLang="en-US" sz="2000" spc="-30" dirty="0">
                <a:solidFill>
                  <a:srgbClr val="231F20"/>
                </a:solidFill>
                <a:latin typeface="+mn-ea"/>
                <a:ea typeface="+mn-ea"/>
                <a:cs typeface="PMingLiU"/>
              </a:rPr>
              <a:t>の声かけ</a:t>
            </a:r>
            <a:endParaRPr lang="ja-JP" altLang="en-US" sz="2000" dirty="0">
              <a:latin typeface="+mn-ea"/>
              <a:ea typeface="+mn-ea"/>
              <a:cs typeface="PMingLiU"/>
            </a:endParaRPr>
          </a:p>
          <a:p>
            <a:pPr marL="164465" indent="-126364">
              <a:lnSpc>
                <a:spcPct val="200000"/>
              </a:lnSpc>
              <a:spcBef>
                <a:spcPts val="600"/>
              </a:spcBef>
              <a:buClr>
                <a:srgbClr val="50B848"/>
              </a:buClr>
              <a:buSzPct val="76190"/>
              <a:buChar char="●"/>
              <a:tabLst>
                <a:tab pos="164465" algn="l"/>
              </a:tabLst>
            </a:pPr>
            <a:r>
              <a:rPr lang="ja-JP" altLang="en-US" sz="2400" b="1" spc="-20" dirty="0">
                <a:solidFill>
                  <a:srgbClr val="231F20"/>
                </a:solidFill>
                <a:latin typeface="+mn-ea"/>
                <a:ea typeface="+mn-ea"/>
                <a:cs typeface="PMingLiU"/>
              </a:rPr>
              <a:t>保護者</a:t>
            </a:r>
            <a:r>
              <a:rPr lang="ja-JP" altLang="en-US" sz="2000" spc="-20" dirty="0">
                <a:solidFill>
                  <a:srgbClr val="231F20"/>
                </a:solidFill>
                <a:latin typeface="+mn-ea"/>
                <a:ea typeface="+mn-ea"/>
                <a:cs typeface="PMingLiU"/>
              </a:rPr>
              <a:t>への働きかけ</a:t>
            </a:r>
            <a:endParaRPr lang="ja-JP" altLang="en-US" sz="2000" dirty="0">
              <a:latin typeface="+mn-ea"/>
              <a:ea typeface="+mn-ea"/>
              <a:cs typeface="PMingLiU"/>
            </a:endParaRPr>
          </a:p>
        </p:txBody>
      </p:sp>
      <p:sp>
        <p:nvSpPr>
          <p:cNvPr id="16" name="object 16"/>
          <p:cNvSpPr txBox="1"/>
          <p:nvPr/>
        </p:nvSpPr>
        <p:spPr>
          <a:xfrm>
            <a:off x="5118100" y="1913113"/>
            <a:ext cx="4537867" cy="384079"/>
          </a:xfrm>
          <a:prstGeom prst="rect">
            <a:avLst/>
          </a:prstGeom>
        </p:spPr>
        <p:txBody>
          <a:bodyPr vert="horz" wrap="square" lIns="0" tIns="14604" rIns="0" bIns="0" rtlCol="0">
            <a:spAutoFit/>
          </a:bodyPr>
          <a:lstStyle/>
          <a:p>
            <a:pPr marL="192405" indent="-154305">
              <a:lnSpc>
                <a:spcPct val="100000"/>
              </a:lnSpc>
              <a:spcBef>
                <a:spcPts val="114"/>
              </a:spcBef>
              <a:buSzPct val="71428"/>
              <a:buChar char="●"/>
              <a:tabLst>
                <a:tab pos="192405" algn="l"/>
              </a:tabLst>
            </a:pPr>
            <a:r>
              <a:rPr sz="2400" b="1" spc="-100" dirty="0" err="1">
                <a:solidFill>
                  <a:srgbClr val="50B848"/>
                </a:solidFill>
                <a:latin typeface="+mn-ea"/>
                <a:ea typeface="+mn-ea"/>
                <a:cs typeface="Adobe Clean Han Black"/>
              </a:rPr>
              <a:t>マウスガードの体験</a:t>
            </a:r>
            <a:r>
              <a:rPr sz="2400" b="1" spc="210" dirty="0" err="1">
                <a:solidFill>
                  <a:srgbClr val="50B848"/>
                </a:solidFill>
                <a:latin typeface="+mn-ea"/>
                <a:ea typeface="+mn-ea"/>
                <a:cs typeface="Adobe Clean Han Black"/>
              </a:rPr>
              <a:t>•実習</a:t>
            </a:r>
            <a:endParaRPr sz="2400" dirty="0">
              <a:latin typeface="+mn-ea"/>
              <a:ea typeface="+mn-ea"/>
              <a:cs typeface="Adobe Clean Han Black"/>
            </a:endParaRPr>
          </a:p>
        </p:txBody>
      </p:sp>
      <p:sp>
        <p:nvSpPr>
          <p:cNvPr id="31" name="object 31"/>
          <p:cNvSpPr/>
          <p:nvPr/>
        </p:nvSpPr>
        <p:spPr>
          <a:xfrm>
            <a:off x="1468674" y="1183906"/>
            <a:ext cx="1980564" cy="360045"/>
          </a:xfrm>
          <a:custGeom>
            <a:avLst/>
            <a:gdLst/>
            <a:ahLst/>
            <a:cxnLst/>
            <a:rect l="l" t="t" r="r" b="b"/>
            <a:pathLst>
              <a:path w="1980564" h="360044">
                <a:moveTo>
                  <a:pt x="1907997" y="0"/>
                </a:moveTo>
                <a:lnTo>
                  <a:pt x="71996" y="0"/>
                </a:lnTo>
                <a:lnTo>
                  <a:pt x="43971" y="5657"/>
                </a:lnTo>
                <a:lnTo>
                  <a:pt x="21086" y="21086"/>
                </a:lnTo>
                <a:lnTo>
                  <a:pt x="5657" y="43971"/>
                </a:lnTo>
                <a:lnTo>
                  <a:pt x="0" y="71996"/>
                </a:lnTo>
                <a:lnTo>
                  <a:pt x="0" y="288010"/>
                </a:lnTo>
                <a:lnTo>
                  <a:pt x="5657" y="316035"/>
                </a:lnTo>
                <a:lnTo>
                  <a:pt x="21086" y="338920"/>
                </a:lnTo>
                <a:lnTo>
                  <a:pt x="43971" y="354349"/>
                </a:lnTo>
                <a:lnTo>
                  <a:pt x="71996" y="360006"/>
                </a:lnTo>
                <a:lnTo>
                  <a:pt x="1907997" y="360006"/>
                </a:lnTo>
                <a:lnTo>
                  <a:pt x="1936021" y="354349"/>
                </a:lnTo>
                <a:lnTo>
                  <a:pt x="1958906" y="338920"/>
                </a:lnTo>
                <a:lnTo>
                  <a:pt x="1974335" y="316035"/>
                </a:lnTo>
                <a:lnTo>
                  <a:pt x="1979993" y="288010"/>
                </a:lnTo>
                <a:lnTo>
                  <a:pt x="1979993" y="71996"/>
                </a:lnTo>
                <a:lnTo>
                  <a:pt x="1974335" y="43971"/>
                </a:lnTo>
                <a:lnTo>
                  <a:pt x="1958906" y="21086"/>
                </a:lnTo>
                <a:lnTo>
                  <a:pt x="1936021" y="5657"/>
                </a:lnTo>
                <a:lnTo>
                  <a:pt x="1907997" y="0"/>
                </a:lnTo>
                <a:close/>
              </a:path>
            </a:pathLst>
          </a:custGeom>
          <a:solidFill>
            <a:srgbClr val="F68B1E"/>
          </a:solidFill>
        </p:spPr>
        <p:txBody>
          <a:bodyPr wrap="square" lIns="0" tIns="0" rIns="0" bIns="0" rtlCol="0"/>
          <a:lstStyle/>
          <a:p>
            <a:pPr marL="12700" algn="ctr">
              <a:lnSpc>
                <a:spcPct val="100000"/>
              </a:lnSpc>
              <a:spcBef>
                <a:spcPts val="90"/>
              </a:spcBef>
            </a:pPr>
            <a:r>
              <a:rPr lang="ja-JP" altLang="en-US" sz="2400" b="1" spc="-90" dirty="0">
                <a:solidFill>
                  <a:srgbClr val="FFFFFF"/>
                </a:solidFill>
                <a:latin typeface="Adobe Clean Han ExtraBold"/>
                <a:cs typeface="Adobe Clean Han ExtraBold"/>
              </a:rPr>
              <a:t>ねらいと成果</a:t>
            </a:r>
            <a:endParaRPr lang="ja-JP" altLang="en-US" sz="2400" dirty="0">
              <a:latin typeface="Adobe Clean Han ExtraBold"/>
              <a:cs typeface="Adobe Clean Han ExtraBold"/>
            </a:endParaRPr>
          </a:p>
        </p:txBody>
      </p:sp>
      <p:sp>
        <p:nvSpPr>
          <p:cNvPr id="32" name="object 32"/>
          <p:cNvSpPr txBox="1"/>
          <p:nvPr/>
        </p:nvSpPr>
        <p:spPr>
          <a:xfrm>
            <a:off x="927100" y="2004777"/>
            <a:ext cx="3810000" cy="380873"/>
          </a:xfrm>
          <a:prstGeom prst="rect">
            <a:avLst/>
          </a:prstGeom>
          <a:noFill/>
        </p:spPr>
        <p:txBody>
          <a:bodyPr vert="horz" wrap="square" lIns="0" tIns="11430" rIns="0" bIns="0" rtlCol="0">
            <a:spAutoFit/>
          </a:bodyPr>
          <a:lstStyle/>
          <a:p>
            <a:pPr marL="192405" indent="-154305">
              <a:lnSpc>
                <a:spcPct val="100000"/>
              </a:lnSpc>
              <a:spcBef>
                <a:spcPts val="2995"/>
              </a:spcBef>
              <a:buSzPct val="71428"/>
              <a:buChar char="●"/>
              <a:tabLst>
                <a:tab pos="192405" algn="l"/>
              </a:tabLst>
            </a:pPr>
            <a:r>
              <a:rPr lang="ja-JP" altLang="en-US" sz="2400" b="1" spc="-50" dirty="0">
                <a:solidFill>
                  <a:srgbClr val="F27173"/>
                </a:solidFill>
                <a:latin typeface="+mn-ea"/>
                <a:ea typeface="+mn-ea"/>
                <a:cs typeface="Adobe Clean Han Black"/>
              </a:rPr>
              <a:t>スポーツ安全教育</a:t>
            </a:r>
            <a:endParaRPr lang="ja-JP" altLang="en-US" sz="2400" dirty="0">
              <a:latin typeface="+mn-ea"/>
              <a:ea typeface="+mn-ea"/>
              <a:cs typeface="Adobe Clean Han Black"/>
            </a:endParaRPr>
          </a:p>
        </p:txBody>
      </p:sp>
      <p:sp>
        <p:nvSpPr>
          <p:cNvPr id="37" name="object 37"/>
          <p:cNvSpPr txBox="1">
            <a:spLocks noGrp="1"/>
          </p:cNvSpPr>
          <p:nvPr>
            <p:ph type="sldNum" sz="quarter" idx="7"/>
          </p:nvPr>
        </p:nvSpPr>
        <p:spPr>
          <a:xfrm>
            <a:off x="8973146" y="7341599"/>
            <a:ext cx="1581784" cy="208915"/>
          </a:xfrm>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11</a:t>
            </a:r>
            <a:endParaRPr sz="1100">
              <a:latin typeface="Arial"/>
              <a:cs typeface="Arial"/>
            </a:endParaRPr>
          </a:p>
        </p:txBody>
      </p:sp>
      <p:sp>
        <p:nvSpPr>
          <p:cNvPr id="45" name="object 9">
            <a:extLst>
              <a:ext uri="{FF2B5EF4-FFF2-40B4-BE49-F238E27FC236}">
                <a16:creationId xmlns:a16="http://schemas.microsoft.com/office/drawing/2014/main" id="{49A5251D-A51C-6A88-F747-56607DBD006E}"/>
              </a:ext>
            </a:extLst>
          </p:cNvPr>
          <p:cNvSpPr/>
          <p:nvPr/>
        </p:nvSpPr>
        <p:spPr>
          <a:xfrm>
            <a:off x="774700" y="2790825"/>
            <a:ext cx="3962400" cy="3857347"/>
          </a:xfrm>
          <a:custGeom>
            <a:avLst/>
            <a:gdLst/>
            <a:ahLst/>
            <a:cxnLst/>
            <a:rect l="l" t="t" r="r" b="b"/>
            <a:pathLst>
              <a:path w="2844165" h="1080135">
                <a:moveTo>
                  <a:pt x="2789999" y="0"/>
                </a:moveTo>
                <a:lnTo>
                  <a:pt x="54000" y="0"/>
                </a:lnTo>
                <a:lnTo>
                  <a:pt x="32982" y="4244"/>
                </a:lnTo>
                <a:lnTo>
                  <a:pt x="15817" y="15817"/>
                </a:lnTo>
                <a:lnTo>
                  <a:pt x="4244" y="32982"/>
                </a:lnTo>
                <a:lnTo>
                  <a:pt x="0" y="54000"/>
                </a:lnTo>
                <a:lnTo>
                  <a:pt x="0" y="1026007"/>
                </a:lnTo>
                <a:lnTo>
                  <a:pt x="4244" y="1047025"/>
                </a:lnTo>
                <a:lnTo>
                  <a:pt x="15817" y="1064190"/>
                </a:lnTo>
                <a:lnTo>
                  <a:pt x="32982" y="1075763"/>
                </a:lnTo>
                <a:lnTo>
                  <a:pt x="54000" y="1080008"/>
                </a:lnTo>
                <a:lnTo>
                  <a:pt x="2789999" y="1080008"/>
                </a:lnTo>
                <a:lnTo>
                  <a:pt x="2811017" y="1075763"/>
                </a:lnTo>
                <a:lnTo>
                  <a:pt x="2828182" y="1064190"/>
                </a:lnTo>
                <a:lnTo>
                  <a:pt x="2839755" y="1047025"/>
                </a:lnTo>
                <a:lnTo>
                  <a:pt x="2843999" y="1026007"/>
                </a:lnTo>
                <a:lnTo>
                  <a:pt x="2843999" y="54000"/>
                </a:lnTo>
                <a:lnTo>
                  <a:pt x="2839755" y="32982"/>
                </a:lnTo>
                <a:lnTo>
                  <a:pt x="2828182" y="15817"/>
                </a:lnTo>
                <a:lnTo>
                  <a:pt x="2811017" y="4244"/>
                </a:lnTo>
                <a:lnTo>
                  <a:pt x="2789999" y="0"/>
                </a:lnTo>
                <a:close/>
              </a:path>
            </a:pathLst>
          </a:custGeom>
          <a:solidFill>
            <a:srgbClr val="FAC3BC"/>
          </a:solidFill>
        </p:spPr>
        <p:txBody>
          <a:bodyPr wrap="square" lIns="0" tIns="0" rIns="0" bIns="0" rtlCol="0"/>
          <a:lstStyle/>
          <a:p>
            <a:pPr marL="164465" indent="-126364">
              <a:lnSpc>
                <a:spcPct val="150000"/>
              </a:lnSpc>
              <a:spcBef>
                <a:spcPts val="254"/>
              </a:spcBef>
              <a:buClr>
                <a:srgbClr val="F27173"/>
              </a:buClr>
              <a:buSzPct val="76190"/>
              <a:buChar char="●"/>
              <a:tabLst>
                <a:tab pos="164465" algn="l"/>
              </a:tabLst>
            </a:pPr>
            <a:r>
              <a:rPr lang="ja-JP" altLang="en-US" sz="2000" spc="-50" dirty="0">
                <a:solidFill>
                  <a:srgbClr val="231F20"/>
                </a:solidFill>
                <a:latin typeface="+mn-ea"/>
                <a:ea typeface="+mn-ea"/>
                <a:cs typeface="PMingLiU"/>
              </a:rPr>
              <a:t>児童、生徒に対する安全教育</a:t>
            </a:r>
            <a:r>
              <a:rPr lang="ja-JP" altLang="en-US" sz="2000" spc="-10" dirty="0">
                <a:solidFill>
                  <a:srgbClr val="231F20"/>
                </a:solidFill>
                <a:latin typeface="+mn-ea"/>
                <a:ea typeface="+mn-ea"/>
                <a:cs typeface="PMingLiU"/>
              </a:rPr>
              <a:t>の効果の確認</a:t>
            </a:r>
            <a:endParaRPr lang="en-US" altLang="ja-JP" sz="2000" spc="-10" dirty="0">
              <a:solidFill>
                <a:srgbClr val="231F20"/>
              </a:solidFill>
              <a:latin typeface="+mn-ea"/>
              <a:ea typeface="+mn-ea"/>
              <a:cs typeface="PMingLiU"/>
            </a:endParaRPr>
          </a:p>
          <a:p>
            <a:pPr marL="174625">
              <a:lnSpc>
                <a:spcPct val="150000"/>
              </a:lnSpc>
              <a:spcBef>
                <a:spcPts val="155"/>
              </a:spcBef>
            </a:pPr>
            <a:endParaRPr lang="ja-JP" altLang="en-US" sz="2000" dirty="0">
              <a:latin typeface="+mn-ea"/>
              <a:ea typeface="+mn-ea"/>
              <a:cs typeface="PMingLiU"/>
            </a:endParaRPr>
          </a:p>
          <a:p>
            <a:pPr marL="164465" indent="-126364">
              <a:lnSpc>
                <a:spcPct val="150000"/>
              </a:lnSpc>
              <a:spcBef>
                <a:spcPts val="440"/>
              </a:spcBef>
              <a:buClr>
                <a:srgbClr val="F27173"/>
              </a:buClr>
              <a:buSzPct val="76190"/>
              <a:buChar char="●"/>
              <a:tabLst>
                <a:tab pos="164465" algn="l"/>
              </a:tabLst>
            </a:pPr>
            <a:r>
              <a:rPr lang="ja-JP" altLang="en-US" sz="2000" spc="-55" dirty="0">
                <a:solidFill>
                  <a:srgbClr val="231F20"/>
                </a:solidFill>
                <a:latin typeface="+mn-ea"/>
                <a:ea typeface="+mn-ea"/>
                <a:cs typeface="PMingLiU"/>
              </a:rPr>
              <a:t>児童、生徒同士による安全確認</a:t>
            </a:r>
            <a:endParaRPr lang="en-US" altLang="ja-JP" sz="2000" spc="-55" dirty="0">
              <a:solidFill>
                <a:srgbClr val="231F20"/>
              </a:solidFill>
              <a:latin typeface="+mn-ea"/>
              <a:ea typeface="+mn-ea"/>
              <a:cs typeface="PMingLiU"/>
            </a:endParaRPr>
          </a:p>
          <a:p>
            <a:pPr marL="164465" indent="-126364">
              <a:lnSpc>
                <a:spcPct val="150000"/>
              </a:lnSpc>
              <a:spcBef>
                <a:spcPts val="440"/>
              </a:spcBef>
              <a:buClr>
                <a:srgbClr val="F27173"/>
              </a:buClr>
              <a:buSzPct val="76190"/>
              <a:buChar char="●"/>
              <a:tabLst>
                <a:tab pos="164465" algn="l"/>
              </a:tabLst>
            </a:pPr>
            <a:endParaRPr lang="ja-JP" altLang="en-US" sz="2000" dirty="0">
              <a:latin typeface="+mn-ea"/>
              <a:ea typeface="+mn-ea"/>
              <a:cs typeface="PMingLiU"/>
            </a:endParaRPr>
          </a:p>
          <a:p>
            <a:pPr marL="164465" indent="-126364">
              <a:lnSpc>
                <a:spcPct val="150000"/>
              </a:lnSpc>
              <a:spcBef>
                <a:spcPts val="440"/>
              </a:spcBef>
              <a:buClr>
                <a:srgbClr val="F27173"/>
              </a:buClr>
              <a:buSzPct val="76190"/>
              <a:buChar char="●"/>
              <a:tabLst>
                <a:tab pos="164465" algn="l"/>
              </a:tabLst>
            </a:pPr>
            <a:r>
              <a:rPr lang="ja-JP" altLang="en-US" sz="2000" spc="-5" dirty="0">
                <a:solidFill>
                  <a:srgbClr val="231F20"/>
                </a:solidFill>
                <a:latin typeface="+mn-ea"/>
                <a:ea typeface="+mn-ea"/>
                <a:cs typeface="PMingLiU"/>
              </a:rPr>
              <a:t>口腔外傷への意識向上</a:t>
            </a:r>
            <a:endParaRPr lang="ja-JP" altLang="en-US" sz="2000" dirty="0">
              <a:latin typeface="+mn-ea"/>
              <a:ea typeface="+mn-ea"/>
              <a:cs typeface="PMingLiU"/>
            </a:endParaRPr>
          </a:p>
        </p:txBody>
      </p:sp>
      <p:sp>
        <p:nvSpPr>
          <p:cNvPr id="4" name="タイトル 3">
            <a:extLst>
              <a:ext uri="{FF2B5EF4-FFF2-40B4-BE49-F238E27FC236}">
                <a16:creationId xmlns:a16="http://schemas.microsoft.com/office/drawing/2014/main" id="{AE77D3F7-B915-4F5E-6260-8B1923856675}"/>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434036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9D9F5F0-C308-4084-9AC5-495EA6F122E1}"/>
              </a:ext>
            </a:extLst>
          </p:cNvPr>
          <p:cNvSpPr txBox="1"/>
          <p:nvPr/>
        </p:nvSpPr>
        <p:spPr>
          <a:xfrm>
            <a:off x="1127899" y="828029"/>
            <a:ext cx="8437601" cy="760593"/>
          </a:xfrm>
          <a:prstGeom prst="rect">
            <a:avLst/>
          </a:prstGeom>
          <a:noFill/>
        </p:spPr>
        <p:txBody>
          <a:bodyPr wrap="square" rtlCol="0">
            <a:spAutoFit/>
          </a:bodyPr>
          <a:lstStyle/>
          <a:p>
            <a:pPr algn="l" defTabSz="401010" rtl="0">
              <a:lnSpc>
                <a:spcPct val="150000"/>
              </a:lnSpc>
              <a:defRPr/>
            </a:pPr>
            <a:r>
              <a:rPr lang="ja-JP" altLang="en-US" sz="3158" b="1" kern="1200" dirty="0">
                <a:solidFill>
                  <a:schemeClr val="tx2"/>
                </a:solidFill>
                <a:latin typeface="Century Gothic" panose="020B0502020202020204"/>
                <a:ea typeface="メイリオ" panose="020B0604030504040204" pitchFamily="50" charset="-128"/>
                <a:cs typeface="+mn-cs"/>
              </a:rPr>
              <a:t>現場での歯科外傷対応</a:t>
            </a:r>
            <a:endParaRPr lang="en-US" altLang="ja-JP" sz="3158" b="1" kern="1200" dirty="0">
              <a:solidFill>
                <a:schemeClr val="tx2"/>
              </a:solidFill>
              <a:latin typeface="Century Gothic" panose="020B0502020202020204"/>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157B494B-4936-4483-A454-C2B2C0196113}"/>
              </a:ext>
            </a:extLst>
          </p:cNvPr>
          <p:cNvSpPr txBox="1"/>
          <p:nvPr/>
        </p:nvSpPr>
        <p:spPr>
          <a:xfrm>
            <a:off x="1489439" y="2344500"/>
            <a:ext cx="5616922" cy="2623795"/>
          </a:xfrm>
          <a:prstGeom prst="rect">
            <a:avLst/>
          </a:prstGeom>
          <a:noFill/>
        </p:spPr>
        <p:txBody>
          <a:bodyPr wrap="none" rtlCol="0">
            <a:spAutoFit/>
          </a:bodyPr>
          <a:lstStyle/>
          <a:p>
            <a:pPr marL="401010" indent="-401010" algn="l" defTabSz="401010" rtl="0">
              <a:lnSpc>
                <a:spcPct val="150000"/>
              </a:lnSpc>
              <a:buFont typeface="Wingdings" panose="05000000000000000000" pitchFamily="2" charset="2"/>
              <a:buChar char="Ø"/>
              <a:defRPr/>
            </a:pPr>
            <a:r>
              <a:rPr kumimoji="1" lang="ja-JP" altLang="en-US" sz="2800" b="1" kern="1200" dirty="0">
                <a:solidFill>
                  <a:schemeClr val="tx1"/>
                </a:solidFill>
                <a:latin typeface="Century Gothic" panose="020B0502020202020204"/>
                <a:ea typeface="メイリオ" panose="020B0604030504040204" pitchFamily="50" charset="-128"/>
                <a:cs typeface="+mn-cs"/>
              </a:rPr>
              <a:t>歯が脱落したら</a:t>
            </a:r>
            <a:endParaRPr kumimoji="1" lang="en-US" altLang="ja-JP" sz="2800" b="1" kern="1200" dirty="0">
              <a:solidFill>
                <a:schemeClr val="tx1"/>
              </a:solidFill>
              <a:latin typeface="Century Gothic" panose="020B0502020202020204"/>
              <a:ea typeface="メイリオ" panose="020B0604030504040204" pitchFamily="50" charset="-128"/>
              <a:cs typeface="+mn-cs"/>
            </a:endParaRPr>
          </a:p>
          <a:p>
            <a:pPr marL="401010" indent="-401010" algn="l" defTabSz="401010" rtl="0">
              <a:lnSpc>
                <a:spcPct val="150000"/>
              </a:lnSpc>
              <a:buFont typeface="Wingdings" panose="05000000000000000000" pitchFamily="2" charset="2"/>
              <a:buChar char="Ø"/>
              <a:defRPr/>
            </a:pPr>
            <a:endParaRPr kumimoji="1" lang="en-US" altLang="ja-JP" sz="2800" b="1" kern="1200" dirty="0">
              <a:solidFill>
                <a:schemeClr val="tx1"/>
              </a:solidFill>
              <a:latin typeface="Century Gothic" panose="020B0502020202020204"/>
              <a:ea typeface="メイリオ" panose="020B0604030504040204" pitchFamily="50" charset="-128"/>
              <a:cs typeface="+mn-cs"/>
            </a:endParaRPr>
          </a:p>
          <a:p>
            <a:pPr marL="401010" indent="-401010" algn="l" defTabSz="401010" rtl="0">
              <a:lnSpc>
                <a:spcPct val="150000"/>
              </a:lnSpc>
              <a:buFont typeface="Wingdings" panose="05000000000000000000" pitchFamily="2" charset="2"/>
              <a:buChar char="Ø"/>
              <a:defRPr/>
            </a:pPr>
            <a:r>
              <a:rPr kumimoji="1" lang="ja-JP" altLang="en-US" sz="2800" b="1" kern="1200" dirty="0">
                <a:solidFill>
                  <a:schemeClr val="bg1">
                    <a:lumMod val="75000"/>
                  </a:schemeClr>
                </a:solidFill>
                <a:latin typeface="Century Gothic" panose="020B0502020202020204"/>
                <a:ea typeface="メイリオ" panose="020B0604030504040204" pitchFamily="50" charset="-128"/>
                <a:cs typeface="+mn-cs"/>
              </a:rPr>
              <a:t>歯が欠けたら、歯をぶつけたら</a:t>
            </a:r>
            <a:endParaRPr kumimoji="1" lang="en-US" altLang="ja-JP" sz="2800" b="1" kern="1200" dirty="0">
              <a:solidFill>
                <a:schemeClr val="bg1">
                  <a:lumMod val="75000"/>
                </a:schemeClr>
              </a:solidFill>
              <a:latin typeface="Century Gothic" panose="020B0502020202020204"/>
              <a:ea typeface="メイリオ" panose="020B0604030504040204" pitchFamily="50" charset="-128"/>
              <a:cs typeface="+mn-cs"/>
            </a:endParaRPr>
          </a:p>
          <a:p>
            <a:pPr algn="l" defTabSz="401010" rtl="0">
              <a:lnSpc>
                <a:spcPct val="150000"/>
              </a:lnSpc>
              <a:defRPr/>
            </a:pPr>
            <a:r>
              <a:rPr kumimoji="1" lang="en-US" altLang="ja-JP" sz="2800" b="1" kern="1200" dirty="0">
                <a:solidFill>
                  <a:schemeClr val="bg1">
                    <a:lumMod val="75000"/>
                  </a:schemeClr>
                </a:solidFill>
                <a:latin typeface="Century Gothic" panose="020B0502020202020204"/>
                <a:ea typeface="メイリオ" panose="020B0604030504040204" pitchFamily="50" charset="-128"/>
                <a:cs typeface="+mn-cs"/>
              </a:rPr>
              <a:t>			</a:t>
            </a:r>
            <a:r>
              <a:rPr kumimoji="1" lang="ja-JP" altLang="en-US" sz="2800" b="1" kern="1200" dirty="0">
                <a:solidFill>
                  <a:schemeClr val="bg1">
                    <a:lumMod val="75000"/>
                  </a:schemeClr>
                </a:solidFill>
                <a:latin typeface="Century Gothic" panose="020B0502020202020204"/>
                <a:ea typeface="メイリオ" panose="020B0604030504040204" pitchFamily="50" charset="-128"/>
                <a:cs typeface="+mn-cs"/>
              </a:rPr>
              <a:t>→すぐにでも歯科受診</a:t>
            </a:r>
            <a:endParaRPr kumimoji="1" lang="en-US" altLang="ja-JP" sz="2800" b="1" kern="1200" dirty="0">
              <a:solidFill>
                <a:schemeClr val="bg1">
                  <a:lumMod val="75000"/>
                </a:schemeClr>
              </a:solidFill>
              <a:latin typeface="Century Gothic" panose="020B0502020202020204"/>
              <a:ea typeface="メイリオ" panose="020B0604030504040204" pitchFamily="50" charset="-128"/>
              <a:cs typeface="+mn-cs"/>
            </a:endParaRPr>
          </a:p>
        </p:txBody>
      </p:sp>
      <p:sp>
        <p:nvSpPr>
          <p:cNvPr id="10" name="四角形: 角を丸くする 9">
            <a:extLst>
              <a:ext uri="{FF2B5EF4-FFF2-40B4-BE49-F238E27FC236}">
                <a16:creationId xmlns:a16="http://schemas.microsoft.com/office/drawing/2014/main" id="{C171267E-1E75-4BC5-9C18-1986490BB942}"/>
              </a:ext>
            </a:extLst>
          </p:cNvPr>
          <p:cNvSpPr/>
          <p:nvPr/>
        </p:nvSpPr>
        <p:spPr>
          <a:xfrm>
            <a:off x="5727700" y="2372902"/>
            <a:ext cx="2281430" cy="56808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1010" rtl="0">
              <a:defRPr/>
            </a:pPr>
            <a:r>
              <a:rPr kumimoji="1" lang="ja-JP" altLang="en-US" sz="2800" b="1" kern="1200" dirty="0">
                <a:solidFill>
                  <a:schemeClr val="tx1"/>
                </a:solidFill>
                <a:latin typeface="Century Gothic" panose="020B0502020202020204"/>
                <a:ea typeface="メイリオ" panose="020B0604030504040204" pitchFamily="50" charset="-128"/>
              </a:rPr>
              <a:t>注意点は！</a:t>
            </a:r>
          </a:p>
        </p:txBody>
      </p:sp>
      <p:sp>
        <p:nvSpPr>
          <p:cNvPr id="2" name="矢印: 右 1">
            <a:extLst>
              <a:ext uri="{FF2B5EF4-FFF2-40B4-BE49-F238E27FC236}">
                <a16:creationId xmlns:a16="http://schemas.microsoft.com/office/drawing/2014/main" id="{05BF2257-E7C3-561A-3154-3E69620E6B20}"/>
              </a:ext>
            </a:extLst>
          </p:cNvPr>
          <p:cNvSpPr/>
          <p:nvPr/>
        </p:nvSpPr>
        <p:spPr>
          <a:xfrm>
            <a:off x="2527300" y="4504394"/>
            <a:ext cx="609600" cy="34383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bg2"/>
              </a:solidFill>
            </a:endParaRPr>
          </a:p>
        </p:txBody>
      </p:sp>
    </p:spTree>
    <p:extLst>
      <p:ext uri="{BB962C8B-B14F-4D97-AF65-F5344CB8AC3E}">
        <p14:creationId xmlns:p14="http://schemas.microsoft.com/office/powerpoint/2010/main" val="2171581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4890" y="162009"/>
            <a:ext cx="8340774" cy="492443"/>
          </a:xfrm>
        </p:spPr>
        <p:txBody>
          <a:bodyPr/>
          <a:lstStyle/>
          <a:p>
            <a:r>
              <a:rPr kumimoji="1" lang="ja-JP" altLang="en-US" sz="3200" dirty="0">
                <a:solidFill>
                  <a:schemeClr val="tx2"/>
                </a:solidFill>
              </a:rPr>
              <a:t>歯が脱落したら</a:t>
            </a:r>
          </a:p>
        </p:txBody>
      </p:sp>
      <p:sp>
        <p:nvSpPr>
          <p:cNvPr id="7" name="Rectangle 3"/>
          <p:cNvSpPr txBox="1">
            <a:spLocks noChangeArrowheads="1"/>
          </p:cNvSpPr>
          <p:nvPr/>
        </p:nvSpPr>
        <p:spPr bwMode="auto">
          <a:xfrm>
            <a:off x="820483" y="1328873"/>
            <a:ext cx="6184768" cy="427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201" tIns="40100" rIns="80201" bIns="4010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01010" indent="-401010" defTabSz="802020">
              <a:lnSpc>
                <a:spcPct val="125000"/>
              </a:lnSpc>
              <a:buFont typeface="+mj-lt"/>
              <a:buAutoNum type="arabicPeriod"/>
              <a:defRPr/>
            </a:pPr>
            <a:r>
              <a:rPr lang="ja-JP" altLang="en-US" sz="2807" dirty="0">
                <a:solidFill>
                  <a:srgbClr val="000000"/>
                </a:solidFill>
                <a:latin typeface="Arial"/>
                <a:ea typeface="ＭＳ Ｐゴシック"/>
              </a:rPr>
              <a:t>歯を探す！→直ぐに歯科を受診</a:t>
            </a:r>
          </a:p>
          <a:p>
            <a:pPr marL="401010" lvl="1" indent="0" defTabSz="802020">
              <a:lnSpc>
                <a:spcPct val="125000"/>
              </a:lnSpc>
              <a:buNone/>
              <a:defRPr/>
            </a:pPr>
            <a:r>
              <a:rPr lang="ja-JP" altLang="en-US" sz="2400" b="1" dirty="0">
                <a:solidFill>
                  <a:srgbClr val="000000"/>
                </a:solidFill>
                <a:latin typeface="Arial"/>
                <a:ea typeface="ＭＳ Ｐゴシック"/>
                <a:cs typeface="+mn-cs"/>
              </a:rPr>
              <a:t>・再植することが可能です</a:t>
            </a:r>
            <a:endParaRPr lang="en-US" altLang="ja-JP" sz="2400" b="1" dirty="0">
              <a:solidFill>
                <a:srgbClr val="000000"/>
              </a:solidFill>
              <a:latin typeface="Arial"/>
              <a:ea typeface="ＭＳ Ｐゴシック"/>
              <a:cs typeface="+mn-cs"/>
            </a:endParaRPr>
          </a:p>
          <a:p>
            <a:pPr marL="401010" lvl="1" indent="0" defTabSz="802020">
              <a:lnSpc>
                <a:spcPct val="125000"/>
              </a:lnSpc>
              <a:buNone/>
              <a:defRPr/>
            </a:pPr>
            <a:endParaRPr lang="ja-JP" altLang="en-US" sz="1403" dirty="0">
              <a:solidFill>
                <a:srgbClr val="000000"/>
              </a:solidFill>
              <a:latin typeface="Arial"/>
              <a:ea typeface="ＭＳ Ｐゴシック"/>
              <a:cs typeface="+mn-cs"/>
            </a:endParaRPr>
          </a:p>
          <a:p>
            <a:pPr marL="401010" indent="-401010" defTabSz="802020">
              <a:lnSpc>
                <a:spcPct val="125000"/>
              </a:lnSpc>
              <a:buFont typeface="+mj-lt"/>
              <a:buAutoNum type="arabicPeriod"/>
              <a:defRPr/>
            </a:pPr>
            <a:r>
              <a:rPr lang="ja-JP" altLang="en-US" sz="2807" dirty="0">
                <a:solidFill>
                  <a:srgbClr val="000000"/>
                </a:solidFill>
                <a:latin typeface="Arial"/>
                <a:ea typeface="ＭＳ Ｐゴシック"/>
              </a:rPr>
              <a:t>持ち方</a:t>
            </a:r>
          </a:p>
          <a:p>
            <a:pPr marL="401010" lvl="1" indent="0" defTabSz="802020">
              <a:lnSpc>
                <a:spcPct val="125000"/>
              </a:lnSpc>
              <a:buNone/>
              <a:defRPr/>
            </a:pPr>
            <a:r>
              <a:rPr lang="ja-JP" altLang="en-US" sz="2400" b="1" dirty="0">
                <a:solidFill>
                  <a:srgbClr val="000000"/>
                </a:solidFill>
                <a:latin typeface="Arial"/>
                <a:ea typeface="ＭＳ Ｐゴシック"/>
                <a:cs typeface="+mn-cs"/>
              </a:rPr>
              <a:t>・汚れていてもこすって洗わない。</a:t>
            </a:r>
            <a:endParaRPr lang="en-US" altLang="ja-JP" sz="2400" b="1" dirty="0">
              <a:solidFill>
                <a:srgbClr val="000000"/>
              </a:solidFill>
              <a:latin typeface="Arial"/>
              <a:ea typeface="ＭＳ Ｐゴシック"/>
              <a:cs typeface="+mn-cs"/>
            </a:endParaRPr>
          </a:p>
          <a:p>
            <a:pPr marL="401010" lvl="1" indent="0" defTabSz="802020">
              <a:lnSpc>
                <a:spcPct val="125000"/>
              </a:lnSpc>
              <a:buNone/>
              <a:defRPr/>
            </a:pPr>
            <a:r>
              <a:rPr lang="ja-JP" altLang="en-US" sz="2807" b="1" dirty="0">
                <a:latin typeface="Arial"/>
                <a:ea typeface="ＭＳ Ｐゴシック"/>
                <a:cs typeface="+mn-cs"/>
              </a:rPr>
              <a:t>・</a:t>
            </a:r>
            <a:r>
              <a:rPr lang="ja-JP" altLang="en-US" sz="2807" b="1" dirty="0">
                <a:solidFill>
                  <a:srgbClr val="FF0000"/>
                </a:solidFill>
                <a:latin typeface="Arial"/>
                <a:ea typeface="ＭＳ Ｐゴシック"/>
                <a:cs typeface="+mn-cs"/>
              </a:rPr>
              <a:t>歯冠を持ち、絶対に歯根を触らない</a:t>
            </a:r>
            <a:endParaRPr lang="en-US" altLang="ja-JP" sz="2807" b="1" dirty="0">
              <a:solidFill>
                <a:srgbClr val="FF0000"/>
              </a:solidFill>
              <a:latin typeface="Arial"/>
              <a:ea typeface="ＭＳ Ｐゴシック"/>
              <a:cs typeface="+mn-cs"/>
            </a:endParaRPr>
          </a:p>
          <a:p>
            <a:pPr marL="401010" indent="-401010" defTabSz="802020">
              <a:lnSpc>
                <a:spcPct val="125000"/>
              </a:lnSpc>
              <a:buFont typeface="+mj-lt"/>
              <a:buAutoNum type="arabicPeriod"/>
              <a:defRPr/>
            </a:pPr>
            <a:endParaRPr lang="en-US" altLang="ja-JP" sz="1403" dirty="0">
              <a:solidFill>
                <a:srgbClr val="000000"/>
              </a:solidFill>
              <a:latin typeface="Arial"/>
              <a:ea typeface="ＭＳ Ｐゴシック"/>
            </a:endParaRPr>
          </a:p>
          <a:p>
            <a:pPr marL="401010" indent="-401010" defTabSz="802020">
              <a:lnSpc>
                <a:spcPct val="125000"/>
              </a:lnSpc>
              <a:buFont typeface="+mj-lt"/>
              <a:buAutoNum type="arabicPeriod"/>
              <a:defRPr/>
            </a:pPr>
            <a:r>
              <a:rPr lang="ja-JP" altLang="en-US" sz="2807" dirty="0">
                <a:solidFill>
                  <a:srgbClr val="000000"/>
                </a:solidFill>
                <a:latin typeface="Arial"/>
                <a:ea typeface="ＭＳ Ｐゴシック"/>
              </a:rPr>
              <a:t>保存方法</a:t>
            </a:r>
          </a:p>
          <a:p>
            <a:pPr marL="401010" lvl="1" indent="0" defTabSz="802020">
              <a:lnSpc>
                <a:spcPct val="125000"/>
              </a:lnSpc>
              <a:buNone/>
              <a:defRPr/>
            </a:pPr>
            <a:r>
              <a:rPr lang="ja-JP" altLang="en-US" sz="2807" dirty="0">
                <a:latin typeface="Arial"/>
                <a:ea typeface="ＭＳ Ｐゴシック"/>
                <a:cs typeface="+mn-cs"/>
              </a:rPr>
              <a:t>・</a:t>
            </a:r>
            <a:r>
              <a:rPr lang="ja-JP" altLang="en-US" sz="2807" dirty="0">
                <a:solidFill>
                  <a:srgbClr val="FF0000"/>
                </a:solidFill>
                <a:latin typeface="Arial"/>
                <a:ea typeface="ＭＳ Ｐゴシック"/>
                <a:cs typeface="+mn-cs"/>
              </a:rPr>
              <a:t>保存液</a:t>
            </a:r>
            <a:r>
              <a:rPr lang="ja-JP" altLang="en-US" sz="2807" dirty="0">
                <a:solidFill>
                  <a:srgbClr val="000000"/>
                </a:solidFill>
                <a:latin typeface="Arial"/>
                <a:ea typeface="ＭＳ Ｐゴシック"/>
                <a:cs typeface="+mn-cs"/>
              </a:rPr>
              <a:t>＞</a:t>
            </a:r>
            <a:r>
              <a:rPr lang="ja-JP" altLang="en-US" sz="2807" dirty="0">
                <a:solidFill>
                  <a:srgbClr val="FF0000"/>
                </a:solidFill>
                <a:latin typeface="Arial"/>
                <a:ea typeface="ＭＳ Ｐゴシック"/>
                <a:cs typeface="+mn-cs"/>
              </a:rPr>
              <a:t>牛乳</a:t>
            </a:r>
            <a:endParaRPr lang="en-US" altLang="ja-JP" sz="2807" dirty="0">
              <a:solidFill>
                <a:srgbClr val="FF0000"/>
              </a:solidFill>
              <a:latin typeface="Arial"/>
              <a:ea typeface="ＭＳ Ｐゴシック"/>
              <a:cs typeface="+mn-cs"/>
            </a:endParaRPr>
          </a:p>
          <a:p>
            <a:pPr marL="401010" lvl="1" indent="0" defTabSz="802020">
              <a:lnSpc>
                <a:spcPct val="125000"/>
              </a:lnSpc>
              <a:buNone/>
              <a:defRPr/>
            </a:pPr>
            <a:r>
              <a:rPr lang="ja-JP" altLang="en-US" sz="2807" dirty="0">
                <a:solidFill>
                  <a:srgbClr val="FF0000"/>
                </a:solidFill>
                <a:latin typeface="Arial"/>
                <a:ea typeface="ＭＳ Ｐゴシック"/>
                <a:cs typeface="+mn-cs"/>
              </a:rPr>
              <a:t>・乾燥させない</a:t>
            </a:r>
            <a:endParaRPr lang="en-US" altLang="ja-JP" sz="2807" dirty="0">
              <a:solidFill>
                <a:srgbClr val="FF0000"/>
              </a:solidFill>
              <a:latin typeface="Arial"/>
              <a:ea typeface="ＭＳ Ｐゴシック"/>
              <a:cs typeface="+mn-cs"/>
            </a:endParaRPr>
          </a:p>
          <a:p>
            <a:pPr marL="401010" lvl="1" indent="0" defTabSz="802020">
              <a:lnSpc>
                <a:spcPct val="125000"/>
              </a:lnSpc>
              <a:buNone/>
              <a:defRPr/>
            </a:pPr>
            <a:endParaRPr lang="en-US" altLang="ja-JP" sz="2105" dirty="0">
              <a:solidFill>
                <a:srgbClr val="000000"/>
              </a:solidFill>
              <a:latin typeface="Arial"/>
              <a:ea typeface="ＭＳ Ｐゴシック"/>
              <a:cs typeface="+mn-cs"/>
            </a:endParaRPr>
          </a:p>
          <a:p>
            <a:pPr marL="401010" indent="-401010" defTabSz="802020">
              <a:lnSpc>
                <a:spcPct val="125000"/>
              </a:lnSpc>
              <a:buFont typeface="+mj-lt"/>
              <a:buAutoNum type="arabicPeriod"/>
              <a:defRPr/>
            </a:pPr>
            <a:endParaRPr lang="en-US" altLang="ja-JP" sz="2807" dirty="0">
              <a:solidFill>
                <a:srgbClr val="000000"/>
              </a:solidFill>
              <a:latin typeface="Arial"/>
              <a:ea typeface="ＭＳ Ｐゴシック"/>
            </a:endParaRPr>
          </a:p>
          <a:p>
            <a:pPr marL="0" indent="0" defTabSz="802020">
              <a:lnSpc>
                <a:spcPct val="125000"/>
              </a:lnSpc>
              <a:buNone/>
              <a:defRPr/>
            </a:pPr>
            <a:r>
              <a:rPr lang="ja-JP" altLang="en-US" sz="2105" dirty="0">
                <a:solidFill>
                  <a:srgbClr val="000000"/>
                </a:solidFill>
                <a:latin typeface="Arial"/>
                <a:ea typeface="ＭＳ Ｐゴシック"/>
              </a:rPr>
              <a:t>　　</a:t>
            </a:r>
          </a:p>
        </p:txBody>
      </p:sp>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r="40274"/>
          <a:stretch/>
        </p:blipFill>
        <p:spPr>
          <a:xfrm>
            <a:off x="5685690" y="1328873"/>
            <a:ext cx="3408521" cy="1925423"/>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950" y="3528733"/>
            <a:ext cx="2515063" cy="2480131"/>
          </a:xfrm>
          <a:prstGeom prst="rect">
            <a:avLst/>
          </a:prstGeom>
        </p:spPr>
      </p:pic>
      <p:sp>
        <p:nvSpPr>
          <p:cNvPr id="3" name="テキスト ボックス 2"/>
          <p:cNvSpPr txBox="1"/>
          <p:nvPr/>
        </p:nvSpPr>
        <p:spPr>
          <a:xfrm>
            <a:off x="6718300" y="6183713"/>
            <a:ext cx="3447023" cy="584775"/>
          </a:xfrm>
          <a:prstGeom prst="rect">
            <a:avLst/>
          </a:prstGeom>
          <a:noFill/>
        </p:spPr>
        <p:txBody>
          <a:bodyPr wrap="square" rtlCol="0">
            <a:spAutoFit/>
          </a:bodyPr>
          <a:lstStyle/>
          <a:p>
            <a:pPr algn="ctr" defTabSz="802020" rtl="0" fontAlgn="base">
              <a:spcBef>
                <a:spcPct val="0"/>
              </a:spcBef>
              <a:spcAft>
                <a:spcPct val="0"/>
              </a:spcAft>
              <a:defRPr/>
            </a:pPr>
            <a:r>
              <a:rPr kumimoji="1" lang="ja-JP" altLang="en-US" sz="1600" b="1" kern="1200" dirty="0">
                <a:solidFill>
                  <a:schemeClr val="tx1"/>
                </a:solidFill>
                <a:latin typeface="Arial" charset="0"/>
                <a:ea typeface="ＭＳ Ｐゴシック" pitchFamily="50" charset="-128"/>
                <a:cs typeface="+mn-cs"/>
              </a:rPr>
              <a:t>歯の保存液　ティースキーパー「ネオ」</a:t>
            </a:r>
            <a:endParaRPr kumimoji="1" lang="en-US" altLang="ja-JP" sz="1600" b="1" kern="1200" dirty="0">
              <a:solidFill>
                <a:schemeClr val="tx1"/>
              </a:solidFill>
              <a:latin typeface="Arial" charset="0"/>
              <a:ea typeface="ＭＳ Ｐゴシック" pitchFamily="50" charset="-128"/>
              <a:cs typeface="+mn-cs"/>
            </a:endParaRPr>
          </a:p>
          <a:p>
            <a:pPr algn="ctr" defTabSz="802020" rtl="0" fontAlgn="base">
              <a:spcBef>
                <a:spcPct val="0"/>
              </a:spcBef>
              <a:spcAft>
                <a:spcPct val="0"/>
              </a:spcAft>
              <a:defRPr/>
            </a:pPr>
            <a:r>
              <a:rPr kumimoji="1" lang="ja-JP" altLang="en-US" sz="1600" b="1" kern="1200" dirty="0">
                <a:solidFill>
                  <a:schemeClr val="tx1"/>
                </a:solidFill>
                <a:latin typeface="Arial" charset="0"/>
                <a:ea typeface="ＭＳ Ｐゴシック" pitchFamily="50" charset="-128"/>
                <a:cs typeface="+mn-cs"/>
              </a:rPr>
              <a:t>ネオ製薬</a:t>
            </a:r>
          </a:p>
        </p:txBody>
      </p:sp>
      <p:sp>
        <p:nvSpPr>
          <p:cNvPr id="4" name="四角形: 角を丸くする 3">
            <a:extLst>
              <a:ext uri="{FF2B5EF4-FFF2-40B4-BE49-F238E27FC236}">
                <a16:creationId xmlns:a16="http://schemas.microsoft.com/office/drawing/2014/main" id="{351D221F-CD23-70A0-6967-C54129362950}"/>
              </a:ext>
            </a:extLst>
          </p:cNvPr>
          <p:cNvSpPr/>
          <p:nvPr/>
        </p:nvSpPr>
        <p:spPr>
          <a:xfrm>
            <a:off x="4947324" y="365657"/>
            <a:ext cx="4146887" cy="59525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1010" rtl="0">
              <a:defRPr/>
            </a:pPr>
            <a:r>
              <a:rPr kumimoji="1" lang="ja-JP" altLang="en-US" sz="2400" b="1" kern="1200" dirty="0">
                <a:solidFill>
                  <a:srgbClr val="FF0000"/>
                </a:solidFill>
                <a:latin typeface="+mn-ea"/>
              </a:rPr>
              <a:t>どんなことに注意</a:t>
            </a:r>
            <a:r>
              <a:rPr lang="ja-JP" altLang="en-US" sz="2400" b="1" dirty="0">
                <a:solidFill>
                  <a:srgbClr val="FF0000"/>
                </a:solidFill>
                <a:latin typeface="+mn-ea"/>
              </a:rPr>
              <a:t>する</a:t>
            </a:r>
            <a:r>
              <a:rPr kumimoji="1" lang="ja-JP" altLang="en-US" sz="2400" b="1" kern="1200" dirty="0">
                <a:solidFill>
                  <a:srgbClr val="FF0000"/>
                </a:solidFill>
                <a:latin typeface="+mn-ea"/>
              </a:rPr>
              <a:t>？？</a:t>
            </a:r>
          </a:p>
        </p:txBody>
      </p:sp>
    </p:spTree>
    <p:extLst>
      <p:ext uri="{BB962C8B-B14F-4D97-AF65-F5344CB8AC3E}">
        <p14:creationId xmlns:p14="http://schemas.microsoft.com/office/powerpoint/2010/main" val="7528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9D9F5F0-C308-4084-9AC5-495EA6F122E1}"/>
              </a:ext>
            </a:extLst>
          </p:cNvPr>
          <p:cNvSpPr txBox="1"/>
          <p:nvPr/>
        </p:nvSpPr>
        <p:spPr>
          <a:xfrm>
            <a:off x="1127899" y="828029"/>
            <a:ext cx="8437601" cy="760593"/>
          </a:xfrm>
          <a:prstGeom prst="rect">
            <a:avLst/>
          </a:prstGeom>
          <a:noFill/>
        </p:spPr>
        <p:txBody>
          <a:bodyPr wrap="square" rtlCol="0">
            <a:spAutoFit/>
          </a:bodyPr>
          <a:lstStyle/>
          <a:p>
            <a:pPr algn="l" defTabSz="401010" rtl="0">
              <a:lnSpc>
                <a:spcPct val="150000"/>
              </a:lnSpc>
              <a:defRPr/>
            </a:pPr>
            <a:r>
              <a:rPr lang="ja-JP" altLang="en-US" sz="3158" b="1" kern="1200" dirty="0">
                <a:solidFill>
                  <a:schemeClr val="tx2"/>
                </a:solidFill>
                <a:latin typeface="Century Gothic" panose="020B0502020202020204"/>
                <a:ea typeface="メイリオ" panose="020B0604030504040204" pitchFamily="50" charset="-128"/>
                <a:cs typeface="+mn-cs"/>
              </a:rPr>
              <a:t>現場での歯科外傷対応</a:t>
            </a:r>
            <a:endParaRPr lang="en-US" altLang="ja-JP" sz="3158" b="1" kern="1200" dirty="0">
              <a:solidFill>
                <a:schemeClr val="tx2"/>
              </a:solidFill>
              <a:latin typeface="Century Gothic" panose="020B0502020202020204"/>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157B494B-4936-4483-A454-C2B2C0196113}"/>
              </a:ext>
            </a:extLst>
          </p:cNvPr>
          <p:cNvSpPr txBox="1"/>
          <p:nvPr/>
        </p:nvSpPr>
        <p:spPr>
          <a:xfrm>
            <a:off x="1460500" y="2409825"/>
            <a:ext cx="5867400" cy="2623795"/>
          </a:xfrm>
          <a:prstGeom prst="rect">
            <a:avLst/>
          </a:prstGeom>
          <a:noFill/>
        </p:spPr>
        <p:txBody>
          <a:bodyPr wrap="square" rtlCol="0">
            <a:spAutoFit/>
          </a:bodyPr>
          <a:lstStyle/>
          <a:p>
            <a:pPr marL="401010" indent="-401010" algn="l" defTabSz="401010" rtl="0">
              <a:lnSpc>
                <a:spcPct val="150000"/>
              </a:lnSpc>
              <a:buFont typeface="Wingdings" panose="05000000000000000000" pitchFamily="2" charset="2"/>
              <a:buChar char="Ø"/>
              <a:defRPr/>
            </a:pPr>
            <a:r>
              <a:rPr kumimoji="1" lang="ja-JP" altLang="en-US" sz="2800" b="1" kern="1200" dirty="0">
                <a:solidFill>
                  <a:schemeClr val="bg1">
                    <a:lumMod val="75000"/>
                  </a:schemeClr>
                </a:solidFill>
                <a:latin typeface="Century Gothic" panose="020B0502020202020204"/>
                <a:ea typeface="メイリオ" panose="020B0604030504040204" pitchFamily="50" charset="-128"/>
                <a:cs typeface="+mn-cs"/>
              </a:rPr>
              <a:t>歯が脱落したら</a:t>
            </a:r>
            <a:endParaRPr kumimoji="1" lang="en-US" altLang="ja-JP" sz="2800" b="1" kern="1200" dirty="0">
              <a:solidFill>
                <a:schemeClr val="bg1">
                  <a:lumMod val="75000"/>
                </a:schemeClr>
              </a:solidFill>
              <a:latin typeface="Century Gothic" panose="020B0502020202020204"/>
              <a:ea typeface="メイリオ" panose="020B0604030504040204" pitchFamily="50" charset="-128"/>
              <a:cs typeface="+mn-cs"/>
            </a:endParaRPr>
          </a:p>
          <a:p>
            <a:pPr marL="401010" indent="-401010" algn="l" defTabSz="401010" rtl="0">
              <a:lnSpc>
                <a:spcPct val="150000"/>
              </a:lnSpc>
              <a:buFont typeface="Wingdings" panose="05000000000000000000" pitchFamily="2" charset="2"/>
              <a:buChar char="Ø"/>
              <a:defRPr/>
            </a:pPr>
            <a:endParaRPr kumimoji="1" lang="en-US" altLang="ja-JP" sz="2800" b="1" kern="1200" dirty="0">
              <a:solidFill>
                <a:schemeClr val="tx1"/>
              </a:solidFill>
              <a:latin typeface="Century Gothic" panose="020B0502020202020204"/>
              <a:ea typeface="メイリオ" panose="020B0604030504040204" pitchFamily="50" charset="-128"/>
              <a:cs typeface="+mn-cs"/>
            </a:endParaRPr>
          </a:p>
          <a:p>
            <a:pPr marL="401010" indent="-401010" algn="l" defTabSz="401010" rtl="0">
              <a:lnSpc>
                <a:spcPct val="150000"/>
              </a:lnSpc>
              <a:buFont typeface="Wingdings" panose="05000000000000000000" pitchFamily="2" charset="2"/>
              <a:buChar char="Ø"/>
              <a:defRPr/>
            </a:pPr>
            <a:r>
              <a:rPr kumimoji="1" lang="ja-JP" altLang="en-US" sz="2800" b="1" kern="1200" dirty="0">
                <a:solidFill>
                  <a:schemeClr val="tx1"/>
                </a:solidFill>
                <a:latin typeface="Century Gothic" panose="020B0502020202020204"/>
                <a:ea typeface="メイリオ" panose="020B0604030504040204" pitchFamily="50" charset="-128"/>
                <a:cs typeface="+mn-cs"/>
              </a:rPr>
              <a:t>歯が欠けたら、歯をぶつけたら</a:t>
            </a:r>
            <a:endParaRPr kumimoji="1" lang="en-US" altLang="ja-JP" sz="2800" b="1" kern="1200" dirty="0">
              <a:solidFill>
                <a:schemeClr val="tx1"/>
              </a:solidFill>
              <a:latin typeface="Century Gothic" panose="020B0502020202020204"/>
              <a:ea typeface="メイリオ" panose="020B0604030504040204" pitchFamily="50" charset="-128"/>
              <a:cs typeface="+mn-cs"/>
            </a:endParaRPr>
          </a:p>
          <a:p>
            <a:pPr algn="l" defTabSz="401010" rtl="0">
              <a:lnSpc>
                <a:spcPct val="150000"/>
              </a:lnSpc>
              <a:defRPr/>
            </a:pPr>
            <a:r>
              <a:rPr kumimoji="1" lang="en-US" altLang="ja-JP" sz="2800" b="1" kern="1200" dirty="0">
                <a:solidFill>
                  <a:schemeClr val="tx1"/>
                </a:solidFill>
                <a:latin typeface="Century Gothic" panose="020B0502020202020204"/>
                <a:ea typeface="メイリオ" panose="020B0604030504040204" pitchFamily="50" charset="-128"/>
                <a:cs typeface="+mn-cs"/>
              </a:rPr>
              <a:t>			</a:t>
            </a:r>
            <a:r>
              <a:rPr kumimoji="1" lang="ja-JP" altLang="en-US" sz="2800" b="1" kern="1200" dirty="0">
                <a:solidFill>
                  <a:schemeClr val="tx1"/>
                </a:solidFill>
                <a:latin typeface="Century Gothic" panose="020B0502020202020204"/>
                <a:ea typeface="メイリオ" panose="020B0604030504040204" pitchFamily="50" charset="-128"/>
                <a:cs typeface="+mn-cs"/>
              </a:rPr>
              <a:t>→すぐにでも歯科受診</a:t>
            </a:r>
            <a:endParaRPr kumimoji="1" lang="en-US" altLang="ja-JP" sz="2800" b="1" kern="1200" dirty="0">
              <a:solidFill>
                <a:schemeClr val="tx1"/>
              </a:solidFill>
              <a:latin typeface="Century Gothic" panose="020B0502020202020204"/>
              <a:ea typeface="メイリオ" panose="020B0604030504040204" pitchFamily="50" charset="-128"/>
              <a:cs typeface="+mn-cs"/>
            </a:endParaRPr>
          </a:p>
        </p:txBody>
      </p:sp>
      <p:sp>
        <p:nvSpPr>
          <p:cNvPr id="2" name="矢印: 右 1">
            <a:extLst>
              <a:ext uri="{FF2B5EF4-FFF2-40B4-BE49-F238E27FC236}">
                <a16:creationId xmlns:a16="http://schemas.microsoft.com/office/drawing/2014/main" id="{2B3BF97E-100A-DDC7-7E71-F95F88203704}"/>
              </a:ext>
            </a:extLst>
          </p:cNvPr>
          <p:cNvSpPr/>
          <p:nvPr/>
        </p:nvSpPr>
        <p:spPr>
          <a:xfrm>
            <a:off x="2527300" y="4504394"/>
            <a:ext cx="609600" cy="34383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bg2"/>
              </a:solidFill>
            </a:endParaRPr>
          </a:p>
        </p:txBody>
      </p:sp>
    </p:spTree>
    <p:extLst>
      <p:ext uri="{BB962C8B-B14F-4D97-AF65-F5344CB8AC3E}">
        <p14:creationId xmlns:p14="http://schemas.microsoft.com/office/powerpoint/2010/main" val="744116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925DF18-63F2-4740-8C5F-FEDF5DAFBB23}"/>
              </a:ext>
            </a:extLst>
          </p:cNvPr>
          <p:cNvPicPr>
            <a:picLocks noChangeAspect="1"/>
          </p:cNvPicPr>
          <p:nvPr/>
        </p:nvPicPr>
        <p:blipFill rotWithShape="1">
          <a:blip r:embed="rId3"/>
          <a:srcRect l="13592" t="19508" b="35685"/>
          <a:stretch/>
        </p:blipFill>
        <p:spPr>
          <a:xfrm>
            <a:off x="6489700" y="4103991"/>
            <a:ext cx="3342023" cy="2307124"/>
          </a:xfrm>
          <a:custGeom>
            <a:avLst/>
            <a:gdLst>
              <a:gd name="connsiteX0" fmla="*/ -63 w 8612223"/>
              <a:gd name="connsiteY0" fmla="*/ -157 h 11465282"/>
              <a:gd name="connsiteX1" fmla="*/ 8612160 w 8612223"/>
              <a:gd name="connsiteY1" fmla="*/ -157 h 11465282"/>
              <a:gd name="connsiteX2" fmla="*/ 8612160 w 8612223"/>
              <a:gd name="connsiteY2" fmla="*/ 11465125 h 11465282"/>
              <a:gd name="connsiteX3" fmla="*/ -63 w 8612223"/>
              <a:gd name="connsiteY3" fmla="*/ 11465125 h 11465282"/>
            </a:gdLst>
            <a:ahLst/>
            <a:cxnLst>
              <a:cxn ang="0">
                <a:pos x="connsiteX0" y="connsiteY0"/>
              </a:cxn>
              <a:cxn ang="0">
                <a:pos x="connsiteX1" y="connsiteY1"/>
              </a:cxn>
              <a:cxn ang="0">
                <a:pos x="connsiteX2" y="connsiteY2"/>
              </a:cxn>
              <a:cxn ang="0">
                <a:pos x="connsiteX3" y="connsiteY3"/>
              </a:cxn>
            </a:cxnLst>
            <a:rect l="l" t="t" r="r" b="b"/>
            <a:pathLst>
              <a:path w="8612223" h="11465282">
                <a:moveTo>
                  <a:pt x="-63" y="-157"/>
                </a:moveTo>
                <a:lnTo>
                  <a:pt x="8612160" y="-157"/>
                </a:lnTo>
                <a:lnTo>
                  <a:pt x="8612160" y="11465125"/>
                </a:lnTo>
                <a:lnTo>
                  <a:pt x="-63" y="11465125"/>
                </a:lnTo>
                <a:close/>
              </a:path>
            </a:pathLst>
          </a:custGeom>
        </p:spPr>
      </p:pic>
      <p:pic>
        <p:nvPicPr>
          <p:cNvPr id="10" name="図 9">
            <a:extLst>
              <a:ext uri="{FF2B5EF4-FFF2-40B4-BE49-F238E27FC236}">
                <a16:creationId xmlns:a16="http://schemas.microsoft.com/office/drawing/2014/main" id="{CBDC31C2-0341-4F4A-A83C-A6CB6C6A4C05}"/>
              </a:ext>
            </a:extLst>
          </p:cNvPr>
          <p:cNvPicPr>
            <a:picLocks noChangeAspect="1"/>
          </p:cNvPicPr>
          <p:nvPr/>
        </p:nvPicPr>
        <p:blipFill rotWithShape="1">
          <a:blip r:embed="rId4"/>
          <a:srcRect l="13759" t="20496"/>
          <a:stretch/>
        </p:blipFill>
        <p:spPr>
          <a:xfrm>
            <a:off x="6489700" y="1819839"/>
            <a:ext cx="3342024" cy="2307124"/>
          </a:xfrm>
          <a:custGeom>
            <a:avLst/>
            <a:gdLst>
              <a:gd name="connsiteX0" fmla="*/ -121 w 7922101"/>
              <a:gd name="connsiteY0" fmla="*/ 64 h 5932486"/>
              <a:gd name="connsiteX1" fmla="*/ 7921981 w 7922101"/>
              <a:gd name="connsiteY1" fmla="*/ 64 h 5932486"/>
              <a:gd name="connsiteX2" fmla="*/ 7921981 w 7922101"/>
              <a:gd name="connsiteY2" fmla="*/ 5932550 h 5932486"/>
              <a:gd name="connsiteX3" fmla="*/ -121 w 7922101"/>
              <a:gd name="connsiteY3" fmla="*/ 5932550 h 5932486"/>
            </a:gdLst>
            <a:ahLst/>
            <a:cxnLst>
              <a:cxn ang="0">
                <a:pos x="connsiteX0" y="connsiteY0"/>
              </a:cxn>
              <a:cxn ang="0">
                <a:pos x="connsiteX1" y="connsiteY1"/>
              </a:cxn>
              <a:cxn ang="0">
                <a:pos x="connsiteX2" y="connsiteY2"/>
              </a:cxn>
              <a:cxn ang="0">
                <a:pos x="connsiteX3" y="connsiteY3"/>
              </a:cxn>
            </a:cxnLst>
            <a:rect l="l" t="t" r="r" b="b"/>
            <a:pathLst>
              <a:path w="7922101" h="5932486">
                <a:moveTo>
                  <a:pt x="-121" y="64"/>
                </a:moveTo>
                <a:lnTo>
                  <a:pt x="7921981" y="64"/>
                </a:lnTo>
                <a:lnTo>
                  <a:pt x="7921981" y="5932550"/>
                </a:lnTo>
                <a:lnTo>
                  <a:pt x="-121" y="5932550"/>
                </a:lnTo>
                <a:close/>
              </a:path>
            </a:pathLst>
          </a:custGeom>
        </p:spPr>
      </p:pic>
      <p:sp>
        <p:nvSpPr>
          <p:cNvPr id="5" name="Rectangle 3">
            <a:extLst>
              <a:ext uri="{FF2B5EF4-FFF2-40B4-BE49-F238E27FC236}">
                <a16:creationId xmlns:a16="http://schemas.microsoft.com/office/drawing/2014/main" id="{F187FFB0-F0DF-4045-B4B0-1714DC32DD00}"/>
              </a:ext>
            </a:extLst>
          </p:cNvPr>
          <p:cNvSpPr txBox="1">
            <a:spLocks noChangeArrowheads="1"/>
          </p:cNvSpPr>
          <p:nvPr/>
        </p:nvSpPr>
        <p:spPr bwMode="auto">
          <a:xfrm>
            <a:off x="838200" y="1428520"/>
            <a:ext cx="5499100" cy="41274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80201" tIns="40100" rIns="80201" bIns="40100" numCol="1" rtlCol="0" anchorCtr="0" compatLnSpc="1">
            <a:prstTxWarp prst="textNoShape">
              <a:avLst/>
            </a:prstTxWarp>
            <a:noAutofit/>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defTabSz="802020">
              <a:lnSpc>
                <a:spcPct val="150000"/>
              </a:lnSpc>
              <a:buNone/>
              <a:defRPr/>
            </a:pPr>
            <a:r>
              <a:rPr lang="ja-JP" altLang="en-US" sz="2800" b="1" dirty="0">
                <a:solidFill>
                  <a:srgbClr val="000000"/>
                </a:solidFill>
                <a:latin typeface="メイリオ" panose="020B0604030504040204" pitchFamily="50" charset="-128"/>
                <a:ea typeface="メイリオ" panose="020B0604030504040204" pitchFamily="50" charset="-128"/>
              </a:rPr>
              <a:t>＊すぐにでも歯科受診勧奨</a:t>
            </a:r>
            <a:endParaRPr lang="en-US" altLang="ja-JP" sz="2800" b="1" dirty="0">
              <a:solidFill>
                <a:srgbClr val="000000"/>
              </a:solidFill>
              <a:latin typeface="メイリオ" panose="020B0604030504040204" pitchFamily="50" charset="-128"/>
              <a:ea typeface="メイリオ" panose="020B0604030504040204" pitchFamily="50" charset="-128"/>
            </a:endParaRPr>
          </a:p>
          <a:p>
            <a:pPr marL="0" indent="0" defTabSz="802020">
              <a:lnSpc>
                <a:spcPct val="150000"/>
              </a:lnSpc>
              <a:buNone/>
              <a:defRPr/>
            </a:pPr>
            <a:r>
              <a:rPr lang="en-US" altLang="ja-JP" sz="2400" dirty="0">
                <a:solidFill>
                  <a:srgbClr val="000000"/>
                </a:solidFill>
                <a:latin typeface="メイリオ" panose="020B0604030504040204" pitchFamily="50" charset="-128"/>
                <a:ea typeface="メイリオ" panose="020B0604030504040204" pitchFamily="50" charset="-128"/>
              </a:rPr>
              <a:t>		</a:t>
            </a:r>
            <a:r>
              <a:rPr lang="ja-JP" altLang="en-US" sz="2000" dirty="0">
                <a:solidFill>
                  <a:srgbClr val="000000"/>
                </a:solidFill>
                <a:latin typeface="メイリオ" panose="020B0604030504040204" pitchFamily="50" charset="-128"/>
                <a:ea typeface="メイリオ" panose="020B0604030504040204" pitchFamily="50" charset="-128"/>
              </a:rPr>
              <a:t>　</a:t>
            </a:r>
            <a:r>
              <a:rPr lang="ja-JP" altLang="en-US" sz="2400" b="1" dirty="0">
                <a:solidFill>
                  <a:srgbClr val="000000"/>
                </a:solidFill>
                <a:latin typeface="メイリオ" panose="020B0604030504040204" pitchFamily="50" charset="-128"/>
                <a:ea typeface="メイリオ" panose="020B0604030504040204" pitchFamily="50" charset="-128"/>
              </a:rPr>
              <a:t>（　）内は疑われる症状</a:t>
            </a:r>
            <a:endParaRPr lang="en-US" altLang="ja-JP" sz="2400" b="1" dirty="0">
              <a:solidFill>
                <a:srgbClr val="000000"/>
              </a:solidFill>
              <a:latin typeface="メイリオ" panose="020B0604030504040204" pitchFamily="50" charset="-128"/>
              <a:ea typeface="メイリオ" panose="020B0604030504040204" pitchFamily="50" charset="-128"/>
            </a:endParaRPr>
          </a:p>
          <a:p>
            <a:pPr marL="0" indent="0" defTabSz="802020">
              <a:lnSpc>
                <a:spcPct val="150000"/>
              </a:lnSpc>
              <a:buNone/>
              <a:defRPr/>
            </a:pPr>
            <a:endParaRPr lang="en-US" altLang="ja-JP" sz="2000" dirty="0">
              <a:solidFill>
                <a:srgbClr val="000000"/>
              </a:solidFill>
              <a:latin typeface="メイリオ" panose="020B0604030504040204" pitchFamily="50" charset="-128"/>
              <a:ea typeface="メイリオ" panose="020B0604030504040204" pitchFamily="50" charset="-128"/>
            </a:endParaRPr>
          </a:p>
          <a:p>
            <a:pPr marL="401010" indent="-401010" defTabSz="802020">
              <a:lnSpc>
                <a:spcPct val="150000"/>
              </a:lnSpc>
              <a:buFont typeface="+mj-ea"/>
              <a:buAutoNum type="circleNumDbPlain"/>
              <a:defRPr/>
            </a:pPr>
            <a:r>
              <a:rPr lang="ja-JP" altLang="en-US" sz="2400" b="1" dirty="0">
                <a:solidFill>
                  <a:srgbClr val="000000"/>
                </a:solidFill>
                <a:latin typeface="メイリオ" panose="020B0604030504040204" pitchFamily="50" charset="-128"/>
                <a:ea typeface="メイリオ" panose="020B0604030504040204" pitchFamily="50" charset="-128"/>
              </a:rPr>
              <a:t>触ったり、噛んだりしなくても痛い</a:t>
            </a:r>
            <a:endParaRPr lang="en-US" altLang="ja-JP" sz="2400" b="1" dirty="0">
              <a:solidFill>
                <a:srgbClr val="000000"/>
              </a:solidFill>
              <a:latin typeface="メイリオ" panose="020B0604030504040204" pitchFamily="50" charset="-128"/>
              <a:ea typeface="メイリオ" panose="020B0604030504040204" pitchFamily="50" charset="-128"/>
            </a:endParaRPr>
          </a:p>
          <a:p>
            <a:pPr marL="0" indent="0" defTabSz="802020">
              <a:lnSpc>
                <a:spcPct val="150000"/>
              </a:lnSpc>
              <a:buNone/>
              <a:defRPr/>
            </a:pPr>
            <a:r>
              <a:rPr lang="ja-JP" altLang="en-US" sz="2400" b="1" dirty="0">
                <a:solidFill>
                  <a:srgbClr val="000000"/>
                </a:solidFill>
                <a:latin typeface="メイリオ" panose="020B0604030504040204" pitchFamily="50" charset="-128"/>
                <a:ea typeface="メイリオ" panose="020B0604030504040204" pitchFamily="50" charset="-128"/>
              </a:rPr>
              <a:t>  （歯の神経の急性炎症）</a:t>
            </a:r>
            <a:endParaRPr lang="en-US" altLang="ja-JP" sz="2400" b="1" dirty="0">
              <a:solidFill>
                <a:srgbClr val="000000"/>
              </a:solidFill>
              <a:latin typeface="メイリオ" panose="020B0604030504040204" pitchFamily="50" charset="-128"/>
              <a:ea typeface="メイリオ" panose="020B0604030504040204" pitchFamily="50" charset="-128"/>
            </a:endParaRPr>
          </a:p>
          <a:p>
            <a:pPr marL="0" indent="0" defTabSz="802020">
              <a:lnSpc>
                <a:spcPct val="150000"/>
              </a:lnSpc>
              <a:buNone/>
              <a:defRPr/>
            </a:pPr>
            <a:r>
              <a:rPr lang="ja-JP" altLang="en-US" sz="2400" b="1" dirty="0">
                <a:solidFill>
                  <a:srgbClr val="000000"/>
                </a:solidFill>
                <a:latin typeface="メイリオ" panose="020B0604030504040204" pitchFamily="50" charset="-128"/>
                <a:ea typeface="メイリオ" panose="020B0604030504040204" pitchFamily="50" charset="-128"/>
              </a:rPr>
              <a:t>② ぶつけた歯が大きく揺れる</a:t>
            </a:r>
            <a:endParaRPr lang="en-US" altLang="ja-JP" sz="2400" b="1" dirty="0">
              <a:solidFill>
                <a:srgbClr val="000000"/>
              </a:solidFill>
              <a:latin typeface="メイリオ" panose="020B0604030504040204" pitchFamily="50" charset="-128"/>
              <a:ea typeface="メイリオ" panose="020B0604030504040204" pitchFamily="50" charset="-128"/>
            </a:endParaRPr>
          </a:p>
          <a:p>
            <a:pPr marL="0" indent="0" defTabSz="802020">
              <a:lnSpc>
                <a:spcPct val="150000"/>
              </a:lnSpc>
              <a:buNone/>
              <a:defRPr/>
            </a:pPr>
            <a:r>
              <a:rPr lang="en-US" altLang="ja-JP" sz="2400" b="1" dirty="0">
                <a:solidFill>
                  <a:srgbClr val="000000"/>
                </a:solidFill>
                <a:latin typeface="メイリオ" panose="020B0604030504040204" pitchFamily="50" charset="-128"/>
                <a:ea typeface="メイリオ" panose="020B0604030504040204" pitchFamily="50" charset="-128"/>
              </a:rPr>
              <a:t>  </a:t>
            </a:r>
            <a:r>
              <a:rPr lang="ja-JP" altLang="en-US" sz="2400" b="1" dirty="0">
                <a:solidFill>
                  <a:srgbClr val="000000"/>
                </a:solidFill>
                <a:latin typeface="メイリオ" panose="020B0604030504040204" pitchFamily="50" charset="-128"/>
                <a:ea typeface="メイリオ" panose="020B0604030504040204" pitchFamily="50" charset="-128"/>
              </a:rPr>
              <a:t>（歯槽骨骨折）</a:t>
            </a:r>
            <a:endParaRPr lang="ja-JP" altLang="en-US" b="1" dirty="0">
              <a:solidFill>
                <a:srgbClr val="000000"/>
              </a:solidFill>
              <a:latin typeface="メイリオ" panose="020B0604030504040204" pitchFamily="50" charset="-128"/>
              <a:ea typeface="メイリオ" panose="020B0604030504040204" pitchFamily="50" charset="-128"/>
            </a:endParaRPr>
          </a:p>
        </p:txBody>
      </p:sp>
      <p:sp>
        <p:nvSpPr>
          <p:cNvPr id="6" name="タイトル 3">
            <a:extLst>
              <a:ext uri="{FF2B5EF4-FFF2-40B4-BE49-F238E27FC236}">
                <a16:creationId xmlns:a16="http://schemas.microsoft.com/office/drawing/2014/main" id="{37079915-A148-2E5D-27F1-A1C8656894B0}"/>
              </a:ext>
            </a:extLst>
          </p:cNvPr>
          <p:cNvSpPr txBox="1">
            <a:spLocks/>
          </p:cNvSpPr>
          <p:nvPr/>
        </p:nvSpPr>
        <p:spPr>
          <a:xfrm>
            <a:off x="622300" y="-76200"/>
            <a:ext cx="6553200" cy="809625"/>
          </a:xfrm>
          <a:prstGeom prst="rect">
            <a:avLst/>
          </a:prstGeom>
        </p:spPr>
        <p:txBody>
          <a:bodyPr vert="horz" wrap="square" lIns="80201" tIns="40100" rIns="80201" bIns="40100" rtlCol="0" anchor="t">
            <a:normAutofit/>
          </a:bodyPr>
          <a:lstStyle>
            <a:lvl1pPr>
              <a:defRPr sz="1850" b="1" i="0">
                <a:solidFill>
                  <a:srgbClr val="00A1E4"/>
                </a:solidFill>
                <a:latin typeface="Adobe Clean Han ExtraBold"/>
                <a:ea typeface="+mj-ea"/>
                <a:cs typeface="Adobe Clean Han ExtraBold"/>
              </a:defRPr>
            </a:lvl1pPr>
          </a:lstStyle>
          <a:p>
            <a:pPr marL="0" indent="0" defTabSz="802020">
              <a:lnSpc>
                <a:spcPct val="150000"/>
              </a:lnSpc>
              <a:buNone/>
              <a:defRPr/>
            </a:pPr>
            <a:r>
              <a:rPr lang="ja-JP" altLang="en-US" sz="3200" dirty="0">
                <a:solidFill>
                  <a:srgbClr val="000000"/>
                </a:solidFill>
                <a:latin typeface="メイリオ" panose="020B0604030504040204" pitchFamily="50" charset="-128"/>
                <a:ea typeface="メイリオ" panose="020B0604030504040204" pitchFamily="50" charset="-128"/>
              </a:rPr>
              <a:t>歯が欠けた、歯をぶつけた　（</a:t>
            </a:r>
            <a:r>
              <a:rPr lang="en-US" altLang="ja-JP" sz="3200" dirty="0">
                <a:solidFill>
                  <a:srgbClr val="000000"/>
                </a:solidFill>
                <a:latin typeface="メイリオ" panose="020B0604030504040204" pitchFamily="50" charset="-128"/>
                <a:ea typeface="メイリオ" panose="020B0604030504040204" pitchFamily="50" charset="-128"/>
              </a:rPr>
              <a:t>1</a:t>
            </a:r>
            <a:r>
              <a:rPr lang="ja-JP" altLang="en-US" sz="3200" dirty="0">
                <a:solidFill>
                  <a:srgbClr val="000000"/>
                </a:solidFill>
                <a:latin typeface="メイリオ" panose="020B0604030504040204" pitchFamily="50" charset="-128"/>
                <a:ea typeface="メイリオ" panose="020B0604030504040204" pitchFamily="50" charset="-128"/>
              </a:rPr>
              <a:t>）</a:t>
            </a:r>
            <a:endParaRPr lang="en-US" altLang="ja-JP" sz="3200" dirty="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09529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46E0BF2-21F8-4413-9F26-48940371AAEB}"/>
              </a:ext>
            </a:extLst>
          </p:cNvPr>
          <p:cNvSpPr>
            <a:spLocks noGrp="1"/>
          </p:cNvSpPr>
          <p:nvPr>
            <p:ph type="title"/>
          </p:nvPr>
        </p:nvSpPr>
        <p:spPr>
          <a:xfrm>
            <a:off x="622300" y="0"/>
            <a:ext cx="7010401" cy="609600"/>
          </a:xfrm>
        </p:spPr>
        <p:txBody>
          <a:bodyPr vert="horz" wrap="square" lIns="80201" tIns="40100" rIns="80201" bIns="40100" rtlCol="0" anchor="t">
            <a:normAutofit fontScale="90000"/>
          </a:bodyPr>
          <a:lstStyle/>
          <a:p>
            <a:r>
              <a:rPr lang="ja-JP" altLang="en-US" sz="3600" dirty="0">
                <a:solidFill>
                  <a:schemeClr val="tx1"/>
                </a:solidFill>
              </a:rPr>
              <a:t>歯が欠けた、歯をぶつけた　（２）</a:t>
            </a:r>
            <a:endParaRPr lang="en-US" altLang="ja-JP" sz="3600" dirty="0">
              <a:solidFill>
                <a:schemeClr val="tx1"/>
              </a:solidFill>
            </a:endParaRPr>
          </a:p>
        </p:txBody>
      </p:sp>
      <p:sp>
        <p:nvSpPr>
          <p:cNvPr id="5" name="Rectangle 3">
            <a:extLst>
              <a:ext uri="{FF2B5EF4-FFF2-40B4-BE49-F238E27FC236}">
                <a16:creationId xmlns:a16="http://schemas.microsoft.com/office/drawing/2014/main" id="{F187FFB0-F0DF-4045-B4B0-1714DC32DD00}"/>
              </a:ext>
            </a:extLst>
          </p:cNvPr>
          <p:cNvSpPr txBox="1">
            <a:spLocks noChangeArrowheads="1"/>
          </p:cNvSpPr>
          <p:nvPr/>
        </p:nvSpPr>
        <p:spPr bwMode="auto">
          <a:xfrm>
            <a:off x="765485" y="1571625"/>
            <a:ext cx="6318116" cy="434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80201" tIns="40100" rIns="80201" bIns="40100" numCol="1" rtlCol="0" anchorCtr="0" compatLnSpc="1">
            <a:prstTxWarp prst="textNoShape">
              <a:avLst/>
            </a:prstTxWarp>
            <a:noAutofit/>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defTabSz="401010">
              <a:lnSpc>
                <a:spcPct val="150000"/>
              </a:lnSpc>
              <a:spcBef>
                <a:spcPts val="877"/>
              </a:spcBef>
              <a:spcAft>
                <a:spcPts val="0"/>
              </a:spcAft>
              <a:buClr>
                <a:srgbClr val="5FCBEF"/>
              </a:buClr>
              <a:buSzPct val="80000"/>
              <a:buNone/>
              <a:defRPr/>
            </a:pPr>
            <a:r>
              <a:rPr lang="ja-JP" altLang="en-US" sz="2800" b="1" dirty="0">
                <a:solidFill>
                  <a:srgbClr val="000000"/>
                </a:solidFill>
                <a:latin typeface="メイリオ" panose="020B0604030504040204" pitchFamily="50" charset="-128"/>
                <a:ea typeface="メイリオ" panose="020B0604030504040204" pitchFamily="50" charset="-128"/>
              </a:rPr>
              <a:t>＊</a:t>
            </a:r>
            <a:r>
              <a:rPr lang="ja-JP" altLang="en-US" sz="2800" b="1" kern="1200" dirty="0">
                <a:latin typeface="Trebuchet MS" panose="020B0603020202020204"/>
                <a:ea typeface="メイリオ" panose="020B0604030504040204" pitchFamily="50" charset="-128"/>
              </a:rPr>
              <a:t>まずは歯科受診勧奨</a:t>
            </a:r>
            <a:endParaRPr lang="en-US" altLang="ja-JP" sz="2800" b="1" kern="1200" dirty="0">
              <a:latin typeface="Trebuchet MS" panose="020B0603020202020204"/>
              <a:ea typeface="メイリオ" panose="020B0604030504040204" pitchFamily="50" charset="-128"/>
            </a:endParaRPr>
          </a:p>
          <a:p>
            <a:pPr marL="0" indent="0" defTabSz="401010">
              <a:lnSpc>
                <a:spcPct val="150000"/>
              </a:lnSpc>
              <a:spcBef>
                <a:spcPts val="877"/>
              </a:spcBef>
              <a:spcAft>
                <a:spcPts val="0"/>
              </a:spcAft>
              <a:buClr>
                <a:srgbClr val="5FCBEF"/>
              </a:buClr>
              <a:buSzPct val="80000"/>
              <a:buNone/>
              <a:defRPr/>
            </a:pPr>
            <a:endParaRPr lang="en-US" altLang="ja-JP" sz="2800" b="1" kern="1200" dirty="0">
              <a:solidFill>
                <a:prstClr val="black">
                  <a:lumMod val="75000"/>
                  <a:lumOff val="25000"/>
                </a:prstClr>
              </a:solidFill>
              <a:latin typeface="Trebuchet MS" panose="020B0603020202020204"/>
              <a:ea typeface="メイリオ" panose="020B0604030504040204" pitchFamily="50" charset="-128"/>
            </a:endParaRPr>
          </a:p>
          <a:p>
            <a:pPr marL="0" indent="0" defTabSz="401010">
              <a:lnSpc>
                <a:spcPct val="150000"/>
              </a:lnSpc>
              <a:spcBef>
                <a:spcPts val="877"/>
              </a:spcBef>
              <a:spcAft>
                <a:spcPts val="0"/>
              </a:spcAft>
              <a:buClr>
                <a:srgbClr val="5FCBEF"/>
              </a:buClr>
              <a:buSzPct val="80000"/>
              <a:buNone/>
              <a:defRPr/>
            </a:pPr>
            <a:r>
              <a:rPr lang="ja-JP" altLang="en-US" sz="2400" b="1" kern="1200" dirty="0">
                <a:solidFill>
                  <a:prstClr val="black">
                    <a:lumMod val="75000"/>
                    <a:lumOff val="25000"/>
                  </a:prstClr>
                </a:solidFill>
                <a:latin typeface="Trebuchet MS" panose="020B0603020202020204"/>
                <a:ea typeface="メイリオ" panose="020B0604030504040204" pitchFamily="50" charset="-128"/>
              </a:rPr>
              <a:t>歯が欠けた（歯冠破折）</a:t>
            </a:r>
            <a:endParaRPr lang="en-US" altLang="ja-JP" sz="2400" b="1" kern="1200" dirty="0">
              <a:solidFill>
                <a:prstClr val="black">
                  <a:lumMod val="75000"/>
                  <a:lumOff val="25000"/>
                </a:prstClr>
              </a:solidFill>
              <a:latin typeface="Trebuchet MS" panose="020B0603020202020204"/>
              <a:ea typeface="メイリオ" panose="020B0604030504040204" pitchFamily="50" charset="-128"/>
            </a:endParaRPr>
          </a:p>
          <a:p>
            <a:pPr marL="0" indent="0" defTabSz="401010">
              <a:lnSpc>
                <a:spcPct val="150000"/>
              </a:lnSpc>
              <a:spcBef>
                <a:spcPts val="877"/>
              </a:spcBef>
              <a:spcAft>
                <a:spcPts val="0"/>
              </a:spcAft>
              <a:buClr>
                <a:srgbClr val="5FCBEF"/>
              </a:buClr>
              <a:buSzPct val="80000"/>
              <a:buNone/>
              <a:defRPr/>
            </a:pPr>
            <a:r>
              <a:rPr lang="ja-JP" altLang="en-US" sz="2400" b="1" kern="1200" dirty="0">
                <a:solidFill>
                  <a:prstClr val="black">
                    <a:lumMod val="75000"/>
                    <a:lumOff val="25000"/>
                  </a:prstClr>
                </a:solidFill>
                <a:latin typeface="Trebuchet MS" panose="020B0603020202020204"/>
                <a:ea typeface="メイリオ" panose="020B0604030504040204" pitchFamily="50" charset="-128"/>
              </a:rPr>
              <a:t>噛むと痛い</a:t>
            </a:r>
            <a:endParaRPr lang="en-US" altLang="ja-JP" sz="2400" b="1" kern="1200" dirty="0">
              <a:solidFill>
                <a:prstClr val="black">
                  <a:lumMod val="75000"/>
                  <a:lumOff val="25000"/>
                </a:prstClr>
              </a:solidFill>
              <a:latin typeface="Trebuchet MS" panose="020B0603020202020204"/>
              <a:ea typeface="メイリオ" panose="020B0604030504040204" pitchFamily="50" charset="-128"/>
            </a:endParaRPr>
          </a:p>
          <a:p>
            <a:pPr marL="0" indent="0" defTabSz="401010">
              <a:lnSpc>
                <a:spcPct val="150000"/>
              </a:lnSpc>
              <a:spcBef>
                <a:spcPts val="877"/>
              </a:spcBef>
              <a:spcAft>
                <a:spcPts val="0"/>
              </a:spcAft>
              <a:buClr>
                <a:srgbClr val="5FCBEF"/>
              </a:buClr>
              <a:buSzPct val="80000"/>
              <a:buNone/>
              <a:defRPr/>
            </a:pPr>
            <a:r>
              <a:rPr lang="ja-JP" altLang="en-US" sz="2400" b="1" kern="1200" dirty="0">
                <a:solidFill>
                  <a:prstClr val="black">
                    <a:lumMod val="75000"/>
                    <a:lumOff val="25000"/>
                  </a:prstClr>
                </a:solidFill>
                <a:latin typeface="Trebuchet MS" panose="020B0603020202020204"/>
                <a:ea typeface="メイリオ" panose="020B0604030504040204" pitchFamily="50" charset="-128"/>
              </a:rPr>
              <a:t>　（歯根膜の炎症、歯根の亜脱臼）</a:t>
            </a:r>
            <a:endParaRPr lang="en-US" altLang="ja-JP" sz="2400" b="1" kern="1200" dirty="0">
              <a:solidFill>
                <a:prstClr val="black">
                  <a:lumMod val="75000"/>
                  <a:lumOff val="25000"/>
                </a:prstClr>
              </a:solidFill>
              <a:latin typeface="Trebuchet MS" panose="020B0603020202020204"/>
              <a:ea typeface="メイリオ" panose="020B0604030504040204" pitchFamily="50" charset="-128"/>
            </a:endParaRPr>
          </a:p>
          <a:p>
            <a:pPr marL="0" indent="0" defTabSz="401010">
              <a:lnSpc>
                <a:spcPct val="150000"/>
              </a:lnSpc>
              <a:spcBef>
                <a:spcPts val="877"/>
              </a:spcBef>
              <a:spcAft>
                <a:spcPts val="0"/>
              </a:spcAft>
              <a:buClr>
                <a:srgbClr val="5FCBEF"/>
              </a:buClr>
              <a:buSzPct val="80000"/>
              <a:buNone/>
              <a:defRPr/>
            </a:pPr>
            <a:r>
              <a:rPr lang="ja-JP" altLang="en-US" sz="2400" b="1" kern="1200" dirty="0">
                <a:solidFill>
                  <a:prstClr val="black">
                    <a:lumMod val="75000"/>
                    <a:lumOff val="25000"/>
                  </a:prstClr>
                </a:solidFill>
                <a:latin typeface="Trebuchet MS" panose="020B0603020202020204"/>
                <a:ea typeface="メイリオ" panose="020B0604030504040204" pitchFamily="50" charset="-128"/>
              </a:rPr>
              <a:t>歯の位置が動いた（歯根の亜脱臼）</a:t>
            </a:r>
          </a:p>
        </p:txBody>
      </p:sp>
      <p:pic>
        <p:nvPicPr>
          <p:cNvPr id="6" name="図 5">
            <a:extLst>
              <a:ext uri="{FF2B5EF4-FFF2-40B4-BE49-F238E27FC236}">
                <a16:creationId xmlns:a16="http://schemas.microsoft.com/office/drawing/2014/main" id="{A407D3AA-84DA-4DE2-AB29-050F99E998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62"/>
          <a:stretch/>
        </p:blipFill>
        <p:spPr>
          <a:xfrm>
            <a:off x="6337300" y="2467028"/>
            <a:ext cx="3575606" cy="3095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388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5B0ED7E-DB5C-4A4A-99B5-8DDAAB0C5EB9}"/>
              </a:ext>
            </a:extLst>
          </p:cNvPr>
          <p:cNvSpPr txBox="1"/>
          <p:nvPr/>
        </p:nvSpPr>
        <p:spPr>
          <a:xfrm>
            <a:off x="1110659" y="967855"/>
            <a:ext cx="5355024" cy="524311"/>
          </a:xfrm>
          <a:prstGeom prst="rect">
            <a:avLst/>
          </a:prstGeom>
          <a:noFill/>
        </p:spPr>
        <p:txBody>
          <a:bodyPr wrap="square">
            <a:spAutoFit/>
          </a:bodyPr>
          <a:lstStyle/>
          <a:p>
            <a:r>
              <a:rPr lang="ja-JP" altLang="en-US" sz="2800" b="1" dirty="0">
                <a:solidFill>
                  <a:schemeClr val="tx1"/>
                </a:solidFill>
              </a:rPr>
              <a:t>法的根拠</a:t>
            </a:r>
            <a:endParaRPr lang="ja-JP" altLang="en-US" sz="2800" dirty="0"/>
          </a:p>
        </p:txBody>
      </p:sp>
      <p:sp>
        <p:nvSpPr>
          <p:cNvPr id="6" name="テキスト ボックス 5">
            <a:extLst>
              <a:ext uri="{FF2B5EF4-FFF2-40B4-BE49-F238E27FC236}">
                <a16:creationId xmlns:a16="http://schemas.microsoft.com/office/drawing/2014/main" id="{36085CEC-F50D-440B-965C-640E3A42DA1A}"/>
              </a:ext>
            </a:extLst>
          </p:cNvPr>
          <p:cNvSpPr txBox="1"/>
          <p:nvPr/>
        </p:nvSpPr>
        <p:spPr>
          <a:xfrm>
            <a:off x="4470926" y="1636142"/>
            <a:ext cx="2283075" cy="461665"/>
          </a:xfrm>
          <a:prstGeom prst="rect">
            <a:avLst/>
          </a:prstGeom>
          <a:solidFill>
            <a:schemeClr val="bg1">
              <a:lumMod val="85000"/>
            </a:schemeClr>
          </a:solidFill>
        </p:spPr>
        <p:txBody>
          <a:bodyPr wrap="square" rtlCol="0">
            <a:spAutoFit/>
          </a:bodyPr>
          <a:lstStyle/>
          <a:p>
            <a:pPr algn="ctr"/>
            <a:r>
              <a:rPr kumimoji="1" lang="ja-JP" altLang="en-US" sz="2400" dirty="0"/>
              <a:t>日本国憲法</a:t>
            </a:r>
          </a:p>
        </p:txBody>
      </p:sp>
      <p:sp>
        <p:nvSpPr>
          <p:cNvPr id="7" name="テキスト ボックス 6">
            <a:extLst>
              <a:ext uri="{FF2B5EF4-FFF2-40B4-BE49-F238E27FC236}">
                <a16:creationId xmlns:a16="http://schemas.microsoft.com/office/drawing/2014/main" id="{93322240-7C0C-41C4-B768-B945B74019C6}"/>
              </a:ext>
            </a:extLst>
          </p:cNvPr>
          <p:cNvSpPr txBox="1"/>
          <p:nvPr/>
        </p:nvSpPr>
        <p:spPr>
          <a:xfrm>
            <a:off x="4470926" y="2499520"/>
            <a:ext cx="2273653" cy="461665"/>
          </a:xfrm>
          <a:prstGeom prst="rect">
            <a:avLst/>
          </a:prstGeom>
          <a:solidFill>
            <a:schemeClr val="accent1">
              <a:lumMod val="20000"/>
              <a:lumOff val="80000"/>
            </a:schemeClr>
          </a:solidFill>
        </p:spPr>
        <p:txBody>
          <a:bodyPr wrap="square" rtlCol="0">
            <a:spAutoFit/>
          </a:bodyPr>
          <a:lstStyle/>
          <a:p>
            <a:pPr algn="ctr"/>
            <a:r>
              <a:rPr kumimoji="1" lang="ja-JP" altLang="en-US" sz="2400" dirty="0"/>
              <a:t>教育基本法</a:t>
            </a:r>
          </a:p>
        </p:txBody>
      </p:sp>
      <p:sp>
        <p:nvSpPr>
          <p:cNvPr id="9" name="テキスト ボックス 8">
            <a:extLst>
              <a:ext uri="{FF2B5EF4-FFF2-40B4-BE49-F238E27FC236}">
                <a16:creationId xmlns:a16="http://schemas.microsoft.com/office/drawing/2014/main" id="{B3637142-DD00-4BB8-83C3-8EAC74885892}"/>
              </a:ext>
            </a:extLst>
          </p:cNvPr>
          <p:cNvSpPr txBox="1"/>
          <p:nvPr/>
        </p:nvSpPr>
        <p:spPr>
          <a:xfrm>
            <a:off x="4470926" y="3410850"/>
            <a:ext cx="2273653" cy="461665"/>
          </a:xfrm>
          <a:prstGeom prst="rect">
            <a:avLst/>
          </a:prstGeom>
          <a:solidFill>
            <a:schemeClr val="accent5">
              <a:lumMod val="60000"/>
              <a:lumOff val="40000"/>
            </a:schemeClr>
          </a:solidFill>
        </p:spPr>
        <p:txBody>
          <a:bodyPr wrap="square" rtlCol="0">
            <a:spAutoFit/>
          </a:bodyPr>
          <a:lstStyle/>
          <a:p>
            <a:pPr algn="ctr"/>
            <a:r>
              <a:rPr kumimoji="1" lang="ja-JP" altLang="en-US" sz="2400" dirty="0"/>
              <a:t>学校教育法</a:t>
            </a:r>
          </a:p>
        </p:txBody>
      </p:sp>
      <p:sp>
        <p:nvSpPr>
          <p:cNvPr id="10" name="テキスト ボックス 9">
            <a:extLst>
              <a:ext uri="{FF2B5EF4-FFF2-40B4-BE49-F238E27FC236}">
                <a16:creationId xmlns:a16="http://schemas.microsoft.com/office/drawing/2014/main" id="{1F04E6B8-7800-4775-BF6F-4A5D25FACE1A}"/>
              </a:ext>
            </a:extLst>
          </p:cNvPr>
          <p:cNvSpPr txBox="1"/>
          <p:nvPr/>
        </p:nvSpPr>
        <p:spPr>
          <a:xfrm>
            <a:off x="1961110" y="4316041"/>
            <a:ext cx="2646878" cy="461665"/>
          </a:xfrm>
          <a:prstGeom prst="rect">
            <a:avLst/>
          </a:prstGeom>
          <a:solidFill>
            <a:srgbClr val="92D050"/>
          </a:solidFill>
        </p:spPr>
        <p:txBody>
          <a:bodyPr wrap="none" rtlCol="0">
            <a:spAutoFit/>
          </a:bodyPr>
          <a:lstStyle/>
          <a:p>
            <a:pPr algn="ctr"/>
            <a:r>
              <a:rPr kumimoji="1" lang="ja-JP" altLang="en-US" sz="2400" dirty="0"/>
              <a:t>学校教育法施行令</a:t>
            </a:r>
          </a:p>
        </p:txBody>
      </p:sp>
      <p:sp>
        <p:nvSpPr>
          <p:cNvPr id="11" name="テキスト ボックス 10">
            <a:extLst>
              <a:ext uri="{FF2B5EF4-FFF2-40B4-BE49-F238E27FC236}">
                <a16:creationId xmlns:a16="http://schemas.microsoft.com/office/drawing/2014/main" id="{85C67D9A-54E2-46E2-88C0-79B4C1ABB7E2}"/>
              </a:ext>
            </a:extLst>
          </p:cNvPr>
          <p:cNvSpPr txBox="1"/>
          <p:nvPr/>
        </p:nvSpPr>
        <p:spPr>
          <a:xfrm>
            <a:off x="661630" y="5294654"/>
            <a:ext cx="5229538" cy="461665"/>
          </a:xfrm>
          <a:prstGeom prst="rect">
            <a:avLst/>
          </a:prstGeom>
          <a:solidFill>
            <a:srgbClr val="92D050"/>
          </a:solidFill>
        </p:spPr>
        <p:txBody>
          <a:bodyPr wrap="square" rtlCol="0">
            <a:spAutoFit/>
          </a:bodyPr>
          <a:lstStyle/>
          <a:p>
            <a:pPr algn="ctr"/>
            <a:r>
              <a:rPr kumimoji="1" lang="ja-JP" altLang="en-US" sz="2400" dirty="0"/>
              <a:t>学校教育法施行規則</a:t>
            </a:r>
            <a:r>
              <a:rPr kumimoji="1" lang="ja-JP" altLang="en-US" sz="1400" b="1" dirty="0"/>
              <a:t>（文部科学省令）</a:t>
            </a:r>
          </a:p>
        </p:txBody>
      </p:sp>
      <p:sp>
        <p:nvSpPr>
          <p:cNvPr id="12" name="テキスト ボックス 11">
            <a:extLst>
              <a:ext uri="{FF2B5EF4-FFF2-40B4-BE49-F238E27FC236}">
                <a16:creationId xmlns:a16="http://schemas.microsoft.com/office/drawing/2014/main" id="{2ECDFC92-3070-4525-B9CD-0F09643E59CB}"/>
              </a:ext>
            </a:extLst>
          </p:cNvPr>
          <p:cNvSpPr txBox="1"/>
          <p:nvPr/>
        </p:nvSpPr>
        <p:spPr>
          <a:xfrm>
            <a:off x="661630" y="6150266"/>
            <a:ext cx="5019318" cy="461665"/>
          </a:xfrm>
          <a:prstGeom prst="rect">
            <a:avLst/>
          </a:prstGeom>
          <a:solidFill>
            <a:srgbClr val="7030A0"/>
          </a:solidFill>
        </p:spPr>
        <p:txBody>
          <a:bodyPr wrap="square" rtlCol="0">
            <a:spAutoFit/>
          </a:bodyPr>
          <a:lstStyle/>
          <a:p>
            <a:pPr algn="ctr"/>
            <a:r>
              <a:rPr kumimoji="1" lang="ja-JP" altLang="en-US" sz="2400" dirty="0">
                <a:solidFill>
                  <a:schemeClr val="bg1"/>
                </a:solidFill>
              </a:rPr>
              <a:t>学習指導要領</a:t>
            </a:r>
            <a:r>
              <a:rPr kumimoji="1" lang="ja-JP" altLang="en-US" dirty="0">
                <a:solidFill>
                  <a:schemeClr val="bg1"/>
                </a:solidFill>
              </a:rPr>
              <a:t>（文部科学省告示）</a:t>
            </a:r>
            <a:endParaRPr kumimoji="1" lang="ja-JP" altLang="en-US" sz="1400" dirty="0">
              <a:solidFill>
                <a:schemeClr val="bg1"/>
              </a:solidFill>
            </a:endParaRPr>
          </a:p>
        </p:txBody>
      </p:sp>
      <p:sp>
        <p:nvSpPr>
          <p:cNvPr id="13" name="テキスト ボックス 12">
            <a:extLst>
              <a:ext uri="{FF2B5EF4-FFF2-40B4-BE49-F238E27FC236}">
                <a16:creationId xmlns:a16="http://schemas.microsoft.com/office/drawing/2014/main" id="{0DB6A03D-F1CC-4E5E-B0AF-119B5DC961E8}"/>
              </a:ext>
            </a:extLst>
          </p:cNvPr>
          <p:cNvSpPr txBox="1"/>
          <p:nvPr/>
        </p:nvSpPr>
        <p:spPr>
          <a:xfrm>
            <a:off x="6465683" y="4305085"/>
            <a:ext cx="2339102" cy="461665"/>
          </a:xfrm>
          <a:prstGeom prst="rect">
            <a:avLst/>
          </a:prstGeom>
          <a:solidFill>
            <a:schemeClr val="accent4">
              <a:lumMod val="60000"/>
              <a:lumOff val="40000"/>
            </a:schemeClr>
          </a:solidFill>
        </p:spPr>
        <p:txBody>
          <a:bodyPr wrap="none" rtlCol="0">
            <a:spAutoFit/>
          </a:bodyPr>
          <a:lstStyle/>
          <a:p>
            <a:pPr algn="ctr"/>
            <a:r>
              <a:rPr kumimoji="1" lang="ja-JP" altLang="en-US" sz="2400" dirty="0"/>
              <a:t>学校保健安全法</a:t>
            </a:r>
          </a:p>
        </p:txBody>
      </p:sp>
      <p:sp>
        <p:nvSpPr>
          <p:cNvPr id="14" name="テキスト ボックス 13">
            <a:extLst>
              <a:ext uri="{FF2B5EF4-FFF2-40B4-BE49-F238E27FC236}">
                <a16:creationId xmlns:a16="http://schemas.microsoft.com/office/drawing/2014/main" id="{B605E776-9CE1-47FD-9F56-434AA9F43D1E}"/>
              </a:ext>
            </a:extLst>
          </p:cNvPr>
          <p:cNvSpPr txBox="1"/>
          <p:nvPr/>
        </p:nvSpPr>
        <p:spPr>
          <a:xfrm>
            <a:off x="6550642" y="5262551"/>
            <a:ext cx="3262432" cy="461665"/>
          </a:xfrm>
          <a:prstGeom prst="rect">
            <a:avLst/>
          </a:prstGeom>
          <a:solidFill>
            <a:schemeClr val="accent4">
              <a:lumMod val="60000"/>
              <a:lumOff val="40000"/>
            </a:schemeClr>
          </a:solidFill>
        </p:spPr>
        <p:txBody>
          <a:bodyPr wrap="none" rtlCol="0">
            <a:spAutoFit/>
          </a:bodyPr>
          <a:lstStyle/>
          <a:p>
            <a:pPr algn="ctr"/>
            <a:r>
              <a:rPr kumimoji="1" lang="ja-JP" altLang="en-US" sz="2400" dirty="0"/>
              <a:t>学校保健安全法施行令</a:t>
            </a:r>
          </a:p>
        </p:txBody>
      </p:sp>
      <p:sp>
        <p:nvSpPr>
          <p:cNvPr id="15" name="テキスト ボックス 14">
            <a:extLst>
              <a:ext uri="{FF2B5EF4-FFF2-40B4-BE49-F238E27FC236}">
                <a16:creationId xmlns:a16="http://schemas.microsoft.com/office/drawing/2014/main" id="{EF064453-C1E2-4CBD-B5DC-03ED717CF5FF}"/>
              </a:ext>
            </a:extLst>
          </p:cNvPr>
          <p:cNvSpPr txBox="1"/>
          <p:nvPr/>
        </p:nvSpPr>
        <p:spPr>
          <a:xfrm>
            <a:off x="6577092" y="6111512"/>
            <a:ext cx="3570208" cy="461665"/>
          </a:xfrm>
          <a:prstGeom prst="rect">
            <a:avLst/>
          </a:prstGeom>
          <a:solidFill>
            <a:srgbClr val="7030A0"/>
          </a:solidFill>
        </p:spPr>
        <p:txBody>
          <a:bodyPr wrap="none" rtlCol="0">
            <a:spAutoFit/>
          </a:bodyPr>
          <a:lstStyle/>
          <a:p>
            <a:pPr algn="ctr"/>
            <a:r>
              <a:rPr kumimoji="1" lang="ja-JP" altLang="en-US" sz="2400" dirty="0">
                <a:solidFill>
                  <a:schemeClr val="bg1"/>
                </a:solidFill>
              </a:rPr>
              <a:t>学校保健安全法施行規則</a:t>
            </a:r>
          </a:p>
        </p:txBody>
      </p:sp>
      <p:sp>
        <p:nvSpPr>
          <p:cNvPr id="17" name="矢印: 下 16">
            <a:extLst>
              <a:ext uri="{FF2B5EF4-FFF2-40B4-BE49-F238E27FC236}">
                <a16:creationId xmlns:a16="http://schemas.microsoft.com/office/drawing/2014/main" id="{94DAA544-9286-4118-9583-CB683BBB4AE4}"/>
              </a:ext>
            </a:extLst>
          </p:cNvPr>
          <p:cNvSpPr/>
          <p:nvPr/>
        </p:nvSpPr>
        <p:spPr>
          <a:xfrm rot="1862558">
            <a:off x="3701980" y="3721853"/>
            <a:ext cx="425063" cy="566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8" name="矢印: 下 17">
            <a:extLst>
              <a:ext uri="{FF2B5EF4-FFF2-40B4-BE49-F238E27FC236}">
                <a16:creationId xmlns:a16="http://schemas.microsoft.com/office/drawing/2014/main" id="{DE0A3E2E-DA2A-4CC0-B585-0C5E83D6B70B}"/>
              </a:ext>
            </a:extLst>
          </p:cNvPr>
          <p:cNvSpPr/>
          <p:nvPr/>
        </p:nvSpPr>
        <p:spPr>
          <a:xfrm rot="20087002">
            <a:off x="7073741" y="3718310"/>
            <a:ext cx="425063" cy="576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9" name="矢印: 下 18">
            <a:extLst>
              <a:ext uri="{FF2B5EF4-FFF2-40B4-BE49-F238E27FC236}">
                <a16:creationId xmlns:a16="http://schemas.microsoft.com/office/drawing/2014/main" id="{80C4D3A2-32A0-4C5E-9F62-EE6A5AD7F446}"/>
              </a:ext>
            </a:extLst>
          </p:cNvPr>
          <p:cNvSpPr/>
          <p:nvPr/>
        </p:nvSpPr>
        <p:spPr>
          <a:xfrm>
            <a:off x="3161190" y="4921682"/>
            <a:ext cx="425063" cy="311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1" name="矢印: 下 20">
            <a:extLst>
              <a:ext uri="{FF2B5EF4-FFF2-40B4-BE49-F238E27FC236}">
                <a16:creationId xmlns:a16="http://schemas.microsoft.com/office/drawing/2014/main" id="{D0507EF0-4EA7-4A8C-BAC2-5CD2F3D11FC7}"/>
              </a:ext>
            </a:extLst>
          </p:cNvPr>
          <p:cNvSpPr/>
          <p:nvPr/>
        </p:nvSpPr>
        <p:spPr>
          <a:xfrm>
            <a:off x="7601326" y="4921682"/>
            <a:ext cx="437620" cy="318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3" name="矢印: 下 22">
            <a:extLst>
              <a:ext uri="{FF2B5EF4-FFF2-40B4-BE49-F238E27FC236}">
                <a16:creationId xmlns:a16="http://schemas.microsoft.com/office/drawing/2014/main" id="{FEA36C72-9D59-4598-A932-6EA90D1AC12E}"/>
              </a:ext>
            </a:extLst>
          </p:cNvPr>
          <p:cNvSpPr/>
          <p:nvPr/>
        </p:nvSpPr>
        <p:spPr>
          <a:xfrm>
            <a:off x="7613883" y="5807550"/>
            <a:ext cx="425063" cy="2575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 name="テキスト ボックス 1">
            <a:extLst>
              <a:ext uri="{FF2B5EF4-FFF2-40B4-BE49-F238E27FC236}">
                <a16:creationId xmlns:a16="http://schemas.microsoft.com/office/drawing/2014/main" id="{29EDC5FA-85A7-5902-69EF-0E92866E05B8}"/>
              </a:ext>
            </a:extLst>
          </p:cNvPr>
          <p:cNvSpPr txBox="1"/>
          <p:nvPr/>
        </p:nvSpPr>
        <p:spPr>
          <a:xfrm>
            <a:off x="2322255" y="3466165"/>
            <a:ext cx="1579278" cy="369332"/>
          </a:xfrm>
          <a:prstGeom prst="rect">
            <a:avLst/>
          </a:prstGeom>
          <a:noFill/>
        </p:spPr>
        <p:txBody>
          <a:bodyPr wrap="none" rtlCol="0">
            <a:spAutoFit/>
          </a:bodyPr>
          <a:lstStyle/>
          <a:p>
            <a:pPr algn="ctr"/>
            <a:r>
              <a:rPr kumimoji="1" lang="ja-JP" altLang="en-US" b="1" dirty="0"/>
              <a:t>（教育内容）</a:t>
            </a:r>
          </a:p>
        </p:txBody>
      </p:sp>
      <p:sp>
        <p:nvSpPr>
          <p:cNvPr id="3" name="テキスト ボックス 2">
            <a:extLst>
              <a:ext uri="{FF2B5EF4-FFF2-40B4-BE49-F238E27FC236}">
                <a16:creationId xmlns:a16="http://schemas.microsoft.com/office/drawing/2014/main" id="{A9F47C47-614A-D69C-429C-1F07293D03CB}"/>
              </a:ext>
            </a:extLst>
          </p:cNvPr>
          <p:cNvSpPr txBox="1"/>
          <p:nvPr/>
        </p:nvSpPr>
        <p:spPr>
          <a:xfrm>
            <a:off x="7628829" y="3491832"/>
            <a:ext cx="1579278" cy="369332"/>
          </a:xfrm>
          <a:prstGeom prst="rect">
            <a:avLst/>
          </a:prstGeom>
          <a:noFill/>
        </p:spPr>
        <p:txBody>
          <a:bodyPr wrap="none" rtlCol="0">
            <a:spAutoFit/>
          </a:bodyPr>
          <a:lstStyle/>
          <a:p>
            <a:pPr algn="ctr"/>
            <a:r>
              <a:rPr kumimoji="1" lang="ja-JP" altLang="en-US" b="1" dirty="0"/>
              <a:t>（職務内容）</a:t>
            </a:r>
          </a:p>
        </p:txBody>
      </p:sp>
      <p:sp>
        <p:nvSpPr>
          <p:cNvPr id="22" name="矢印: 下 21">
            <a:extLst>
              <a:ext uri="{FF2B5EF4-FFF2-40B4-BE49-F238E27FC236}">
                <a16:creationId xmlns:a16="http://schemas.microsoft.com/office/drawing/2014/main" id="{2A41A465-2DB8-B913-F7E2-95F2265B5C3C}"/>
              </a:ext>
            </a:extLst>
          </p:cNvPr>
          <p:cNvSpPr/>
          <p:nvPr/>
        </p:nvSpPr>
        <p:spPr>
          <a:xfrm>
            <a:off x="3161190" y="5853930"/>
            <a:ext cx="425063" cy="2575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Tree>
    <p:extLst>
      <p:ext uri="{BB962C8B-B14F-4D97-AF65-F5344CB8AC3E}">
        <p14:creationId xmlns:p14="http://schemas.microsoft.com/office/powerpoint/2010/main" val="1094346582"/>
      </p:ext>
    </p:extLst>
  </p:cSld>
  <p:clrMapOvr>
    <a:masterClrMapping/>
  </p:clrMapOvr>
  <mc:AlternateContent xmlns:mc="http://schemas.openxmlformats.org/markup-compatibility/2006" xmlns:p14="http://schemas.microsoft.com/office/powerpoint/2010/main">
    <mc:Choice Requires="p14">
      <p:transition spd="slow" p14:dur="2000" advTm="1663"/>
    </mc:Choice>
    <mc:Fallback xmlns="">
      <p:transition spd="slow" advTm="166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D56F49E0-ADD6-1E2A-AB29-52C78D06D358}"/>
              </a:ext>
            </a:extLst>
          </p:cNvPr>
          <p:cNvGrpSpPr/>
          <p:nvPr/>
        </p:nvGrpSpPr>
        <p:grpSpPr>
          <a:xfrm>
            <a:off x="388859" y="1092834"/>
            <a:ext cx="9582414" cy="5878176"/>
            <a:chOff x="147559" y="986987"/>
            <a:chExt cx="10282325" cy="6307525"/>
          </a:xfrm>
        </p:grpSpPr>
        <p:grpSp>
          <p:nvGrpSpPr>
            <p:cNvPr id="3" name="グループ化 27"/>
            <p:cNvGrpSpPr/>
            <p:nvPr/>
          </p:nvGrpSpPr>
          <p:grpSpPr>
            <a:xfrm>
              <a:off x="440253" y="986987"/>
              <a:ext cx="9989631" cy="1273369"/>
              <a:chOff x="461997" y="545224"/>
              <a:chExt cx="8542203" cy="1747920"/>
            </a:xfrm>
            <a:solidFill>
              <a:schemeClr val="accent1">
                <a:lumMod val="40000"/>
                <a:lumOff val="60000"/>
              </a:schemeClr>
            </a:solidFill>
          </p:grpSpPr>
          <p:sp>
            <p:nvSpPr>
              <p:cNvPr id="7" name="角丸四角形 6"/>
              <p:cNvSpPr/>
              <p:nvPr/>
            </p:nvSpPr>
            <p:spPr>
              <a:xfrm>
                <a:off x="461997" y="563561"/>
                <a:ext cx="2281204" cy="973500"/>
              </a:xfrm>
              <a:prstGeom prst="roundRect">
                <a:avLst/>
              </a:prstGeom>
              <a:grp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tx1"/>
                    </a:solidFill>
                  </a:rPr>
                  <a:t>周りにいる人に</a:t>
                </a:r>
                <a:br>
                  <a:rPr kumimoji="1" lang="en-US" altLang="ja-JP" b="1" dirty="0">
                    <a:solidFill>
                      <a:schemeClr val="tx1"/>
                    </a:solidFill>
                  </a:rPr>
                </a:br>
                <a:r>
                  <a:rPr kumimoji="1" lang="ja-JP" altLang="en-US" b="1" dirty="0">
                    <a:solidFill>
                      <a:schemeClr val="tx1"/>
                    </a:solidFill>
                  </a:rPr>
                  <a:t>事故を知らせる</a:t>
                </a:r>
              </a:p>
            </p:txBody>
          </p:sp>
          <p:sp>
            <p:nvSpPr>
              <p:cNvPr id="8" name="角丸四角形 7"/>
              <p:cNvSpPr/>
              <p:nvPr/>
            </p:nvSpPr>
            <p:spPr>
              <a:xfrm>
                <a:off x="3387634" y="545224"/>
                <a:ext cx="2196769" cy="991837"/>
              </a:xfrm>
              <a:prstGeom prst="roundRect">
                <a:avLst/>
              </a:prstGeom>
              <a:grp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tx1"/>
                    </a:solidFill>
                  </a:rPr>
                  <a:t>折れた歯や</a:t>
                </a:r>
                <a:br>
                  <a:rPr kumimoji="1" lang="en-US" altLang="ja-JP" b="1" dirty="0">
                    <a:solidFill>
                      <a:schemeClr val="tx1"/>
                    </a:solidFill>
                  </a:rPr>
                </a:br>
                <a:r>
                  <a:rPr kumimoji="1" lang="ja-JP" altLang="en-US" b="1" dirty="0">
                    <a:solidFill>
                      <a:schemeClr val="tx1"/>
                    </a:solidFill>
                  </a:rPr>
                  <a:t>抜けた歯を探す</a:t>
                </a:r>
              </a:p>
            </p:txBody>
          </p:sp>
          <p:sp>
            <p:nvSpPr>
              <p:cNvPr id="9" name="角丸四角形 8"/>
              <p:cNvSpPr/>
              <p:nvPr/>
            </p:nvSpPr>
            <p:spPr>
              <a:xfrm>
                <a:off x="6063015" y="545224"/>
                <a:ext cx="2941185" cy="991837"/>
              </a:xfrm>
              <a:prstGeom prst="roundRect">
                <a:avLst/>
              </a:prstGeom>
              <a:grp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tx1"/>
                    </a:solidFill>
                  </a:rPr>
                  <a:t>問診チェックリストの記入</a:t>
                </a:r>
              </a:p>
            </p:txBody>
          </p:sp>
          <p:grpSp>
            <p:nvGrpSpPr>
              <p:cNvPr id="4" name="グループ化 26"/>
              <p:cNvGrpSpPr/>
              <p:nvPr/>
            </p:nvGrpSpPr>
            <p:grpSpPr>
              <a:xfrm>
                <a:off x="1594293" y="1537061"/>
                <a:ext cx="6104023" cy="756083"/>
                <a:chOff x="1594293" y="1537061"/>
                <a:chExt cx="6104023" cy="756083"/>
              </a:xfrm>
              <a:grpFill/>
            </p:grpSpPr>
            <p:cxnSp>
              <p:nvCxnSpPr>
                <p:cNvPr id="11" name="直線コネクタ 10"/>
                <p:cNvCxnSpPr/>
                <p:nvPr/>
              </p:nvCxnSpPr>
              <p:spPr>
                <a:xfrm>
                  <a:off x="1628583" y="1917022"/>
                  <a:ext cx="6069733" cy="2267"/>
                </a:xfrm>
                <a:prstGeom prst="line">
                  <a:avLst/>
                </a:prstGeom>
                <a:grpFill/>
                <a:ln/>
              </p:spPr>
              <p:style>
                <a:lnRef idx="3">
                  <a:schemeClr val="lt1"/>
                </a:lnRef>
                <a:fillRef idx="1">
                  <a:schemeClr val="accent5"/>
                </a:fillRef>
                <a:effectRef idx="1">
                  <a:schemeClr val="accent5"/>
                </a:effectRef>
                <a:fontRef idx="minor">
                  <a:schemeClr val="lt1"/>
                </a:fontRef>
              </p:style>
            </p:cxnSp>
            <p:cxnSp>
              <p:nvCxnSpPr>
                <p:cNvPr id="15" name="直線矢印コネクタ 14"/>
                <p:cNvCxnSpPr>
                  <a:cxnSpLocks/>
                  <a:endCxn id="7" idx="2"/>
                </p:cNvCxnSpPr>
                <p:nvPr/>
              </p:nvCxnSpPr>
              <p:spPr>
                <a:xfrm flipV="1">
                  <a:off x="1594293" y="1537061"/>
                  <a:ext cx="8306" cy="425681"/>
                </a:xfrm>
                <a:prstGeom prst="straightConnector1">
                  <a:avLst/>
                </a:prstGeom>
                <a:grpFill/>
                <a:ln>
                  <a:tailEnd type="triangle"/>
                </a:ln>
              </p:spPr>
              <p:style>
                <a:lnRef idx="3">
                  <a:schemeClr val="lt1"/>
                </a:lnRef>
                <a:fillRef idx="1">
                  <a:schemeClr val="accent5"/>
                </a:fillRef>
                <a:effectRef idx="1">
                  <a:schemeClr val="accent5"/>
                </a:effectRef>
                <a:fontRef idx="minor">
                  <a:schemeClr val="lt1"/>
                </a:fontRef>
              </p:style>
            </p:cxnSp>
            <p:cxnSp>
              <p:nvCxnSpPr>
                <p:cNvPr id="20" name="直線矢印コネクタ 19"/>
                <p:cNvCxnSpPr/>
                <p:nvPr/>
              </p:nvCxnSpPr>
              <p:spPr>
                <a:xfrm flipH="1" flipV="1">
                  <a:off x="7622177" y="1545770"/>
                  <a:ext cx="4886" cy="373518"/>
                </a:xfrm>
                <a:prstGeom prst="straightConnector1">
                  <a:avLst/>
                </a:prstGeom>
                <a:grpFill/>
                <a:ln>
                  <a:tailEnd type="triangle"/>
                </a:ln>
              </p:spPr>
              <p:style>
                <a:lnRef idx="3">
                  <a:schemeClr val="lt1"/>
                </a:lnRef>
                <a:fillRef idx="1">
                  <a:schemeClr val="accent5"/>
                </a:fillRef>
                <a:effectRef idx="1">
                  <a:schemeClr val="accent5"/>
                </a:effectRef>
                <a:fontRef idx="minor">
                  <a:schemeClr val="lt1"/>
                </a:fontRef>
              </p:style>
            </p:cxnSp>
            <p:cxnSp>
              <p:nvCxnSpPr>
                <p:cNvPr id="21" name="直線矢印コネクタ 20"/>
                <p:cNvCxnSpPr/>
                <p:nvPr/>
              </p:nvCxnSpPr>
              <p:spPr>
                <a:xfrm flipV="1">
                  <a:off x="4524375" y="1545432"/>
                  <a:ext cx="11906" cy="747712"/>
                </a:xfrm>
                <a:prstGeom prst="straightConnector1">
                  <a:avLst/>
                </a:prstGeom>
                <a:grpFill/>
                <a:ln>
                  <a:tailEnd type="triangle"/>
                </a:ln>
              </p:spPr>
              <p:style>
                <a:lnRef idx="3">
                  <a:schemeClr val="lt1"/>
                </a:lnRef>
                <a:fillRef idx="1">
                  <a:schemeClr val="accent5"/>
                </a:fillRef>
                <a:effectRef idx="1">
                  <a:schemeClr val="accent5"/>
                </a:effectRef>
                <a:fontRef idx="minor">
                  <a:schemeClr val="lt1"/>
                </a:fontRef>
              </p:style>
            </p:cxnSp>
          </p:grpSp>
        </p:grpSp>
        <p:grpSp>
          <p:nvGrpSpPr>
            <p:cNvPr id="5" name="グループ化 32"/>
            <p:cNvGrpSpPr/>
            <p:nvPr/>
          </p:nvGrpSpPr>
          <p:grpSpPr>
            <a:xfrm flipV="1">
              <a:off x="1903030" y="3285936"/>
              <a:ext cx="7011815" cy="663148"/>
              <a:chOff x="1658983" y="1537061"/>
              <a:chExt cx="5995851" cy="756083"/>
            </a:xfrm>
          </p:grpSpPr>
          <p:cxnSp>
            <p:nvCxnSpPr>
              <p:cNvPr id="34" name="直線コネクタ 33"/>
              <p:cNvCxnSpPr/>
              <p:nvPr/>
            </p:nvCxnSpPr>
            <p:spPr>
              <a:xfrm>
                <a:off x="1658983" y="1894114"/>
                <a:ext cx="5995851"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flipV="1">
                <a:off x="1695994" y="1537061"/>
                <a:ext cx="2316" cy="296366"/>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flipV="1">
                <a:off x="7622177" y="1545770"/>
                <a:ext cx="2316" cy="296366"/>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4524375" y="1545432"/>
                <a:ext cx="11906" cy="747712"/>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8" name="円/楕円 37"/>
            <p:cNvSpPr/>
            <p:nvPr/>
          </p:nvSpPr>
          <p:spPr>
            <a:xfrm>
              <a:off x="147559" y="3991036"/>
              <a:ext cx="3403219" cy="1099043"/>
            </a:xfrm>
            <a:prstGeom prst="ellipse">
              <a:avLst/>
            </a:prstGeom>
            <a:solidFill>
              <a:schemeClr val="accent2">
                <a:lumMod val="40000"/>
                <a:lumOff val="6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1400" b="1" dirty="0">
                  <a:solidFill>
                    <a:schemeClr val="tx1"/>
                  </a:solidFill>
                  <a:latin typeface="+mn-ea"/>
                </a:rPr>
                <a:t>意識がない</a:t>
              </a:r>
              <a:br>
                <a:rPr kumimoji="1" lang="en-US" altLang="ja-JP" sz="1400" b="1" dirty="0">
                  <a:solidFill>
                    <a:schemeClr val="tx1"/>
                  </a:solidFill>
                  <a:latin typeface="+mn-ea"/>
                </a:rPr>
              </a:br>
              <a:r>
                <a:rPr kumimoji="1" lang="ja-JP" altLang="en-US" sz="1400" b="1" dirty="0">
                  <a:solidFill>
                    <a:schemeClr val="tx1"/>
                  </a:solidFill>
                  <a:latin typeface="+mn-ea"/>
                </a:rPr>
                <a:t>呼吸をしていない</a:t>
              </a:r>
              <a:endParaRPr kumimoji="1" lang="en-US" altLang="ja-JP" sz="1400" b="1" dirty="0">
                <a:solidFill>
                  <a:schemeClr val="tx1"/>
                </a:solidFill>
                <a:latin typeface="+mn-ea"/>
              </a:endParaRPr>
            </a:p>
            <a:p>
              <a:pPr algn="ctr"/>
              <a:r>
                <a:rPr lang="ja-JP" altLang="en-US" sz="1400" b="1" dirty="0">
                  <a:solidFill>
                    <a:schemeClr val="tx1"/>
                  </a:solidFill>
                  <a:latin typeface="+mn-ea"/>
                </a:rPr>
                <a:t>歯・口以外のけがもある</a:t>
              </a:r>
              <a:endParaRPr kumimoji="1" lang="ja-JP" altLang="en-US" sz="1400" b="1" dirty="0">
                <a:solidFill>
                  <a:schemeClr val="tx1"/>
                </a:solidFill>
                <a:latin typeface="+mn-ea"/>
              </a:endParaRPr>
            </a:p>
          </p:txBody>
        </p:sp>
        <p:sp>
          <p:nvSpPr>
            <p:cNvPr id="39" name="円/楕円 38"/>
            <p:cNvSpPr/>
            <p:nvPr/>
          </p:nvSpPr>
          <p:spPr>
            <a:xfrm>
              <a:off x="3687997" y="3970384"/>
              <a:ext cx="3317406" cy="1099043"/>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b="1" dirty="0">
                  <a:solidFill>
                    <a:schemeClr val="tx1"/>
                  </a:solidFill>
                </a:rPr>
                <a:t>出血している</a:t>
              </a:r>
              <a:endParaRPr kumimoji="1" lang="en-US" altLang="ja-JP" b="1" dirty="0">
                <a:solidFill>
                  <a:schemeClr val="tx1"/>
                </a:solidFill>
              </a:endParaRPr>
            </a:p>
            <a:p>
              <a:pPr algn="ctr"/>
              <a:r>
                <a:rPr kumimoji="1" lang="ja-JP" altLang="en-US" b="1" dirty="0">
                  <a:solidFill>
                    <a:schemeClr val="tx1"/>
                  </a:solidFill>
                </a:rPr>
                <a:t>歯がぐらぐら</a:t>
              </a:r>
              <a:endParaRPr kumimoji="1" lang="en-US" altLang="ja-JP" b="1" dirty="0">
                <a:solidFill>
                  <a:schemeClr val="tx1"/>
                </a:solidFill>
              </a:endParaRPr>
            </a:p>
            <a:p>
              <a:pPr algn="ctr"/>
              <a:r>
                <a:rPr lang="ja-JP" altLang="en-US" b="1" dirty="0">
                  <a:solidFill>
                    <a:schemeClr val="tx1"/>
                  </a:solidFill>
                </a:rPr>
                <a:t>歯が陥入した</a:t>
              </a:r>
              <a:endParaRPr kumimoji="1" lang="ja-JP" altLang="en-US" b="1" dirty="0">
                <a:solidFill>
                  <a:schemeClr val="tx1"/>
                </a:solidFill>
              </a:endParaRPr>
            </a:p>
          </p:txBody>
        </p:sp>
        <p:sp>
          <p:nvSpPr>
            <p:cNvPr id="40" name="円/楕円 39"/>
            <p:cNvSpPr/>
            <p:nvPr/>
          </p:nvSpPr>
          <p:spPr>
            <a:xfrm>
              <a:off x="7198475" y="3974705"/>
              <a:ext cx="3215356" cy="1099043"/>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solidFill>
                    <a:schemeClr val="tx1"/>
                  </a:solidFill>
                </a:rPr>
                <a:t>歯が折れた</a:t>
              </a:r>
              <a:br>
                <a:rPr kumimoji="1" lang="en-US" altLang="ja-JP" b="1" dirty="0">
                  <a:solidFill>
                    <a:schemeClr val="tx1"/>
                  </a:solidFill>
                </a:rPr>
              </a:br>
              <a:r>
                <a:rPr kumimoji="1" lang="ja-JP" altLang="en-US" b="1" dirty="0">
                  <a:solidFill>
                    <a:schemeClr val="tx1"/>
                  </a:solidFill>
                </a:rPr>
                <a:t>歯が抜けた</a:t>
              </a:r>
            </a:p>
          </p:txBody>
        </p:sp>
        <p:sp>
          <p:nvSpPr>
            <p:cNvPr id="42" name="角丸四角形 41"/>
            <p:cNvSpPr/>
            <p:nvPr/>
          </p:nvSpPr>
          <p:spPr>
            <a:xfrm>
              <a:off x="440253" y="5412695"/>
              <a:ext cx="2807018" cy="1062836"/>
            </a:xfrm>
            <a:prstGeom prst="roundRect">
              <a:avLst/>
            </a:prstGeom>
            <a:solidFill>
              <a:schemeClr val="accent2">
                <a:lumMod val="40000"/>
                <a:lumOff val="6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1400" b="1" dirty="0">
                  <a:solidFill>
                    <a:schemeClr val="tx1"/>
                  </a:solidFill>
                </a:rPr>
                <a:t>人工呼吸</a:t>
              </a:r>
              <a:endParaRPr kumimoji="1" lang="en-US" altLang="ja-JP" sz="1400" b="1" dirty="0">
                <a:solidFill>
                  <a:schemeClr val="tx1"/>
                </a:solidFill>
              </a:endParaRPr>
            </a:p>
            <a:p>
              <a:pPr algn="ctr"/>
              <a:r>
                <a:rPr lang="ja-JP" altLang="en-US" sz="1400" b="1" dirty="0">
                  <a:solidFill>
                    <a:schemeClr val="tx1"/>
                  </a:solidFill>
                </a:rPr>
                <a:t>救急車</a:t>
              </a:r>
              <a:r>
                <a:rPr kumimoji="1" lang="ja-JP" altLang="en-US" sz="1400" b="1" dirty="0">
                  <a:solidFill>
                    <a:schemeClr val="tx1"/>
                  </a:solidFill>
                </a:rPr>
                <a:t>の手配</a:t>
              </a:r>
              <a:br>
                <a:rPr kumimoji="1" lang="en-US" altLang="ja-JP" sz="1400" b="1" dirty="0">
                  <a:solidFill>
                    <a:schemeClr val="tx1"/>
                  </a:solidFill>
                </a:rPr>
              </a:br>
              <a:r>
                <a:rPr kumimoji="1" lang="ja-JP" altLang="en-US" sz="1400" b="1" dirty="0">
                  <a:solidFill>
                    <a:schemeClr val="tx1"/>
                  </a:solidFill>
                </a:rPr>
                <a:t>心肺蘇生</a:t>
              </a:r>
            </a:p>
          </p:txBody>
        </p:sp>
        <p:sp>
          <p:nvSpPr>
            <p:cNvPr id="43" name="角丸四角形 42"/>
            <p:cNvSpPr/>
            <p:nvPr/>
          </p:nvSpPr>
          <p:spPr>
            <a:xfrm>
              <a:off x="3898503" y="5412695"/>
              <a:ext cx="2843652" cy="1051696"/>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1400" b="1" dirty="0">
                  <a:solidFill>
                    <a:schemeClr val="tx1"/>
                  </a:solidFill>
                </a:rPr>
                <a:t>ガーゼ・タオルで</a:t>
              </a:r>
              <a:endParaRPr kumimoji="1" lang="en-US" altLang="ja-JP" sz="1400" b="1" dirty="0">
                <a:solidFill>
                  <a:schemeClr val="tx1"/>
                </a:solidFill>
              </a:endParaRPr>
            </a:p>
            <a:p>
              <a:pPr algn="ctr"/>
              <a:r>
                <a:rPr kumimoji="1" lang="ja-JP" altLang="en-US" sz="1400" b="1" dirty="0">
                  <a:solidFill>
                    <a:schemeClr val="tx1"/>
                  </a:solidFill>
                </a:rPr>
                <a:t>押さえて圧迫止血</a:t>
              </a:r>
              <a:br>
                <a:rPr kumimoji="1" lang="en-US" altLang="ja-JP" sz="1400" b="1" dirty="0">
                  <a:solidFill>
                    <a:schemeClr val="tx1"/>
                  </a:solidFill>
                </a:rPr>
              </a:br>
              <a:r>
                <a:rPr kumimoji="1" lang="ja-JP" altLang="en-US" sz="1400" b="1" dirty="0">
                  <a:solidFill>
                    <a:schemeClr val="tx1"/>
                  </a:solidFill>
                </a:rPr>
                <a:t>冷やす</a:t>
              </a:r>
            </a:p>
          </p:txBody>
        </p:sp>
        <p:sp>
          <p:nvSpPr>
            <p:cNvPr id="44" name="角丸四角形 43"/>
            <p:cNvSpPr/>
            <p:nvPr/>
          </p:nvSpPr>
          <p:spPr>
            <a:xfrm>
              <a:off x="7262600" y="5377618"/>
              <a:ext cx="3151230" cy="1046922"/>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a:solidFill>
                    <a:schemeClr val="tx1"/>
                  </a:solidFill>
                </a:rPr>
                <a:t>歯根は手で触れない</a:t>
              </a:r>
            </a:p>
            <a:p>
              <a:pPr algn="ctr"/>
              <a:r>
                <a:rPr kumimoji="1" lang="ja-JP" altLang="en-US" sz="1400" b="1" dirty="0">
                  <a:solidFill>
                    <a:schemeClr val="tx1"/>
                  </a:solidFill>
                </a:rPr>
                <a:t>抜けた歯を保存液に入れる</a:t>
              </a:r>
              <a:endParaRPr kumimoji="1" lang="en-US" altLang="ja-JP" sz="1400" b="1" dirty="0">
                <a:solidFill>
                  <a:schemeClr val="tx1"/>
                </a:solidFill>
              </a:endParaRPr>
            </a:p>
          </p:txBody>
        </p:sp>
        <p:sp>
          <p:nvSpPr>
            <p:cNvPr id="6" name="爆発 2 5"/>
            <p:cNvSpPr/>
            <p:nvPr/>
          </p:nvSpPr>
          <p:spPr>
            <a:xfrm rot="312452">
              <a:off x="3170544" y="1887298"/>
              <a:ext cx="4746853" cy="159415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けがをした</a:t>
              </a:r>
              <a:br>
                <a:rPr kumimoji="1" lang="en-US" altLang="ja-JP" sz="2000" b="1" dirty="0"/>
              </a:br>
              <a:r>
                <a:rPr kumimoji="1" lang="ja-JP" altLang="en-US" sz="2000" b="1" dirty="0"/>
                <a:t>事故が起きた</a:t>
              </a:r>
            </a:p>
          </p:txBody>
        </p:sp>
        <p:sp>
          <p:nvSpPr>
            <p:cNvPr id="2" name="矢印: 下 1">
              <a:extLst>
                <a:ext uri="{FF2B5EF4-FFF2-40B4-BE49-F238E27FC236}">
                  <a16:creationId xmlns:a16="http://schemas.microsoft.com/office/drawing/2014/main" id="{46EB5F40-AFCC-5A45-D0B5-94A39D151F9C}"/>
                </a:ext>
              </a:extLst>
            </p:cNvPr>
            <p:cNvSpPr/>
            <p:nvPr/>
          </p:nvSpPr>
          <p:spPr>
            <a:xfrm>
              <a:off x="1807267" y="5170756"/>
              <a:ext cx="278091" cy="17475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6" name="矢印: 下 15">
              <a:extLst>
                <a:ext uri="{FF2B5EF4-FFF2-40B4-BE49-F238E27FC236}">
                  <a16:creationId xmlns:a16="http://schemas.microsoft.com/office/drawing/2014/main" id="{900D7D1A-54D6-80A3-4C98-132F03A36E38}"/>
                </a:ext>
              </a:extLst>
            </p:cNvPr>
            <p:cNvSpPr/>
            <p:nvPr/>
          </p:nvSpPr>
          <p:spPr>
            <a:xfrm>
              <a:off x="5181284" y="5166740"/>
              <a:ext cx="278091" cy="17475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7" name="矢印: 下 16">
              <a:extLst>
                <a:ext uri="{FF2B5EF4-FFF2-40B4-BE49-F238E27FC236}">
                  <a16:creationId xmlns:a16="http://schemas.microsoft.com/office/drawing/2014/main" id="{68626D04-C0C5-8B34-27F6-98DCBF7EAD8A}"/>
                </a:ext>
              </a:extLst>
            </p:cNvPr>
            <p:cNvSpPr/>
            <p:nvPr/>
          </p:nvSpPr>
          <p:spPr>
            <a:xfrm>
              <a:off x="8782641" y="5166740"/>
              <a:ext cx="278091" cy="17475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 name="Rectangle 3">
              <a:extLst>
                <a:ext uri="{FF2B5EF4-FFF2-40B4-BE49-F238E27FC236}">
                  <a16:creationId xmlns:a16="http://schemas.microsoft.com/office/drawing/2014/main" id="{AA961B0F-A764-ED79-20A8-23E9D8FE7F6A}"/>
                </a:ext>
              </a:extLst>
            </p:cNvPr>
            <p:cNvSpPr>
              <a:spLocks noChangeArrowheads="1"/>
            </p:cNvSpPr>
            <p:nvPr/>
          </p:nvSpPr>
          <p:spPr bwMode="auto">
            <a:xfrm>
              <a:off x="3594120" y="6756925"/>
              <a:ext cx="5836241" cy="537587"/>
            </a:xfrm>
            <a:prstGeom prst="rect">
              <a:avLst/>
            </a:prstGeom>
            <a:noFill/>
            <a:ln w="9525">
              <a:solidFill>
                <a:schemeClr val="bg1"/>
              </a:solidFill>
              <a:miter lim="800000"/>
              <a:headEnd/>
              <a:tailEnd/>
            </a:ln>
          </p:spPr>
          <p:style>
            <a:lnRef idx="2">
              <a:schemeClr val="accent6"/>
            </a:lnRef>
            <a:fillRef idx="1">
              <a:schemeClr val="lt1"/>
            </a:fillRef>
            <a:effectRef idx="0">
              <a:schemeClr val="accent6"/>
            </a:effectRef>
            <a:fontRef idx="minor">
              <a:schemeClr val="dk1"/>
            </a:fontRef>
          </p:style>
          <p:txBody>
            <a:bodyPr wrap="none" anchor="ctr"/>
            <a:lstStyle/>
            <a:p>
              <a:pPr algn="l" fontAlgn="base">
                <a:spcBef>
                  <a:spcPct val="0"/>
                </a:spcBef>
                <a:spcAft>
                  <a:spcPct val="0"/>
                </a:spcAft>
              </a:pPr>
              <a:r>
                <a:rPr lang="ja-JP" altLang="en-US" sz="1000" dirty="0">
                  <a:solidFill>
                    <a:srgbClr val="000000"/>
                  </a:solidFill>
                  <a:latin typeface="Times New Roman" panose="02020603050405020304" pitchFamily="18" charset="0"/>
                </a:rPr>
                <a:t>（参考）　  歯・口の安全　東京都学校歯科医会</a:t>
              </a:r>
              <a:endParaRPr lang="en-US" altLang="ja-JP" sz="1000" dirty="0">
                <a:solidFill>
                  <a:srgbClr val="000000"/>
                </a:solidFill>
                <a:latin typeface="Times New Roman" panose="02020603050405020304" pitchFamily="18" charset="0"/>
              </a:endParaRPr>
            </a:p>
            <a:p>
              <a:pPr algn="l" fontAlgn="base">
                <a:spcBef>
                  <a:spcPct val="0"/>
                </a:spcBef>
                <a:spcAft>
                  <a:spcPct val="0"/>
                </a:spcAft>
              </a:pPr>
              <a:r>
                <a:rPr lang="ja-JP" altLang="en-US" sz="1000" dirty="0">
                  <a:solidFill>
                    <a:srgbClr val="000000"/>
                  </a:solidFill>
                  <a:latin typeface="Times New Roman" panose="02020603050405020304" pitchFamily="18" charset="0"/>
                </a:rPr>
                <a:t>　　　　　　日本スポーツ振興センター</a:t>
              </a:r>
              <a:r>
                <a:rPr lang="en-US" altLang="ja-JP" sz="1000" dirty="0">
                  <a:solidFill>
                    <a:srgbClr val="000000"/>
                  </a:solidFill>
                  <a:latin typeface="Times New Roman" panose="02020603050405020304" pitchFamily="18" charset="0"/>
                </a:rPr>
                <a:t>HP</a:t>
              </a:r>
              <a:r>
                <a:rPr lang="ja-JP" altLang="en-US" sz="1000" dirty="0">
                  <a:solidFill>
                    <a:srgbClr val="000000"/>
                  </a:solidFill>
                  <a:latin typeface="Times New Roman" panose="02020603050405020304" pitchFamily="18" charset="0"/>
                </a:rPr>
                <a:t>　　「スポーツ事故防止ハンドブック」  　「スポーツ事故対応ハンドブック」</a:t>
              </a:r>
            </a:p>
          </p:txBody>
        </p:sp>
      </p:grpSp>
    </p:spTree>
    <p:extLst>
      <p:ext uri="{BB962C8B-B14F-4D97-AF65-F5344CB8AC3E}">
        <p14:creationId xmlns:p14="http://schemas.microsoft.com/office/powerpoint/2010/main" val="1044930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図 211" descr="ダイアグラム&#10;&#10;自動的に生成された説明">
            <a:extLst>
              <a:ext uri="{FF2B5EF4-FFF2-40B4-BE49-F238E27FC236}">
                <a16:creationId xmlns:a16="http://schemas.microsoft.com/office/drawing/2014/main" id="{ABC8448C-7088-350F-A7C0-1CA8A437E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921" y="735484"/>
            <a:ext cx="4365533" cy="6246341"/>
          </a:xfrm>
          <a:prstGeom prst="rect">
            <a:avLst/>
          </a:prstGeom>
        </p:spPr>
      </p:pic>
      <p:pic>
        <p:nvPicPr>
          <p:cNvPr id="214" name="図 213" descr="テーブル が含まれている画像&#10;&#10;自動的に生成された説明">
            <a:extLst>
              <a:ext uri="{FF2B5EF4-FFF2-40B4-BE49-F238E27FC236}">
                <a16:creationId xmlns:a16="http://schemas.microsoft.com/office/drawing/2014/main" id="{6BDCC775-F065-2FC8-E35A-BB382D5B5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934" y="735486"/>
            <a:ext cx="4251754" cy="6246340"/>
          </a:xfrm>
          <a:prstGeom prst="rect">
            <a:avLst/>
          </a:prstGeom>
        </p:spPr>
      </p:pic>
      <p:sp>
        <p:nvSpPr>
          <p:cNvPr id="207" name="object 207"/>
          <p:cNvSpPr txBox="1"/>
          <p:nvPr/>
        </p:nvSpPr>
        <p:spPr>
          <a:xfrm>
            <a:off x="4343299" y="5607127"/>
            <a:ext cx="2077720" cy="822325"/>
          </a:xfrm>
          <a:prstGeom prst="rect">
            <a:avLst/>
          </a:prstGeom>
        </p:spPr>
        <p:txBody>
          <a:bodyPr vert="horz" wrap="square" lIns="0" tIns="101600" rIns="0" bIns="0" rtlCol="0">
            <a:spAutoFit/>
          </a:bodyPr>
          <a:lstStyle/>
          <a:p>
            <a:pPr algn="ctr">
              <a:lnSpc>
                <a:spcPct val="100000"/>
              </a:lnSpc>
              <a:spcBef>
                <a:spcPts val="800"/>
              </a:spcBef>
              <a:tabLst>
                <a:tab pos="434975" algn="l"/>
                <a:tab pos="2051685" algn="l"/>
              </a:tabLst>
            </a:pPr>
            <a:r>
              <a:rPr sz="1150" u="sng" dirty="0">
                <a:solidFill>
                  <a:srgbClr val="231F20"/>
                </a:solidFill>
                <a:uFill>
                  <a:solidFill>
                    <a:srgbClr val="231F20"/>
                  </a:solidFill>
                </a:uFill>
                <a:latin typeface="Times New Roman"/>
                <a:cs typeface="Times New Roman"/>
              </a:rPr>
              <a:t>	</a:t>
            </a:r>
            <a:r>
              <a:rPr sz="1150" b="0" u="sng" spc="-30" dirty="0">
                <a:solidFill>
                  <a:srgbClr val="231F20"/>
                </a:solidFill>
                <a:uFill>
                  <a:solidFill>
                    <a:srgbClr val="231F20"/>
                  </a:solidFill>
                </a:uFill>
                <a:latin typeface="Adobe Clean Han"/>
                <a:cs typeface="Adobe Clean Han"/>
              </a:rPr>
              <a:t>日</a:t>
            </a:r>
            <a:r>
              <a:rPr sz="1150" b="0" u="sng" dirty="0">
                <a:solidFill>
                  <a:srgbClr val="231F20"/>
                </a:solidFill>
                <a:uFill>
                  <a:solidFill>
                    <a:srgbClr val="231F20"/>
                  </a:solidFill>
                </a:uFill>
                <a:latin typeface="Adobe Clean Han"/>
                <a:cs typeface="Adobe Clean Han"/>
              </a:rPr>
              <a:t>本学校歯</a:t>
            </a:r>
            <a:r>
              <a:rPr sz="1150" b="0" u="sng" spc="-10" dirty="0">
                <a:solidFill>
                  <a:srgbClr val="231F20"/>
                </a:solidFill>
                <a:uFill>
                  <a:solidFill>
                    <a:srgbClr val="231F20"/>
                  </a:solidFill>
                </a:uFill>
                <a:latin typeface="Adobe Clean Han"/>
                <a:cs typeface="Adobe Clean Han"/>
              </a:rPr>
              <a:t>科</a:t>
            </a:r>
            <a:r>
              <a:rPr sz="1150" b="0" u="sng" dirty="0">
                <a:solidFill>
                  <a:srgbClr val="231F20"/>
                </a:solidFill>
                <a:uFill>
                  <a:solidFill>
                    <a:srgbClr val="231F20"/>
                  </a:solidFill>
                </a:uFill>
                <a:latin typeface="Adobe Clean Han"/>
                <a:cs typeface="Adobe Clean Han"/>
              </a:rPr>
              <a:t>医</a:t>
            </a:r>
            <a:r>
              <a:rPr sz="1150" b="0" u="sng" spc="-50" dirty="0">
                <a:solidFill>
                  <a:srgbClr val="231F20"/>
                </a:solidFill>
                <a:uFill>
                  <a:solidFill>
                    <a:srgbClr val="231F20"/>
                  </a:solidFill>
                </a:uFill>
                <a:latin typeface="Adobe Clean Han"/>
                <a:cs typeface="Adobe Clean Han"/>
              </a:rPr>
              <a:t>会</a:t>
            </a:r>
            <a:r>
              <a:rPr sz="1150" b="0" u="sng" dirty="0">
                <a:solidFill>
                  <a:srgbClr val="231F20"/>
                </a:solidFill>
                <a:uFill>
                  <a:solidFill>
                    <a:srgbClr val="231F20"/>
                  </a:solidFill>
                </a:uFill>
                <a:latin typeface="Adobe Clean Han"/>
                <a:cs typeface="Adobe Clean Han"/>
              </a:rPr>
              <a:t>	</a:t>
            </a:r>
            <a:endParaRPr sz="1150" dirty="0">
              <a:latin typeface="Adobe Clean Han"/>
              <a:cs typeface="Adobe Clean Han"/>
            </a:endParaRPr>
          </a:p>
          <a:p>
            <a:pPr marL="1905" algn="ctr">
              <a:lnSpc>
                <a:spcPct val="100000"/>
              </a:lnSpc>
              <a:spcBef>
                <a:spcPts val="835"/>
              </a:spcBef>
            </a:pPr>
            <a:r>
              <a:rPr sz="1350" b="0" spc="-30" dirty="0">
                <a:solidFill>
                  <a:srgbClr val="231F20"/>
                </a:solidFill>
                <a:latin typeface="Adobe Clean Han"/>
                <a:cs typeface="Adobe Clean Han"/>
              </a:rPr>
              <a:t>歯•口の外傷マニュアル</a:t>
            </a:r>
            <a:endParaRPr sz="1350" dirty="0">
              <a:latin typeface="Adobe Clean Han"/>
              <a:cs typeface="Adobe Clean Han"/>
            </a:endParaRPr>
          </a:p>
          <a:p>
            <a:pPr algn="ctr">
              <a:lnSpc>
                <a:spcPct val="100000"/>
              </a:lnSpc>
              <a:spcBef>
                <a:spcPts val="235"/>
              </a:spcBef>
            </a:pPr>
            <a:r>
              <a:rPr sz="1250" b="0" spc="-90" dirty="0">
                <a:solidFill>
                  <a:srgbClr val="231F20"/>
                </a:solidFill>
                <a:latin typeface="Adobe Clean Han"/>
                <a:cs typeface="Adobe Clean Han"/>
              </a:rPr>
              <a:t>【両面カラーパネル】</a:t>
            </a:r>
            <a:endParaRPr sz="1250" dirty="0">
              <a:latin typeface="Adobe Clean Han"/>
              <a:cs typeface="Adobe Clean Han"/>
            </a:endParaRPr>
          </a:p>
        </p:txBody>
      </p:sp>
      <p:sp>
        <p:nvSpPr>
          <p:cNvPr id="208" name="object 208"/>
          <p:cNvSpPr txBox="1"/>
          <p:nvPr/>
        </p:nvSpPr>
        <p:spPr>
          <a:xfrm>
            <a:off x="4746919" y="6532106"/>
            <a:ext cx="1270635" cy="175689"/>
          </a:xfrm>
          <a:prstGeom prst="rect">
            <a:avLst/>
          </a:prstGeom>
        </p:spPr>
        <p:txBody>
          <a:bodyPr vert="horz" wrap="square" lIns="0" tIns="13970" rIns="0" bIns="0" rtlCol="0">
            <a:spAutoFit/>
          </a:bodyPr>
          <a:lstStyle/>
          <a:p>
            <a:pPr marL="194945">
              <a:lnSpc>
                <a:spcPct val="100000"/>
              </a:lnSpc>
              <a:spcBef>
                <a:spcPts val="110"/>
              </a:spcBef>
            </a:pPr>
            <a:r>
              <a:rPr sz="1050" b="0" spc="30" dirty="0">
                <a:solidFill>
                  <a:schemeClr val="tx1"/>
                </a:solidFill>
                <a:latin typeface="Adobe Clean Han"/>
                <a:cs typeface="Adobe Clean Han"/>
              </a:rPr>
              <a:t>平成</a:t>
            </a:r>
            <a:r>
              <a:rPr sz="1050" b="0" dirty="0">
                <a:solidFill>
                  <a:schemeClr val="tx1"/>
                </a:solidFill>
                <a:latin typeface="Adobe Clean Han"/>
                <a:cs typeface="Adobe Clean Han"/>
              </a:rPr>
              <a:t>30年</a:t>
            </a:r>
            <a:r>
              <a:rPr sz="1050" b="0" spc="185" dirty="0">
                <a:solidFill>
                  <a:schemeClr val="tx1"/>
                </a:solidFill>
                <a:latin typeface="Adobe Clean Han"/>
                <a:cs typeface="Adobe Clean Han"/>
              </a:rPr>
              <a:t>12</a:t>
            </a:r>
            <a:r>
              <a:rPr sz="1050" b="0" spc="-50" dirty="0">
                <a:solidFill>
                  <a:schemeClr val="tx1"/>
                </a:solidFill>
                <a:latin typeface="Adobe Clean Han"/>
                <a:cs typeface="Adobe Clean Han"/>
              </a:rPr>
              <a:t>月</a:t>
            </a:r>
            <a:endParaRPr sz="1050" dirty="0">
              <a:solidFill>
                <a:schemeClr val="tx1"/>
              </a:solidFill>
              <a:latin typeface="Adobe Clean Han"/>
              <a:cs typeface="Adobe Clean Han"/>
            </a:endParaRPr>
          </a:p>
        </p:txBody>
      </p:sp>
      <p:sp>
        <p:nvSpPr>
          <p:cNvPr id="209" name="object 209"/>
          <p:cNvSpPr/>
          <p:nvPr/>
        </p:nvSpPr>
        <p:spPr>
          <a:xfrm>
            <a:off x="4739399" y="6512404"/>
            <a:ext cx="1285240" cy="232410"/>
          </a:xfrm>
          <a:custGeom>
            <a:avLst/>
            <a:gdLst/>
            <a:ahLst/>
            <a:cxnLst/>
            <a:rect l="l" t="t" r="r" b="b"/>
            <a:pathLst>
              <a:path w="1285239" h="232409">
                <a:moveTo>
                  <a:pt x="54000" y="0"/>
                </a:moveTo>
                <a:lnTo>
                  <a:pt x="32982" y="4244"/>
                </a:lnTo>
                <a:lnTo>
                  <a:pt x="15817" y="15817"/>
                </a:lnTo>
                <a:lnTo>
                  <a:pt x="4244" y="32982"/>
                </a:lnTo>
                <a:lnTo>
                  <a:pt x="0" y="54000"/>
                </a:lnTo>
                <a:lnTo>
                  <a:pt x="0" y="178193"/>
                </a:lnTo>
                <a:lnTo>
                  <a:pt x="4244" y="199216"/>
                </a:lnTo>
                <a:lnTo>
                  <a:pt x="15817" y="216381"/>
                </a:lnTo>
                <a:lnTo>
                  <a:pt x="32982" y="227951"/>
                </a:lnTo>
                <a:lnTo>
                  <a:pt x="54000" y="232194"/>
                </a:lnTo>
                <a:lnTo>
                  <a:pt x="1231201" y="232194"/>
                </a:lnTo>
                <a:lnTo>
                  <a:pt x="1252219" y="227951"/>
                </a:lnTo>
                <a:lnTo>
                  <a:pt x="1269384" y="216381"/>
                </a:lnTo>
                <a:lnTo>
                  <a:pt x="1280957" y="199216"/>
                </a:lnTo>
                <a:lnTo>
                  <a:pt x="1285201" y="178193"/>
                </a:lnTo>
                <a:lnTo>
                  <a:pt x="1285201" y="54000"/>
                </a:lnTo>
                <a:lnTo>
                  <a:pt x="1280957" y="32982"/>
                </a:lnTo>
                <a:lnTo>
                  <a:pt x="1269384" y="15817"/>
                </a:lnTo>
                <a:lnTo>
                  <a:pt x="1252219" y="4244"/>
                </a:lnTo>
                <a:lnTo>
                  <a:pt x="1231201" y="0"/>
                </a:lnTo>
                <a:lnTo>
                  <a:pt x="54000" y="0"/>
                </a:lnTo>
                <a:close/>
              </a:path>
            </a:pathLst>
          </a:custGeom>
          <a:ln w="10795">
            <a:solidFill>
              <a:srgbClr val="00A1E4"/>
            </a:solidFill>
          </a:ln>
        </p:spPr>
        <p:txBody>
          <a:bodyPr wrap="square" lIns="0" tIns="0" rIns="0" bIns="0" rtlCol="0"/>
          <a:lstStyle/>
          <a:p>
            <a:endParaRPr>
              <a:solidFill>
                <a:schemeClr val="tx1"/>
              </a:solidFill>
            </a:endParaRPr>
          </a:p>
        </p:txBody>
      </p:sp>
      <p:sp>
        <p:nvSpPr>
          <p:cNvPr id="210" name="object 210"/>
          <p:cNvSpPr txBox="1">
            <a:spLocks noGrp="1"/>
          </p:cNvSpPr>
          <p:nvPr>
            <p:ph type="sldNum" sz="quarter" idx="7"/>
          </p:nvPr>
        </p:nvSpPr>
        <p:spPr>
          <a:prstGeom prst="rect">
            <a:avLst/>
          </a:prstGeom>
        </p:spPr>
        <p:txBody>
          <a:bodyPr vert="horz" wrap="square" lIns="0" tIns="19685" rIns="0" bIns="0" rtlCol="0">
            <a:spAutoFit/>
          </a:bodyPr>
          <a:lstStyle/>
          <a:p>
            <a:pPr marL="12700">
              <a:lnSpc>
                <a:spcPct val="100000"/>
              </a:lnSpc>
              <a:spcBef>
                <a:spcPts val="155"/>
              </a:spcBef>
            </a:pPr>
            <a:r>
              <a:rPr sz="1350" spc="-44" baseline="3086" dirty="0"/>
              <a:t>スポーツ歯科と安全教育│ </a:t>
            </a:r>
            <a:r>
              <a:rPr sz="1100" spc="-25" dirty="0">
                <a:latin typeface="Arial"/>
                <a:cs typeface="Arial"/>
              </a:rPr>
              <a:t>13</a:t>
            </a:r>
            <a:endParaRPr sz="1100">
              <a:latin typeface="Arial"/>
              <a:cs typeface="Arial"/>
            </a:endParaRPr>
          </a:p>
        </p:txBody>
      </p:sp>
      <p:sp>
        <p:nvSpPr>
          <p:cNvPr id="4" name="タイトル 3">
            <a:extLst>
              <a:ext uri="{FF2B5EF4-FFF2-40B4-BE49-F238E27FC236}">
                <a16:creationId xmlns:a16="http://schemas.microsoft.com/office/drawing/2014/main" id="{0F176E59-B3FF-A32F-F221-698E1586B527}"/>
              </a:ext>
            </a:extLst>
          </p:cNvPr>
          <p:cNvSpPr>
            <a:spLocks noGrp="1"/>
          </p:cNvSpPr>
          <p:nvPr>
            <p:ph type="title"/>
          </p:nvPr>
        </p:nvSpPr>
        <p:spPr/>
        <p:txBody>
          <a:bodyPr/>
          <a:lstStyle/>
          <a:p>
            <a:endParaRPr lang="ja-JP"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F2A58F7-7071-CD0C-DEC5-92E2C242620D}"/>
              </a:ext>
            </a:extLst>
          </p:cNvPr>
          <p:cNvSpPr txBox="1">
            <a:spLocks/>
          </p:cNvSpPr>
          <p:nvPr/>
        </p:nvSpPr>
        <p:spPr>
          <a:xfrm>
            <a:off x="1231900" y="733425"/>
            <a:ext cx="7423299" cy="49244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t>マウスガード</a:t>
            </a:r>
            <a:r>
              <a:rPr lang="ja-JP" altLang="en-US" sz="2400" dirty="0"/>
              <a:t>　</a:t>
            </a:r>
            <a:r>
              <a:rPr lang="en-US" altLang="ja-JP" sz="3200" dirty="0"/>
              <a:t>Q</a:t>
            </a:r>
            <a:r>
              <a:rPr lang="ja-JP" altLang="en-US" sz="3200" dirty="0"/>
              <a:t>＆</a:t>
            </a:r>
            <a:r>
              <a:rPr lang="en-US" altLang="ja-JP" sz="3200" dirty="0"/>
              <a:t>A</a:t>
            </a:r>
            <a:endParaRPr lang="ja-JP" altLang="en-US" sz="3200" dirty="0"/>
          </a:p>
        </p:txBody>
      </p:sp>
      <p:sp>
        <p:nvSpPr>
          <p:cNvPr id="4" name="テキスト ボックス 3">
            <a:extLst>
              <a:ext uri="{FF2B5EF4-FFF2-40B4-BE49-F238E27FC236}">
                <a16:creationId xmlns:a16="http://schemas.microsoft.com/office/drawing/2014/main" id="{399FC5F6-FE11-1AE9-14F2-E2AAEDBBABE2}"/>
              </a:ext>
            </a:extLst>
          </p:cNvPr>
          <p:cNvSpPr txBox="1"/>
          <p:nvPr/>
        </p:nvSpPr>
        <p:spPr>
          <a:xfrm>
            <a:off x="721468" y="1514296"/>
            <a:ext cx="9197232"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１　マウスガードには、市販のもの、歯科医院で作製するものがあると聞きますが？</a:t>
            </a:r>
            <a:endParaRPr kumimoji="1" lang="en-US" altLang="ja-JP" b="1" dirty="0"/>
          </a:p>
          <a:p>
            <a:r>
              <a:rPr lang="ja-JP" altLang="en-US" b="1" dirty="0"/>
              <a:t>　</a:t>
            </a:r>
            <a:endParaRPr lang="en-US" altLang="ja-JP" b="1" dirty="0"/>
          </a:p>
          <a:p>
            <a:r>
              <a:rPr lang="ja-JP" altLang="en-US" b="1" dirty="0"/>
              <a:t>　</a:t>
            </a:r>
            <a:r>
              <a:rPr lang="en-US" altLang="ja-JP" b="1" dirty="0"/>
              <a:t>A</a:t>
            </a:r>
            <a:r>
              <a:rPr lang="ja-JP" altLang="en-US" b="1" dirty="0"/>
              <a:t>　市販のものに比べて、歯科医院で歯の型をとって作製したものは、適合性が優</a:t>
            </a:r>
            <a:endParaRPr lang="en-US" altLang="ja-JP" b="1" dirty="0"/>
          </a:p>
          <a:p>
            <a:r>
              <a:rPr lang="ja-JP" altLang="en-US" b="1" dirty="0"/>
              <a:t>　　　れ、医学的見地から噛み合わせを調整しますので安心して使用できます。</a:t>
            </a:r>
            <a:endParaRPr lang="en-US" altLang="ja-JP" b="1" dirty="0"/>
          </a:p>
          <a:p>
            <a:r>
              <a:rPr kumimoji="1" lang="ja-JP" altLang="en-US" b="1" dirty="0"/>
              <a:t>　　　また、外傷予防効果も高いことが分っています。</a:t>
            </a:r>
          </a:p>
        </p:txBody>
      </p:sp>
      <p:sp>
        <p:nvSpPr>
          <p:cNvPr id="5" name="テキスト ボックス 4">
            <a:extLst>
              <a:ext uri="{FF2B5EF4-FFF2-40B4-BE49-F238E27FC236}">
                <a16:creationId xmlns:a16="http://schemas.microsoft.com/office/drawing/2014/main" id="{96C0D72D-6019-EF7E-24E7-FA9EF092DD71}"/>
              </a:ext>
            </a:extLst>
          </p:cNvPr>
          <p:cNvSpPr txBox="1"/>
          <p:nvPr/>
        </p:nvSpPr>
        <p:spPr>
          <a:xfrm>
            <a:off x="717118" y="3273594"/>
            <a:ext cx="9192883" cy="1754326"/>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２　マウスガードの保管で注意することはありますか？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清掃には、専用の洗浄剤やスプレーを使用することをお勧めします。</a:t>
            </a:r>
            <a:endParaRPr kumimoji="1" lang="en-US" altLang="ja-JP" b="1" dirty="0"/>
          </a:p>
          <a:p>
            <a:r>
              <a:rPr kumimoji="1" lang="ja-JP" altLang="en-US" b="1" dirty="0"/>
              <a:t>　　   マウスガードは、高温で変形することから常温水で洗浄し、専用ケースに乾燥</a:t>
            </a:r>
            <a:endParaRPr kumimoji="1" lang="en-US" altLang="ja-JP" b="1" dirty="0"/>
          </a:p>
          <a:p>
            <a:r>
              <a:rPr kumimoji="1" lang="ja-JP" altLang="en-US" b="1" dirty="0"/>
              <a:t>　　　した状態で保管してください。</a:t>
            </a:r>
            <a:endParaRPr kumimoji="1" lang="en-US" altLang="ja-JP" b="1" dirty="0"/>
          </a:p>
          <a:p>
            <a:r>
              <a:rPr kumimoji="1" lang="ja-JP" altLang="en-US" b="1" dirty="0"/>
              <a:t>　　　高温となる車内等での保管は、避けてください。</a:t>
            </a:r>
          </a:p>
        </p:txBody>
      </p:sp>
      <p:sp>
        <p:nvSpPr>
          <p:cNvPr id="6" name="テキスト ボックス 5">
            <a:extLst>
              <a:ext uri="{FF2B5EF4-FFF2-40B4-BE49-F238E27FC236}">
                <a16:creationId xmlns:a16="http://schemas.microsoft.com/office/drawing/2014/main" id="{5989DAB5-B6A1-1008-7D55-D5C1FA2CA0E5}"/>
              </a:ext>
            </a:extLst>
          </p:cNvPr>
          <p:cNvSpPr txBox="1"/>
          <p:nvPr/>
        </p:nvSpPr>
        <p:spPr>
          <a:xfrm>
            <a:off x="717118" y="5309890"/>
            <a:ext cx="9197233"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３　マウスガードを装着したまま飲料水を飲めますか？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可能ですが、お水をお勧めします。お茶やコーヒー類は、着色の原因となります。</a:t>
            </a:r>
            <a:endParaRPr kumimoji="1" lang="en-US" altLang="ja-JP" b="1" dirty="0"/>
          </a:p>
          <a:p>
            <a:r>
              <a:rPr kumimoji="1" lang="ja-JP" altLang="en-US" b="1" dirty="0"/>
              <a:t>　　　糖分を含んだ飲料水の場合は、むし歯予防の観点から競技が終わった後に、マウ</a:t>
            </a:r>
            <a:endParaRPr kumimoji="1" lang="en-US" altLang="ja-JP" b="1" dirty="0"/>
          </a:p>
          <a:p>
            <a:r>
              <a:rPr kumimoji="1" lang="ja-JP" altLang="en-US" b="1" dirty="0"/>
              <a:t>　　   スガードを洗浄し、外した状態でうがいなどをすると良いでしょう。</a:t>
            </a:r>
          </a:p>
        </p:txBody>
      </p:sp>
    </p:spTree>
    <p:extLst>
      <p:ext uri="{BB962C8B-B14F-4D97-AF65-F5344CB8AC3E}">
        <p14:creationId xmlns:p14="http://schemas.microsoft.com/office/powerpoint/2010/main" val="1178482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0DE2EF2-C265-00FA-D858-9AB3C048892D}"/>
              </a:ext>
            </a:extLst>
          </p:cNvPr>
          <p:cNvSpPr txBox="1"/>
          <p:nvPr/>
        </p:nvSpPr>
        <p:spPr>
          <a:xfrm>
            <a:off x="772428" y="1209496"/>
            <a:ext cx="9146272" cy="1200329"/>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４　マウスガードは、試合以外の練習中にも装着した方が良いですか？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練習中の「けが」が多いことから、試合中に限らず、日頃の練習中から使用し</a:t>
            </a:r>
            <a:endParaRPr kumimoji="1" lang="en-US" altLang="ja-JP" b="1" dirty="0"/>
          </a:p>
          <a:p>
            <a:r>
              <a:rPr kumimoji="1" lang="ja-JP" altLang="en-US" b="1" dirty="0"/>
              <a:t>　　  てください。</a:t>
            </a:r>
          </a:p>
        </p:txBody>
      </p:sp>
      <p:sp>
        <p:nvSpPr>
          <p:cNvPr id="4" name="テキスト ボックス 3">
            <a:extLst>
              <a:ext uri="{FF2B5EF4-FFF2-40B4-BE49-F238E27FC236}">
                <a16:creationId xmlns:a16="http://schemas.microsoft.com/office/drawing/2014/main" id="{62CDE4B6-3484-7605-EC30-9456A2A3FEDA}"/>
              </a:ext>
            </a:extLst>
          </p:cNvPr>
          <p:cNvSpPr txBox="1"/>
          <p:nvPr/>
        </p:nvSpPr>
        <p:spPr>
          <a:xfrm>
            <a:off x="795566" y="2837497"/>
            <a:ext cx="9123134"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５　マウスガード作製後の注意点を教えてください。</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マウスガードは経年劣化しますので、半年から１年に一度、特にシーズン前に</a:t>
            </a:r>
            <a:endParaRPr kumimoji="1" lang="en-US" altLang="ja-JP" b="1" dirty="0"/>
          </a:p>
          <a:p>
            <a:r>
              <a:rPr kumimoji="1" lang="ja-JP" altLang="en-US" b="1" dirty="0"/>
              <a:t>　　   は口腔の状態を含めて歯科医院で定期健診を行ってください。</a:t>
            </a:r>
            <a:endParaRPr kumimoji="1" lang="en-US" altLang="ja-JP" b="1" dirty="0"/>
          </a:p>
          <a:p>
            <a:r>
              <a:rPr kumimoji="1" lang="ja-JP" altLang="en-US" b="1" dirty="0"/>
              <a:t>　　   劣化の状況や口腔の状況によって、作り替えが必要となることもあります。</a:t>
            </a:r>
          </a:p>
        </p:txBody>
      </p:sp>
      <p:sp>
        <p:nvSpPr>
          <p:cNvPr id="5" name="テキスト ボックス 4">
            <a:extLst>
              <a:ext uri="{FF2B5EF4-FFF2-40B4-BE49-F238E27FC236}">
                <a16:creationId xmlns:a16="http://schemas.microsoft.com/office/drawing/2014/main" id="{5E383B52-56BA-108A-F812-D7EC6E8D5F30}"/>
              </a:ext>
            </a:extLst>
          </p:cNvPr>
          <p:cNvSpPr txBox="1"/>
          <p:nvPr/>
        </p:nvSpPr>
        <p:spPr>
          <a:xfrm>
            <a:off x="772428" y="4742497"/>
            <a:ext cx="9222472"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６　小学生で乳歯が生えている子供でもマウスガードをした方が良いですか？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乳歯と永久歯が生えている（混合歯列期）でも、スポーツ外傷の危険性から装着</a:t>
            </a:r>
            <a:endParaRPr kumimoji="1" lang="en-US" altLang="ja-JP" b="1" dirty="0"/>
          </a:p>
          <a:p>
            <a:r>
              <a:rPr kumimoji="1" lang="ja-JP" altLang="en-US" b="1" dirty="0"/>
              <a:t>　　  が望まれます。    しかし、今後のあごの成長を考慮し、半年程度に一度の交換が</a:t>
            </a:r>
            <a:endParaRPr kumimoji="1" lang="en-US" altLang="ja-JP" b="1" dirty="0"/>
          </a:p>
          <a:p>
            <a:r>
              <a:rPr kumimoji="1" lang="ja-JP" altLang="en-US" b="1" dirty="0"/>
              <a:t>　　  必要となります。</a:t>
            </a:r>
          </a:p>
        </p:txBody>
      </p:sp>
    </p:spTree>
    <p:extLst>
      <p:ext uri="{BB962C8B-B14F-4D97-AF65-F5344CB8AC3E}">
        <p14:creationId xmlns:p14="http://schemas.microsoft.com/office/powerpoint/2010/main" val="3207597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36432-1371-7D9C-4219-7B9365D16BB3}"/>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DFF473D-704C-775B-97C3-BA4464004B07}"/>
              </a:ext>
            </a:extLst>
          </p:cNvPr>
          <p:cNvSpPr txBox="1"/>
          <p:nvPr/>
        </p:nvSpPr>
        <p:spPr>
          <a:xfrm>
            <a:off x="698500" y="1156105"/>
            <a:ext cx="9296400"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７　マウスガード作製には何回くらい来院することが必要でしょうか。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型どりで１回、装着・調整で１回、最低２回来院が必要となります。</a:t>
            </a:r>
            <a:endParaRPr kumimoji="1" lang="en-US" altLang="ja-JP" b="1" dirty="0"/>
          </a:p>
          <a:p>
            <a:r>
              <a:rPr kumimoji="1" lang="ja-JP" altLang="en-US" b="1" dirty="0"/>
              <a:t>　　　経年劣化しますので、作製して終わりにしないで、半年から１年に一度、特に　　　　　</a:t>
            </a:r>
            <a:endParaRPr kumimoji="1" lang="en-US" altLang="ja-JP" b="1" dirty="0"/>
          </a:p>
          <a:p>
            <a:r>
              <a:rPr kumimoji="1" lang="ja-JP" altLang="en-US" b="1" dirty="0"/>
              <a:t>　　　シーズン前には口腔の状態を含めて歯科医院で定期健診を行ってください。</a:t>
            </a:r>
            <a:endParaRPr kumimoji="1" lang="en-US" altLang="ja-JP" b="1" dirty="0"/>
          </a:p>
        </p:txBody>
      </p:sp>
      <p:sp>
        <p:nvSpPr>
          <p:cNvPr id="4" name="テキスト ボックス 3">
            <a:extLst>
              <a:ext uri="{FF2B5EF4-FFF2-40B4-BE49-F238E27FC236}">
                <a16:creationId xmlns:a16="http://schemas.microsoft.com/office/drawing/2014/main" id="{1D87D8FC-F74C-7946-1344-FCC239557231}"/>
              </a:ext>
            </a:extLst>
          </p:cNvPr>
          <p:cNvSpPr txBox="1"/>
          <p:nvPr/>
        </p:nvSpPr>
        <p:spPr>
          <a:xfrm>
            <a:off x="698500" y="3042761"/>
            <a:ext cx="9296400"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８　矯正治療中にマウスガードを作製・装着できますか。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矯正治療中は、口の中の「けが」が発生しやすくなります。</a:t>
            </a:r>
            <a:endParaRPr kumimoji="1" lang="en-US" altLang="ja-JP" b="1" dirty="0"/>
          </a:p>
          <a:p>
            <a:r>
              <a:rPr kumimoji="1" lang="ja-JP" altLang="en-US" b="1" dirty="0"/>
              <a:t>　　　矯正装置の保護のためにも積極的に作製・装着しましょう。</a:t>
            </a:r>
            <a:endParaRPr kumimoji="1" lang="en-US" altLang="ja-JP" b="1" dirty="0"/>
          </a:p>
          <a:p>
            <a:r>
              <a:rPr kumimoji="1" lang="ja-JP" altLang="en-US" b="1" dirty="0"/>
              <a:t>　　　矯正治療の進行具合に合わせて、積極的に調整、作り替えが推奨されます。</a:t>
            </a:r>
          </a:p>
        </p:txBody>
      </p:sp>
      <p:sp>
        <p:nvSpPr>
          <p:cNvPr id="2" name="テキスト ボックス 1">
            <a:extLst>
              <a:ext uri="{FF2B5EF4-FFF2-40B4-BE49-F238E27FC236}">
                <a16:creationId xmlns:a16="http://schemas.microsoft.com/office/drawing/2014/main" id="{89568BE7-08A5-D3CF-F834-35A7C1348E03}"/>
              </a:ext>
            </a:extLst>
          </p:cNvPr>
          <p:cNvSpPr txBox="1"/>
          <p:nvPr/>
        </p:nvSpPr>
        <p:spPr>
          <a:xfrm>
            <a:off x="698500" y="4929417"/>
            <a:ext cx="9309640" cy="1477328"/>
          </a:xfrm>
          <a:prstGeom prst="rect">
            <a:avLst/>
          </a:prstGeom>
          <a:noFill/>
          <a:ln>
            <a:solidFill>
              <a:schemeClr val="tx1"/>
            </a:solidFill>
          </a:ln>
        </p:spPr>
        <p:txBody>
          <a:bodyPr wrap="square" rtlCol="0">
            <a:spAutoFit/>
          </a:bodyPr>
          <a:lstStyle/>
          <a:p>
            <a:r>
              <a:rPr kumimoji="1" lang="en-US" altLang="ja-JP" b="1" dirty="0"/>
              <a:t>Q</a:t>
            </a:r>
            <a:r>
              <a:rPr kumimoji="1" lang="ja-JP" altLang="en-US" b="1" dirty="0"/>
              <a:t>９　マウスガードに関して、どこに相談したら良いでしょうか。</a:t>
            </a:r>
            <a:endParaRPr kumimoji="1" lang="en-US" altLang="ja-JP" b="1" dirty="0"/>
          </a:p>
          <a:p>
            <a:endParaRPr kumimoji="1" lang="en-US" altLang="ja-JP" b="1" dirty="0"/>
          </a:p>
          <a:p>
            <a:r>
              <a:rPr kumimoji="1" lang="ja-JP" altLang="en-US" b="1" dirty="0"/>
              <a:t>　</a:t>
            </a:r>
            <a:r>
              <a:rPr kumimoji="1" lang="en-US" altLang="ja-JP" b="1" dirty="0"/>
              <a:t>A</a:t>
            </a:r>
            <a:r>
              <a:rPr kumimoji="1" lang="ja-JP" altLang="en-US" b="1" dirty="0"/>
              <a:t>　学校の部活などで使用する際には、学校歯科医に相談されることが良いでしょう。</a:t>
            </a:r>
            <a:endParaRPr kumimoji="1" lang="en-US" altLang="ja-JP" b="1" dirty="0"/>
          </a:p>
          <a:p>
            <a:r>
              <a:rPr kumimoji="1" lang="ja-JP" altLang="en-US" b="1" dirty="0"/>
              <a:t>　　　また、地域のスポーツクラブなどでの使用に関しては、かかりつけ歯科医に相談</a:t>
            </a:r>
            <a:endParaRPr kumimoji="1" lang="en-US" altLang="ja-JP" b="1" dirty="0"/>
          </a:p>
          <a:p>
            <a:r>
              <a:rPr kumimoji="1" lang="ja-JP" altLang="en-US" b="1" dirty="0"/>
              <a:t>　　　されると良いでしょう。</a:t>
            </a:r>
          </a:p>
        </p:txBody>
      </p:sp>
    </p:spTree>
    <p:extLst>
      <p:ext uri="{BB962C8B-B14F-4D97-AF65-F5344CB8AC3E}">
        <p14:creationId xmlns:p14="http://schemas.microsoft.com/office/powerpoint/2010/main" val="529274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9" name="Text Box 5"/>
          <p:cNvSpPr txBox="1">
            <a:spLocks noChangeArrowheads="1"/>
          </p:cNvSpPr>
          <p:nvPr/>
        </p:nvSpPr>
        <p:spPr bwMode="auto">
          <a:xfrm>
            <a:off x="934270" y="2648334"/>
            <a:ext cx="9096313" cy="3061736"/>
          </a:xfrm>
          <a:prstGeom prst="rect">
            <a:avLst/>
          </a:prstGeom>
          <a:solidFill>
            <a:schemeClr val="accent6">
              <a:lumMod val="20000"/>
              <a:lumOff val="80000"/>
            </a:schemeClr>
          </a:solidFill>
          <a:ln>
            <a:noFill/>
          </a:ln>
          <a:effectLst/>
        </p:spPr>
        <p:txBody>
          <a:bodyPr wrap="square" anchor="ctr" anchorCtr="1">
            <a:spAutoFit/>
          </a:bodyPr>
          <a:lstStyle/>
          <a:p>
            <a:pPr lvl="1" fontAlgn="base">
              <a:spcBef>
                <a:spcPct val="0"/>
              </a:spcBef>
              <a:spcAft>
                <a:spcPct val="0"/>
              </a:spcAft>
            </a:pPr>
            <a:endParaRPr lang="en-US" altLang="ja-JP" sz="2456" b="1" dirty="0">
              <a:latin typeface="+mn-ea"/>
            </a:endParaRPr>
          </a:p>
          <a:p>
            <a:pPr lvl="1" fontAlgn="base">
              <a:spcBef>
                <a:spcPct val="0"/>
              </a:spcBef>
              <a:spcAft>
                <a:spcPct val="0"/>
              </a:spcAft>
            </a:pPr>
            <a:r>
              <a:rPr lang="ja-JP" altLang="en-US" sz="2456" b="1" dirty="0">
                <a:latin typeface="+mn-ea"/>
              </a:rPr>
              <a:t>▼ 歯・口の健康は、生涯のＱＯＬに直結</a:t>
            </a:r>
            <a:endParaRPr lang="en-US" altLang="ja-JP" sz="2456" b="1" dirty="0">
              <a:latin typeface="+mn-ea"/>
            </a:endParaRPr>
          </a:p>
          <a:p>
            <a:pPr lvl="1" fontAlgn="base">
              <a:spcBef>
                <a:spcPct val="0"/>
              </a:spcBef>
              <a:spcAft>
                <a:spcPct val="0"/>
              </a:spcAft>
            </a:pPr>
            <a:endParaRPr lang="ja-JP" altLang="en-US" sz="2456" b="1" dirty="0">
              <a:latin typeface="+mn-ea"/>
            </a:endParaRPr>
          </a:p>
          <a:p>
            <a:pPr lvl="1" fontAlgn="base">
              <a:spcBef>
                <a:spcPct val="0"/>
              </a:spcBef>
              <a:spcAft>
                <a:spcPct val="0"/>
              </a:spcAft>
            </a:pPr>
            <a:r>
              <a:rPr lang="ja-JP" altLang="en-US" sz="2456" b="1" dirty="0">
                <a:latin typeface="+mn-ea"/>
              </a:rPr>
              <a:t>▼ 歯・口の外傷の件数や障害見舞金の給付額が非常に多い</a:t>
            </a:r>
            <a:br>
              <a:rPr lang="ja-JP" altLang="en-US" sz="2456" b="1" dirty="0">
                <a:latin typeface="+mn-ea"/>
              </a:rPr>
            </a:br>
            <a:r>
              <a:rPr lang="ja-JP" altLang="en-US" sz="2456" b="1" dirty="0">
                <a:latin typeface="+mn-ea"/>
              </a:rPr>
              <a:t>　</a:t>
            </a:r>
          </a:p>
          <a:p>
            <a:pPr lvl="1" fontAlgn="base">
              <a:spcBef>
                <a:spcPct val="0"/>
              </a:spcBef>
              <a:spcAft>
                <a:spcPct val="0"/>
              </a:spcAft>
            </a:pPr>
            <a:r>
              <a:rPr lang="ja-JP" altLang="en-US" sz="2456" b="1" dirty="0">
                <a:latin typeface="+mn-ea"/>
              </a:rPr>
              <a:t>▼ 歯・口の安全教育は、自身の危険回避能力の育成のほか、</a:t>
            </a:r>
            <a:endParaRPr lang="en-US" altLang="ja-JP" sz="2456" b="1" dirty="0">
              <a:latin typeface="+mn-ea"/>
            </a:endParaRPr>
          </a:p>
          <a:p>
            <a:pPr lvl="1" fontAlgn="base">
              <a:spcBef>
                <a:spcPct val="0"/>
              </a:spcBef>
              <a:spcAft>
                <a:spcPct val="0"/>
              </a:spcAft>
            </a:pPr>
            <a:r>
              <a:rPr lang="ja-JP" altLang="en-US" sz="2456" b="1" dirty="0">
                <a:latin typeface="+mn-ea"/>
              </a:rPr>
              <a:t>　 自他の身体・生命を尊重する態度の育成につながる</a:t>
            </a:r>
          </a:p>
          <a:p>
            <a:pPr lvl="1" fontAlgn="base">
              <a:spcBef>
                <a:spcPct val="0"/>
              </a:spcBef>
              <a:spcAft>
                <a:spcPct val="0"/>
              </a:spcAft>
            </a:pPr>
            <a:endParaRPr lang="en-US" altLang="ja-JP" sz="2105" b="1" dirty="0">
              <a:solidFill>
                <a:srgbClr val="0000FF"/>
              </a:solidFill>
              <a:ea typeface="HGS創英角ｺﾞｼｯｸUB" panose="020B0900000000000000" pitchFamily="50" charset="-128"/>
            </a:endParaRPr>
          </a:p>
        </p:txBody>
      </p:sp>
      <p:sp>
        <p:nvSpPr>
          <p:cNvPr id="6" name="タイトル 1"/>
          <p:cNvSpPr txBox="1">
            <a:spLocks/>
          </p:cNvSpPr>
          <p:nvPr/>
        </p:nvSpPr>
        <p:spPr>
          <a:xfrm>
            <a:off x="3981892" y="1053574"/>
            <a:ext cx="2729617" cy="650236"/>
          </a:xfrm>
          <a:prstGeom prst="rect">
            <a:avLst/>
          </a:prstGeom>
          <a:solidFill>
            <a:schemeClr val="bg2"/>
          </a:solidFill>
        </p:spPr>
        <p:txBody>
          <a:bodyPr>
            <a:noAutofit/>
          </a:bodyPr>
          <a:lstStyle/>
          <a:p>
            <a:pPr algn="ctr" defTabSz="401010">
              <a:spcBef>
                <a:spcPct val="0"/>
              </a:spcBef>
              <a:defRPr/>
            </a:pPr>
            <a:r>
              <a:rPr kumimoji="1" lang="ja-JP" altLang="en-US" sz="3158" b="1" kern="1200" cap="all" dirty="0">
                <a:ln w="3175" cmpd="sng">
                  <a:noFill/>
                </a:ln>
                <a:solidFill>
                  <a:schemeClr val="tx1"/>
                </a:solidFill>
                <a:latin typeface="+mn-ea"/>
                <a:cs typeface="+mj-cs"/>
              </a:rPr>
              <a:t>まとめ</a:t>
            </a:r>
            <a:br>
              <a:rPr kumimoji="1" lang="ja-JP" altLang="en-US" sz="3508" kern="1200" cap="all" dirty="0">
                <a:ln w="3175" cmpd="sng">
                  <a:noFill/>
                </a:ln>
                <a:solidFill>
                  <a:schemeClr val="tx1"/>
                </a:solidFill>
                <a:latin typeface="HGP創英角ｺﾞｼｯｸUB" panose="020B0900000000000000" pitchFamily="50" charset="-128"/>
                <a:ea typeface="HGP創英角ｺﾞｼｯｸUB" panose="020B0900000000000000" pitchFamily="50" charset="-128"/>
                <a:cs typeface="+mj-cs"/>
              </a:rPr>
            </a:br>
            <a:endParaRPr kumimoji="1" lang="ja-JP" altLang="en-US" sz="3508" kern="1200" cap="all" dirty="0">
              <a:ln w="3175" cmpd="sng">
                <a:noFill/>
              </a:ln>
              <a:solidFill>
                <a:schemeClr val="tx1"/>
              </a:solidFill>
              <a:latin typeface="+mj-lt"/>
              <a:ea typeface="+mj-ea"/>
              <a:cs typeface="+mj-cs"/>
            </a:endParaRPr>
          </a:p>
        </p:txBody>
      </p:sp>
      <p:sp>
        <p:nvSpPr>
          <p:cNvPr id="2" name="テキスト ボックス 1">
            <a:extLst>
              <a:ext uri="{FF2B5EF4-FFF2-40B4-BE49-F238E27FC236}">
                <a16:creationId xmlns:a16="http://schemas.microsoft.com/office/drawing/2014/main" id="{04F7E286-5EFB-9844-E9CA-4D61DD9EE468}"/>
              </a:ext>
            </a:extLst>
          </p:cNvPr>
          <p:cNvSpPr txBox="1"/>
          <p:nvPr/>
        </p:nvSpPr>
        <p:spPr>
          <a:xfrm>
            <a:off x="2342057" y="1963265"/>
            <a:ext cx="5710218" cy="524311"/>
          </a:xfrm>
          <a:prstGeom prst="rect">
            <a:avLst/>
          </a:prstGeom>
          <a:solidFill>
            <a:schemeClr val="accent1">
              <a:lumMod val="20000"/>
              <a:lumOff val="80000"/>
            </a:schemeClr>
          </a:solidFill>
        </p:spPr>
        <p:txBody>
          <a:bodyPr wrap="none" rtlCol="0">
            <a:spAutoFit/>
          </a:bodyPr>
          <a:lstStyle/>
          <a:p>
            <a:r>
              <a:rPr kumimoji="1" lang="ja-JP" altLang="en-US" sz="2807" b="1" dirty="0">
                <a:latin typeface="+mn-ea"/>
              </a:rPr>
              <a:t>なぜ「歯・口の安全」が大切なのか？</a:t>
            </a:r>
          </a:p>
        </p:txBody>
      </p:sp>
      <p:sp>
        <p:nvSpPr>
          <p:cNvPr id="4" name="テキスト ボックス 3">
            <a:extLst>
              <a:ext uri="{FF2B5EF4-FFF2-40B4-BE49-F238E27FC236}">
                <a16:creationId xmlns:a16="http://schemas.microsoft.com/office/drawing/2014/main" id="{40A16CED-1403-166B-F5AE-F8A831FD7687}"/>
              </a:ext>
            </a:extLst>
          </p:cNvPr>
          <p:cNvSpPr txBox="1"/>
          <p:nvPr/>
        </p:nvSpPr>
        <p:spPr>
          <a:xfrm>
            <a:off x="3898900" y="5991225"/>
            <a:ext cx="6501381" cy="864917"/>
          </a:xfrm>
          <a:prstGeom prst="rect">
            <a:avLst/>
          </a:prstGeom>
          <a:noFill/>
        </p:spPr>
        <p:txBody>
          <a:bodyPr wrap="square">
            <a:spAutoFit/>
          </a:bodyPr>
          <a:lstStyle/>
          <a:p>
            <a:pPr algn="l">
              <a:lnSpc>
                <a:spcPct val="125000"/>
              </a:lnSpc>
            </a:pPr>
            <a:r>
              <a:rPr lang="ja-JP" altLang="ja-JP"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参考</a:t>
            </a:r>
            <a:r>
              <a:rPr lang="ja-JP" altLang="en-US"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資料</a:t>
            </a:r>
            <a:r>
              <a:rPr lang="ja-JP" altLang="ja-JP"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：公益社団法人日本学校歯科医会「スポーツ歯科と安全教育」</a:t>
            </a:r>
            <a:endParaRPr lang="ja-JP" altLang="ja-JP" sz="1403"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l">
              <a:lnSpc>
                <a:spcPct val="125000"/>
              </a:lnSpc>
            </a:pPr>
            <a:r>
              <a:rPr lang="ja-JP" altLang="ja-JP"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　　　</a:t>
            </a:r>
            <a:r>
              <a:rPr lang="ja-JP" altLang="en-US"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　　</a:t>
            </a:r>
            <a:r>
              <a:rPr lang="ja-JP" altLang="ja-JP"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公益社団法人東京都学校歯科医会「歯・口の安全」</a:t>
            </a:r>
            <a:endParaRPr lang="ja-JP" altLang="ja-JP" sz="1403"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l">
              <a:lnSpc>
                <a:spcPct val="125000"/>
              </a:lnSpc>
            </a:pPr>
            <a:r>
              <a:rPr lang="ja-JP" altLang="ja-JP"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　　　</a:t>
            </a:r>
            <a:r>
              <a:rPr lang="ja-JP" altLang="en-US"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　　</a:t>
            </a:r>
            <a:r>
              <a:rPr lang="ja-JP" altLang="ja-JP" sz="1403" dirty="0">
                <a:latin typeface="ＭＳ ゴシック" panose="020B0609070205080204" pitchFamily="49" charset="-128"/>
                <a:ea typeface="ＭＳ ゴシック" panose="020B0609070205080204" pitchFamily="49" charset="-128"/>
                <a:cs typeface="ＭＳ Ｐゴシック" panose="020B0600070205080204" pitchFamily="50" charset="-128"/>
              </a:rPr>
              <a:t>独立行政法人日本スポーツ振興センター資料</a:t>
            </a:r>
            <a:endParaRPr lang="ja-JP" altLang="ja-JP" sz="1403"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520929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30162" y="2771253"/>
            <a:ext cx="9446196" cy="3712756"/>
          </a:xfrm>
        </p:spPr>
        <p:txBody>
          <a:bodyPr>
            <a:noAutofit/>
          </a:bodyPr>
          <a:lstStyle/>
          <a:p>
            <a:pPr>
              <a:lnSpc>
                <a:spcPct val="150000"/>
              </a:lnSpc>
              <a:buNone/>
            </a:pPr>
            <a:r>
              <a:rPr lang="ja-JP" altLang="en-US" b="1" dirty="0">
                <a:latin typeface="+mn-ea"/>
              </a:rPr>
              <a:t> １）</a:t>
            </a:r>
            <a:r>
              <a:rPr lang="ja-JP" altLang="en-US" sz="2000" b="1" u="sng" dirty="0">
                <a:solidFill>
                  <a:srgbClr val="FF0000"/>
                </a:solidFill>
                <a:latin typeface="+mn-ea"/>
              </a:rPr>
              <a:t>学校保健計画</a:t>
            </a:r>
            <a:r>
              <a:rPr lang="ja-JP" altLang="en-US" b="1" dirty="0">
                <a:latin typeface="+mn-ea"/>
              </a:rPr>
              <a:t>及び</a:t>
            </a:r>
            <a:r>
              <a:rPr lang="ja-JP" altLang="en-US" sz="2000" b="1" u="sng" dirty="0">
                <a:solidFill>
                  <a:srgbClr val="FF0000"/>
                </a:solidFill>
                <a:latin typeface="+mn-ea"/>
              </a:rPr>
              <a:t>学校安全計画の立案に参与</a:t>
            </a:r>
            <a:r>
              <a:rPr lang="ja-JP" altLang="en-US" b="1" dirty="0">
                <a:latin typeface="+mn-ea"/>
              </a:rPr>
              <a:t>すること。 </a:t>
            </a:r>
            <a:endParaRPr lang="en-US" altLang="ja-JP" b="1" dirty="0">
              <a:latin typeface="+mn-ea"/>
            </a:endParaRPr>
          </a:p>
          <a:p>
            <a:pPr>
              <a:lnSpc>
                <a:spcPct val="150000"/>
              </a:lnSpc>
              <a:buNone/>
            </a:pPr>
            <a:r>
              <a:rPr lang="ja-JP" altLang="en-US" b="1" dirty="0">
                <a:latin typeface="+mn-ea"/>
              </a:rPr>
              <a:t> ２）法第８条 の</a:t>
            </a:r>
            <a:r>
              <a:rPr lang="ja-JP" altLang="en-US" sz="2000" b="1" u="sng" dirty="0">
                <a:solidFill>
                  <a:srgbClr val="FF0000"/>
                </a:solidFill>
                <a:latin typeface="+mn-ea"/>
              </a:rPr>
              <a:t>健康相談に従事</a:t>
            </a:r>
            <a:r>
              <a:rPr lang="ja-JP" altLang="en-US" b="1" dirty="0">
                <a:latin typeface="+mn-ea"/>
              </a:rPr>
              <a:t>すること。 </a:t>
            </a:r>
          </a:p>
          <a:p>
            <a:pPr>
              <a:lnSpc>
                <a:spcPct val="150000"/>
              </a:lnSpc>
              <a:buNone/>
            </a:pPr>
            <a:r>
              <a:rPr lang="ja-JP" altLang="en-US" b="1" dirty="0">
                <a:latin typeface="+mn-ea"/>
              </a:rPr>
              <a:t> ３）法第９条 の</a:t>
            </a:r>
            <a:r>
              <a:rPr lang="ja-JP" altLang="en-US" sz="2000" b="1" u="sng" dirty="0">
                <a:solidFill>
                  <a:srgbClr val="FF0000"/>
                </a:solidFill>
                <a:latin typeface="+mn-ea"/>
              </a:rPr>
              <a:t>保健指導に従事</a:t>
            </a:r>
            <a:r>
              <a:rPr lang="ja-JP" altLang="en-US" b="1" dirty="0">
                <a:latin typeface="+mn-ea"/>
              </a:rPr>
              <a:t>すること。 </a:t>
            </a:r>
          </a:p>
          <a:p>
            <a:pPr>
              <a:lnSpc>
                <a:spcPct val="150000"/>
              </a:lnSpc>
              <a:buNone/>
            </a:pPr>
            <a:r>
              <a:rPr lang="ja-JP" altLang="en-US" b="1" dirty="0">
                <a:latin typeface="+mn-ea"/>
              </a:rPr>
              <a:t> ４）法第</a:t>
            </a:r>
            <a:r>
              <a:rPr lang="en-US" altLang="ja-JP" b="1" dirty="0">
                <a:latin typeface="+mn-ea"/>
              </a:rPr>
              <a:t>13</a:t>
            </a:r>
            <a:r>
              <a:rPr lang="ja-JP" altLang="en-US" b="1" dirty="0">
                <a:latin typeface="+mn-ea"/>
              </a:rPr>
              <a:t>条 の</a:t>
            </a:r>
            <a:r>
              <a:rPr lang="ja-JP" altLang="en-US" sz="2000" b="1" u="sng" dirty="0">
                <a:solidFill>
                  <a:srgbClr val="FF0000"/>
                </a:solidFill>
                <a:latin typeface="+mn-ea"/>
              </a:rPr>
              <a:t>健康診断のうち歯の検査に従事</a:t>
            </a:r>
            <a:r>
              <a:rPr lang="ja-JP" altLang="en-US" b="1" dirty="0">
                <a:latin typeface="+mn-ea"/>
              </a:rPr>
              <a:t>すること。 </a:t>
            </a:r>
          </a:p>
          <a:p>
            <a:pPr>
              <a:lnSpc>
                <a:spcPct val="150000"/>
              </a:lnSpc>
              <a:buNone/>
            </a:pPr>
            <a:r>
              <a:rPr lang="ja-JP" altLang="en-US" b="1" dirty="0">
                <a:latin typeface="+mn-ea"/>
              </a:rPr>
              <a:t> ５）法第</a:t>
            </a:r>
            <a:r>
              <a:rPr lang="en-US" altLang="ja-JP" b="1" dirty="0">
                <a:latin typeface="+mn-ea"/>
              </a:rPr>
              <a:t>14</a:t>
            </a:r>
            <a:r>
              <a:rPr lang="ja-JP" altLang="en-US" b="1" dirty="0">
                <a:latin typeface="+mn-ea"/>
              </a:rPr>
              <a:t>条 の疾病の予防処置のうちう歯その他の歯疾の</a:t>
            </a:r>
            <a:r>
              <a:rPr lang="ja-JP" altLang="en-US" sz="2000" b="1" u="sng" dirty="0">
                <a:solidFill>
                  <a:srgbClr val="FF0000"/>
                </a:solidFill>
                <a:latin typeface="+mn-ea"/>
              </a:rPr>
              <a:t>予防処置に従事</a:t>
            </a:r>
            <a:r>
              <a:rPr lang="ja-JP" altLang="en-US" b="1" dirty="0">
                <a:latin typeface="+mn-ea"/>
              </a:rPr>
              <a:t>すること。 </a:t>
            </a:r>
          </a:p>
          <a:p>
            <a:pPr>
              <a:lnSpc>
                <a:spcPct val="150000"/>
              </a:lnSpc>
              <a:buNone/>
            </a:pPr>
            <a:r>
              <a:rPr lang="ja-JP" altLang="en-US" b="1" dirty="0">
                <a:latin typeface="+mn-ea"/>
              </a:rPr>
              <a:t> ６）</a:t>
            </a:r>
            <a:r>
              <a:rPr lang="ja-JP" altLang="en-US" b="1" u="sng" dirty="0">
                <a:latin typeface="+mn-ea"/>
              </a:rPr>
              <a:t>市町村の教育委員会の求めにより</a:t>
            </a:r>
            <a:r>
              <a:rPr lang="ja-JP" altLang="en-US" b="1" dirty="0">
                <a:latin typeface="+mn-ea"/>
              </a:rPr>
              <a:t>、法第</a:t>
            </a:r>
            <a:r>
              <a:rPr lang="en-US" altLang="ja-JP" b="1" dirty="0">
                <a:latin typeface="+mn-ea"/>
              </a:rPr>
              <a:t>11</a:t>
            </a:r>
            <a:r>
              <a:rPr lang="ja-JP" altLang="en-US" b="1" dirty="0">
                <a:latin typeface="+mn-ea"/>
              </a:rPr>
              <a:t>条の健康診断のうち</a:t>
            </a:r>
            <a:r>
              <a:rPr lang="ja-JP" altLang="en-US" sz="2000" b="1" u="sng" dirty="0">
                <a:solidFill>
                  <a:srgbClr val="FF0000"/>
                </a:solidFill>
                <a:latin typeface="+mn-ea"/>
              </a:rPr>
              <a:t>歯の検査に従事 </a:t>
            </a:r>
            <a:r>
              <a:rPr lang="ja-JP" altLang="en-US" b="1" dirty="0">
                <a:latin typeface="+mn-ea"/>
              </a:rPr>
              <a:t>すること。 </a:t>
            </a:r>
          </a:p>
          <a:p>
            <a:pPr>
              <a:lnSpc>
                <a:spcPct val="150000"/>
              </a:lnSpc>
              <a:buNone/>
            </a:pPr>
            <a:r>
              <a:rPr lang="ja-JP" altLang="en-US" b="1" dirty="0">
                <a:latin typeface="+mn-ea"/>
              </a:rPr>
              <a:t> ７）前各号に掲げるもののほか、必要に応じ、</a:t>
            </a:r>
            <a:r>
              <a:rPr lang="ja-JP" altLang="en-US" sz="2000" b="1" u="sng" dirty="0">
                <a:solidFill>
                  <a:srgbClr val="FF0000"/>
                </a:solidFill>
                <a:latin typeface="+mn-ea"/>
              </a:rPr>
              <a:t>学校における保健管理に関する専門的事項に関する指導に従事</a:t>
            </a:r>
            <a:r>
              <a:rPr lang="ja-JP" altLang="en-US" b="1" dirty="0">
                <a:latin typeface="+mn-ea"/>
              </a:rPr>
              <a:t>すること。 </a:t>
            </a:r>
            <a:endParaRPr lang="en-US" altLang="ja-JP" b="1" dirty="0">
              <a:latin typeface="+mn-ea"/>
            </a:endParaRPr>
          </a:p>
          <a:p>
            <a:pPr>
              <a:lnSpc>
                <a:spcPct val="150000"/>
              </a:lnSpc>
              <a:buNone/>
            </a:pPr>
            <a:endParaRPr lang="en-US" altLang="ja-JP" dirty="0">
              <a:latin typeface="+mn-ea"/>
            </a:endParaRPr>
          </a:p>
        </p:txBody>
      </p:sp>
      <p:sp>
        <p:nvSpPr>
          <p:cNvPr id="5" name="テキスト ボックス 4">
            <a:extLst>
              <a:ext uri="{FF2B5EF4-FFF2-40B4-BE49-F238E27FC236}">
                <a16:creationId xmlns:a16="http://schemas.microsoft.com/office/drawing/2014/main" id="{F6033928-4489-4C29-92C8-6C01D5F42225}"/>
              </a:ext>
            </a:extLst>
          </p:cNvPr>
          <p:cNvSpPr txBox="1"/>
          <p:nvPr/>
        </p:nvSpPr>
        <p:spPr>
          <a:xfrm>
            <a:off x="603731" y="1071779"/>
            <a:ext cx="5775682" cy="524311"/>
          </a:xfrm>
          <a:prstGeom prst="rect">
            <a:avLst/>
          </a:prstGeom>
          <a:solidFill>
            <a:schemeClr val="bg1">
              <a:lumMod val="85000"/>
            </a:schemeClr>
          </a:solidFill>
        </p:spPr>
        <p:txBody>
          <a:bodyPr wrap="square">
            <a:spAutoFit/>
          </a:bodyPr>
          <a:lstStyle/>
          <a:p>
            <a:r>
              <a:rPr lang="ja-JP" altLang="en-US" sz="2807" b="1" dirty="0">
                <a:latin typeface="+mn-ea"/>
              </a:rPr>
              <a:t>学校保健安全法施行規則 第</a:t>
            </a:r>
            <a:r>
              <a:rPr lang="en-US" altLang="ja-JP" sz="2807" b="1" dirty="0">
                <a:latin typeface="+mn-ea"/>
              </a:rPr>
              <a:t>23</a:t>
            </a:r>
            <a:r>
              <a:rPr lang="ja-JP" altLang="en-US" sz="2807" b="1" dirty="0">
                <a:latin typeface="+mn-ea"/>
              </a:rPr>
              <a:t>条　</a:t>
            </a:r>
            <a:endParaRPr lang="en-US" altLang="ja-JP" sz="2807" b="1" dirty="0">
              <a:latin typeface="+mn-ea"/>
            </a:endParaRPr>
          </a:p>
        </p:txBody>
      </p:sp>
      <p:sp>
        <p:nvSpPr>
          <p:cNvPr id="4" name="テキスト ボックス 3">
            <a:extLst>
              <a:ext uri="{FF2B5EF4-FFF2-40B4-BE49-F238E27FC236}">
                <a16:creationId xmlns:a16="http://schemas.microsoft.com/office/drawing/2014/main" id="{0558D9AE-976B-F359-8919-5A7FB64F7737}"/>
              </a:ext>
            </a:extLst>
          </p:cNvPr>
          <p:cNvSpPr txBox="1"/>
          <p:nvPr/>
        </p:nvSpPr>
        <p:spPr>
          <a:xfrm>
            <a:off x="870323" y="1922061"/>
            <a:ext cx="9446196" cy="523220"/>
          </a:xfrm>
          <a:prstGeom prst="rect">
            <a:avLst/>
          </a:prstGeom>
          <a:noFill/>
        </p:spPr>
        <p:txBody>
          <a:bodyPr wrap="square">
            <a:spAutoFit/>
          </a:bodyPr>
          <a:lstStyle/>
          <a:p>
            <a:r>
              <a:rPr lang="ja-JP" altLang="en-US" sz="2800" b="1" dirty="0">
                <a:solidFill>
                  <a:srgbClr val="FF0000"/>
                </a:solidFill>
                <a:latin typeface="+mn-ea"/>
              </a:rPr>
              <a:t>学校歯科医の職務執行 </a:t>
            </a:r>
            <a:r>
              <a:rPr lang="ja-JP" altLang="en-US" sz="2000" b="1" dirty="0">
                <a:latin typeface="+mn-ea"/>
              </a:rPr>
              <a:t>の準則は、次の各号に掲げるとおりとする。</a:t>
            </a:r>
            <a:endParaRPr lang="en-US" altLang="ja-JP" sz="2456" b="1" dirty="0">
              <a:latin typeface="+mn-ea"/>
            </a:endParaRPr>
          </a:p>
        </p:txBody>
      </p:sp>
    </p:spTree>
    <p:extLst>
      <p:ext uri="{BB962C8B-B14F-4D97-AF65-F5344CB8AC3E}">
        <p14:creationId xmlns:p14="http://schemas.microsoft.com/office/powerpoint/2010/main" val="3667096609"/>
      </p:ext>
    </p:extLst>
  </p:cSld>
  <p:clrMapOvr>
    <a:masterClrMapping/>
  </p:clrMapOvr>
  <mc:AlternateContent xmlns:mc="http://schemas.openxmlformats.org/markup-compatibility/2006" xmlns:p14="http://schemas.microsoft.com/office/powerpoint/2010/main">
    <mc:Choice Requires="p14">
      <p:transition spd="slow" p14:dur="2000" advTm="24"/>
    </mc:Choice>
    <mc:Fallback xmlns="">
      <p:transition spd="slow" advTm="2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6DD8234-F00C-4171-B595-C87A9FFA7130}"/>
              </a:ext>
            </a:extLst>
          </p:cNvPr>
          <p:cNvSpPr txBox="1"/>
          <p:nvPr/>
        </p:nvSpPr>
        <p:spPr>
          <a:xfrm>
            <a:off x="772302" y="1105307"/>
            <a:ext cx="8870710" cy="1238801"/>
          </a:xfrm>
          <a:prstGeom prst="rect">
            <a:avLst/>
          </a:prstGeom>
          <a:solidFill>
            <a:schemeClr val="accent6">
              <a:lumMod val="40000"/>
              <a:lumOff val="60000"/>
            </a:schemeClr>
          </a:solidFill>
        </p:spPr>
        <p:txBody>
          <a:bodyPr wrap="square">
            <a:spAutoFit/>
          </a:bodyPr>
          <a:lstStyle/>
          <a:p>
            <a:pPr>
              <a:lnSpc>
                <a:spcPct val="125000"/>
              </a:lnSpc>
            </a:pPr>
            <a:r>
              <a:rPr lang="ja-JP" altLang="en-US" sz="2807" dirty="0">
                <a:latin typeface="ＭＳ ゴシック" panose="020B0609070205080204" pitchFamily="49" charset="-128"/>
                <a:ea typeface="ＭＳ ゴシック" panose="020B0609070205080204" pitchFamily="49" charset="-128"/>
              </a:rPr>
              <a:t>　</a:t>
            </a:r>
            <a:r>
              <a:rPr lang="ja-JP" altLang="en-US" sz="3200" dirty="0">
                <a:latin typeface="ＭＳ ゴシック" panose="020B0609070205080204" pitchFamily="49" charset="-128"/>
                <a:ea typeface="ＭＳ ゴシック" panose="020B0609070205080204" pitchFamily="49" charset="-128"/>
              </a:rPr>
              <a:t>学校安全計画</a:t>
            </a:r>
            <a:r>
              <a:rPr lang="ja-JP" altLang="en-US" sz="2400" dirty="0">
                <a:latin typeface="ＭＳ ゴシック" panose="020B0609070205080204" pitchFamily="49" charset="-128"/>
                <a:ea typeface="ＭＳ ゴシック" panose="020B0609070205080204" pitchFamily="49" charset="-128"/>
              </a:rPr>
              <a:t>の策定及び</a:t>
            </a:r>
            <a:endParaRPr lang="en-US" altLang="ja-JP" sz="2807" dirty="0">
              <a:latin typeface="ＭＳ ゴシック" panose="020B0609070205080204" pitchFamily="49" charset="-128"/>
              <a:ea typeface="ＭＳ ゴシック" panose="020B0609070205080204" pitchFamily="49" charset="-128"/>
            </a:endParaRPr>
          </a:p>
          <a:p>
            <a:pPr>
              <a:lnSpc>
                <a:spcPct val="125000"/>
              </a:lnSpc>
            </a:pPr>
            <a:r>
              <a:rPr lang="en-US" altLang="ja-JP" sz="2807" dirty="0">
                <a:latin typeface="ＭＳ ゴシック" panose="020B0609070205080204" pitchFamily="49" charset="-128"/>
                <a:ea typeface="ＭＳ ゴシック" panose="020B0609070205080204" pitchFamily="49" charset="-128"/>
              </a:rPr>
              <a:t>		   		</a:t>
            </a:r>
            <a:r>
              <a:rPr lang="ja-JP" altLang="en-US" sz="3200" dirty="0">
                <a:latin typeface="ＭＳ ゴシック" panose="020B0609070205080204" pitchFamily="49" charset="-128"/>
                <a:ea typeface="ＭＳ ゴシック" panose="020B0609070205080204" pitchFamily="49" charset="-128"/>
              </a:rPr>
              <a:t>危険等発生時対処要領</a:t>
            </a:r>
            <a:r>
              <a:rPr lang="ja-JP" altLang="en-US" sz="2400" dirty="0">
                <a:latin typeface="ＭＳ ゴシック" panose="020B0609070205080204" pitchFamily="49" charset="-128"/>
                <a:ea typeface="ＭＳ ゴシック" panose="020B0609070205080204" pitchFamily="49" charset="-128"/>
              </a:rPr>
              <a:t>の作成</a:t>
            </a:r>
            <a:endParaRPr lang="ja-JP" altLang="en-US" sz="2807" dirty="0">
              <a:latin typeface="ＭＳ ゴシック" panose="020B0609070205080204" pitchFamily="49" charset="-128"/>
              <a:ea typeface="ＭＳ ゴシック" panose="020B0609070205080204" pitchFamily="49" charset="-128"/>
            </a:endParaRPr>
          </a:p>
        </p:txBody>
      </p:sp>
      <p:sp>
        <p:nvSpPr>
          <p:cNvPr id="2" name="テキスト ボックス 1">
            <a:extLst>
              <a:ext uri="{FF2B5EF4-FFF2-40B4-BE49-F238E27FC236}">
                <a16:creationId xmlns:a16="http://schemas.microsoft.com/office/drawing/2014/main" id="{4C68F99A-61DE-4380-907B-05C817DC0918}"/>
              </a:ext>
            </a:extLst>
          </p:cNvPr>
          <p:cNvSpPr txBox="1"/>
          <p:nvPr/>
        </p:nvSpPr>
        <p:spPr>
          <a:xfrm>
            <a:off x="839006" y="3134271"/>
            <a:ext cx="8804006" cy="3255571"/>
          </a:xfrm>
          <a:prstGeom prst="rect">
            <a:avLst/>
          </a:prstGeom>
          <a:solidFill>
            <a:schemeClr val="bg1">
              <a:lumMod val="95000"/>
            </a:schemeClr>
          </a:solidFill>
          <a:ln>
            <a:solidFill>
              <a:schemeClr val="tx1"/>
            </a:solidFill>
          </a:ln>
        </p:spPr>
        <p:txBody>
          <a:bodyPr wrap="square" rtlCol="0">
            <a:spAutoFit/>
          </a:bodyPr>
          <a:lstStyle/>
          <a:p>
            <a:pPr>
              <a:lnSpc>
                <a:spcPct val="150000"/>
              </a:lnSpc>
            </a:pPr>
            <a:r>
              <a:rPr lang="ja-JP" altLang="en-US" sz="2800" dirty="0">
                <a:latin typeface="ＭＳ ゴシック" panose="020B0609070205080204" pitchFamily="49" charset="-128"/>
                <a:ea typeface="ＭＳ ゴシック" panose="020B0609070205080204" pitchFamily="49" charset="-128"/>
              </a:rPr>
              <a:t>学校保健安全法第 </a:t>
            </a:r>
            <a:r>
              <a:rPr lang="en-US" altLang="ja-JP" sz="2800" dirty="0">
                <a:latin typeface="ＭＳ ゴシック" panose="020B0609070205080204" pitchFamily="49" charset="-128"/>
                <a:ea typeface="ＭＳ ゴシック" panose="020B0609070205080204" pitchFamily="49" charset="-128"/>
              </a:rPr>
              <a:t>27 </a:t>
            </a:r>
            <a:r>
              <a:rPr lang="ja-JP" altLang="en-US" sz="2800" dirty="0">
                <a:latin typeface="ＭＳ ゴシック" panose="020B0609070205080204" pitchFamily="49" charset="-128"/>
                <a:ea typeface="ＭＳ ゴシック" panose="020B0609070205080204" pitchFamily="49" charset="-128"/>
              </a:rPr>
              <a:t>条及び第 </a:t>
            </a:r>
            <a:r>
              <a:rPr lang="en-US" altLang="ja-JP" sz="2800" dirty="0">
                <a:latin typeface="ＭＳ ゴシック" panose="020B0609070205080204" pitchFamily="49" charset="-128"/>
                <a:ea typeface="ＭＳ ゴシック" panose="020B0609070205080204" pitchFamily="49" charset="-128"/>
              </a:rPr>
              <a:t>29 </a:t>
            </a:r>
            <a:r>
              <a:rPr lang="ja-JP" altLang="en-US" sz="2800" dirty="0">
                <a:latin typeface="ＭＳ ゴシック" panose="020B0609070205080204" pitchFamily="49" charset="-128"/>
                <a:ea typeface="ＭＳ ゴシック" panose="020B0609070205080204" pitchFamily="49" charset="-128"/>
              </a:rPr>
              <a:t>条により、</a:t>
            </a:r>
            <a:endParaRPr lang="en-US" altLang="ja-JP" sz="2800" dirty="0">
              <a:latin typeface="ＭＳ ゴシック" panose="020B0609070205080204" pitchFamily="49" charset="-128"/>
              <a:ea typeface="ＭＳ ゴシック" panose="020B0609070205080204" pitchFamily="49" charset="-128"/>
            </a:endParaRPr>
          </a:p>
          <a:p>
            <a:pPr>
              <a:lnSpc>
                <a:spcPct val="150000"/>
              </a:lnSpc>
            </a:pPr>
            <a:r>
              <a:rPr lang="ja-JP" altLang="en-US" sz="2800" dirty="0">
                <a:latin typeface="ＭＳ ゴシック" panose="020B0609070205080204" pitchFamily="49" charset="-128"/>
                <a:ea typeface="ＭＳ ゴシック" panose="020B0609070205080204" pitchFamily="49" charset="-128"/>
              </a:rPr>
              <a:t>　全ての学校において</a:t>
            </a:r>
            <a:endParaRPr lang="en-US" altLang="ja-JP" sz="2800" dirty="0">
              <a:latin typeface="ＭＳ ゴシック" panose="020B0609070205080204" pitchFamily="49" charset="-128"/>
              <a:ea typeface="ＭＳ ゴシック" panose="020B0609070205080204" pitchFamily="49" charset="-128"/>
            </a:endParaRPr>
          </a:p>
          <a:p>
            <a:pPr>
              <a:lnSpc>
                <a:spcPct val="150000"/>
              </a:lnSpc>
            </a:pPr>
            <a:r>
              <a:rPr lang="en-US" altLang="ja-JP" sz="2800" dirty="0">
                <a:latin typeface="ＭＳ ゴシック" panose="020B0609070205080204" pitchFamily="49" charset="-128"/>
                <a:ea typeface="ＭＳ ゴシック" panose="020B0609070205080204" pitchFamily="49" charset="-128"/>
              </a:rPr>
              <a:t>  </a:t>
            </a:r>
            <a:r>
              <a:rPr lang="ja-JP" altLang="en-US" sz="2800" u="sng" dirty="0">
                <a:solidFill>
                  <a:srgbClr val="FF0000"/>
                </a:solidFill>
                <a:latin typeface="ＭＳ ゴシック" panose="020B0609070205080204" pitchFamily="49" charset="-128"/>
                <a:ea typeface="ＭＳ ゴシック" panose="020B0609070205080204" pitchFamily="49" charset="-128"/>
              </a:rPr>
              <a:t>学校安全計画の策定</a:t>
            </a:r>
            <a:r>
              <a:rPr lang="ja-JP" altLang="en-US" sz="2800" dirty="0">
                <a:latin typeface="ＭＳ ゴシック" panose="020B0609070205080204" pitchFamily="49" charset="-128"/>
                <a:ea typeface="ＭＳ ゴシック" panose="020B0609070205080204" pitchFamily="49" charset="-128"/>
              </a:rPr>
              <a:t>と</a:t>
            </a:r>
            <a:endParaRPr lang="en-US" altLang="ja-JP" sz="2800" dirty="0">
              <a:latin typeface="ＭＳ ゴシック" panose="020B0609070205080204" pitchFamily="49" charset="-128"/>
              <a:ea typeface="ＭＳ ゴシック" panose="020B0609070205080204" pitchFamily="49" charset="-128"/>
            </a:endParaRPr>
          </a:p>
          <a:p>
            <a:pPr>
              <a:lnSpc>
                <a:spcPct val="150000"/>
              </a:lnSpc>
            </a:pPr>
            <a:r>
              <a:rPr lang="en-US" altLang="ja-JP" sz="2800" dirty="0">
                <a:latin typeface="ＭＳ ゴシック" panose="020B0609070205080204" pitchFamily="49" charset="-128"/>
                <a:ea typeface="ＭＳ ゴシック" panose="020B0609070205080204" pitchFamily="49" charset="-128"/>
              </a:rPr>
              <a:t>  </a:t>
            </a:r>
            <a:r>
              <a:rPr lang="ja-JP" altLang="en-US" sz="2800" u="sng" dirty="0">
                <a:solidFill>
                  <a:srgbClr val="FF0000"/>
                </a:solidFill>
                <a:latin typeface="ＭＳ ゴシック" panose="020B0609070205080204" pitchFamily="49" charset="-128"/>
                <a:ea typeface="ＭＳ ゴシック" panose="020B0609070205080204" pitchFamily="49" charset="-128"/>
              </a:rPr>
              <a:t>危険等発生時対処要領</a:t>
            </a:r>
            <a:r>
              <a:rPr lang="en-US" altLang="ja-JP" sz="2800" u="sng" dirty="0">
                <a:solidFill>
                  <a:srgbClr val="FF0000"/>
                </a:solidFill>
                <a:latin typeface="ＭＳ ゴシック" panose="020B0609070205080204" pitchFamily="49" charset="-128"/>
                <a:ea typeface="ＭＳ ゴシック" panose="020B0609070205080204" pitchFamily="49" charset="-128"/>
              </a:rPr>
              <a:t>(</a:t>
            </a:r>
            <a:r>
              <a:rPr lang="ja-JP" altLang="en-US" sz="2800" u="sng" dirty="0">
                <a:solidFill>
                  <a:srgbClr val="FF0000"/>
                </a:solidFill>
                <a:latin typeface="ＭＳ ゴシック" panose="020B0609070205080204" pitchFamily="49" charset="-128"/>
                <a:ea typeface="ＭＳ ゴシック" panose="020B0609070205080204" pitchFamily="49" charset="-128"/>
              </a:rPr>
              <a:t>危機管理マニュアル</a:t>
            </a:r>
            <a:r>
              <a:rPr lang="en-US" altLang="ja-JP" sz="2800" u="sng" dirty="0">
                <a:solidFill>
                  <a:srgbClr val="FF0000"/>
                </a:solidFill>
                <a:latin typeface="ＭＳ ゴシック" panose="020B0609070205080204" pitchFamily="49" charset="-128"/>
                <a:ea typeface="ＭＳ ゴシック" panose="020B0609070205080204" pitchFamily="49" charset="-128"/>
              </a:rPr>
              <a:t>)</a:t>
            </a:r>
            <a:r>
              <a:rPr lang="ja-JP" altLang="en-US" sz="2800" u="sng" dirty="0">
                <a:solidFill>
                  <a:srgbClr val="FF0000"/>
                </a:solidFill>
                <a:latin typeface="ＭＳ ゴシック" panose="020B0609070205080204" pitchFamily="49" charset="-128"/>
                <a:ea typeface="ＭＳ ゴシック" panose="020B0609070205080204" pitchFamily="49" charset="-128"/>
              </a:rPr>
              <a:t>の作成</a:t>
            </a:r>
            <a:endParaRPr lang="en-US" altLang="ja-JP" sz="2800" u="sng" dirty="0">
              <a:solidFill>
                <a:srgbClr val="FF0000"/>
              </a:solidFill>
              <a:latin typeface="ＭＳ ゴシック" panose="020B0609070205080204" pitchFamily="49" charset="-128"/>
              <a:ea typeface="ＭＳ ゴシック" panose="020B0609070205080204" pitchFamily="49" charset="-128"/>
            </a:endParaRPr>
          </a:p>
          <a:p>
            <a:pPr>
              <a:lnSpc>
                <a:spcPct val="150000"/>
              </a:lnSpc>
            </a:pPr>
            <a:r>
              <a:rPr lang="en-US" altLang="ja-JP" sz="2800" dirty="0">
                <a:latin typeface="ＭＳ ゴシック" panose="020B0609070205080204" pitchFamily="49" charset="-128"/>
                <a:ea typeface="ＭＳ ゴシック" panose="020B0609070205080204" pitchFamily="49" charset="-128"/>
              </a:rPr>
              <a:t>  </a:t>
            </a:r>
            <a:r>
              <a:rPr lang="ja-JP" altLang="en-US" sz="2800" dirty="0">
                <a:latin typeface="ＭＳ ゴシック" panose="020B0609070205080204" pitchFamily="49" charset="-128"/>
                <a:ea typeface="ＭＳ ゴシック" panose="020B0609070205080204" pitchFamily="49" charset="-128"/>
              </a:rPr>
              <a:t>が義務付けられています。</a:t>
            </a:r>
            <a:endParaRPr kumimoji="1" lang="ja-JP" altLang="en-US" sz="2800" dirty="0"/>
          </a:p>
        </p:txBody>
      </p:sp>
      <p:sp>
        <p:nvSpPr>
          <p:cNvPr id="5" name="テキスト ボックス 4">
            <a:extLst>
              <a:ext uri="{FF2B5EF4-FFF2-40B4-BE49-F238E27FC236}">
                <a16:creationId xmlns:a16="http://schemas.microsoft.com/office/drawing/2014/main" id="{CEF6E349-ACBB-E158-F591-C5746146D9B1}"/>
              </a:ext>
            </a:extLst>
          </p:cNvPr>
          <p:cNvSpPr txBox="1"/>
          <p:nvPr/>
        </p:nvSpPr>
        <p:spPr>
          <a:xfrm>
            <a:off x="7801923" y="2830116"/>
            <a:ext cx="2650177" cy="369332"/>
          </a:xfrm>
          <a:prstGeom prst="rect">
            <a:avLst/>
          </a:prstGeom>
          <a:noFill/>
        </p:spPr>
        <p:txBody>
          <a:bodyPr wrap="square">
            <a:spAutoFit/>
          </a:bodyPr>
          <a:lstStyle/>
          <a:p>
            <a:r>
              <a:rPr kumimoji="1" lang="ja-JP" altLang="en-US" b="1" dirty="0"/>
              <a:t>平成</a:t>
            </a:r>
            <a:r>
              <a:rPr kumimoji="1" lang="en-US" altLang="ja-JP" b="1" dirty="0"/>
              <a:t>21</a:t>
            </a:r>
            <a:r>
              <a:rPr kumimoji="1" lang="ja-JP" altLang="en-US" b="1" dirty="0"/>
              <a:t>年</a:t>
            </a:r>
            <a:r>
              <a:rPr kumimoji="1" lang="en-US" altLang="ja-JP" b="1" dirty="0"/>
              <a:t>4</a:t>
            </a:r>
            <a:r>
              <a:rPr kumimoji="1" lang="ja-JP" altLang="en-US" b="1" dirty="0"/>
              <a:t>月施行</a:t>
            </a:r>
            <a:endParaRPr lang="ja-JP" altLang="en-US" b="1" dirty="0"/>
          </a:p>
        </p:txBody>
      </p:sp>
    </p:spTree>
    <p:extLst>
      <p:ext uri="{BB962C8B-B14F-4D97-AF65-F5344CB8AC3E}">
        <p14:creationId xmlns:p14="http://schemas.microsoft.com/office/powerpoint/2010/main" val="98601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8636" y="754076"/>
            <a:ext cx="8936127" cy="1691169"/>
          </a:xfrm>
          <a:prstGeom prst="rect">
            <a:avLst/>
          </a:prstGeom>
        </p:spPr>
        <p:txBody>
          <a:bodyPr vert="horz" wrap="square" lIns="0" tIns="12065" rIns="0" bIns="0" rtlCol="0">
            <a:spAutoFit/>
          </a:bodyPr>
          <a:lstStyle/>
          <a:p>
            <a:pPr marL="12700" marR="5080">
              <a:lnSpc>
                <a:spcPct val="150000"/>
              </a:lnSpc>
              <a:spcBef>
                <a:spcPts val="95"/>
              </a:spcBef>
            </a:pPr>
            <a:r>
              <a:rPr sz="2400" b="1" spc="-55" dirty="0" err="1">
                <a:solidFill>
                  <a:srgbClr val="231F20"/>
                </a:solidFill>
                <a:latin typeface="MS UI Gothic" panose="020B0600070205080204" pitchFamily="50" charset="-128"/>
                <a:ea typeface="MS UI Gothic" panose="020B0600070205080204" pitchFamily="50" charset="-128"/>
                <a:cs typeface="Adobe Clean Han Black"/>
              </a:rPr>
              <a:t>学校歯科医</a:t>
            </a:r>
            <a:r>
              <a:rPr lang="ja-JP" altLang="en-US" sz="2400" b="1" spc="-55" dirty="0">
                <a:solidFill>
                  <a:srgbClr val="231F20"/>
                </a:solidFill>
                <a:latin typeface="MS UI Gothic" panose="020B0600070205080204" pitchFamily="50" charset="-128"/>
                <a:ea typeface="MS UI Gothic" panose="020B0600070205080204" pitchFamily="50" charset="-128"/>
                <a:cs typeface="Adobe Clean Han Black"/>
              </a:rPr>
              <a:t>からの提言</a:t>
            </a:r>
            <a:endParaRPr lang="en-US" sz="2400" b="1" spc="-55" dirty="0">
              <a:solidFill>
                <a:srgbClr val="231F20"/>
              </a:solidFill>
              <a:latin typeface="MS UI Gothic" panose="020B0600070205080204" pitchFamily="50" charset="-128"/>
              <a:ea typeface="MS UI Gothic" panose="020B0600070205080204" pitchFamily="50" charset="-128"/>
              <a:cs typeface="Adobe Clean Han Black"/>
            </a:endParaRPr>
          </a:p>
          <a:p>
            <a:pPr marL="12700" marR="5080">
              <a:lnSpc>
                <a:spcPct val="150000"/>
              </a:lnSpc>
              <a:spcBef>
                <a:spcPts val="95"/>
              </a:spcBef>
            </a:pPr>
            <a:r>
              <a:rPr lang="ja-JP" altLang="en-US" sz="2400" b="1" spc="-55" dirty="0">
                <a:solidFill>
                  <a:srgbClr val="231F20"/>
                </a:solidFill>
                <a:latin typeface="MS UI Gothic" panose="020B0600070205080204" pitchFamily="50" charset="-128"/>
                <a:ea typeface="MS UI Gothic" panose="020B0600070205080204" pitchFamily="50" charset="-128"/>
                <a:cs typeface="Adobe Clean Han Black"/>
              </a:rPr>
              <a:t>　　→　</a:t>
            </a:r>
            <a:r>
              <a:rPr sz="2400" b="1" spc="-55" dirty="0" err="1">
                <a:solidFill>
                  <a:srgbClr val="231F20"/>
                </a:solidFill>
                <a:latin typeface="MS UI Gothic" panose="020B0600070205080204" pitchFamily="50" charset="-128"/>
                <a:ea typeface="MS UI Gothic" panose="020B0600070205080204" pitchFamily="50" charset="-128"/>
                <a:cs typeface="Adobe Clean Han Black"/>
              </a:rPr>
              <a:t>子供を中心に学校</a:t>
            </a:r>
            <a:r>
              <a:rPr sz="2400" b="1" spc="-30" dirty="0" err="1">
                <a:solidFill>
                  <a:srgbClr val="231F20"/>
                </a:solidFill>
                <a:latin typeface="MS UI Gothic" panose="020B0600070205080204" pitchFamily="50" charset="-128"/>
                <a:ea typeface="MS UI Gothic" panose="020B0600070205080204" pitchFamily="50" charset="-128"/>
                <a:cs typeface="Adobe Clean Han Black"/>
              </a:rPr>
              <a:t>家庭</a:t>
            </a:r>
            <a:r>
              <a:rPr sz="2400" b="1" spc="-110" dirty="0" err="1">
                <a:solidFill>
                  <a:srgbClr val="231F20"/>
                </a:solidFill>
                <a:latin typeface="MS UI Gothic" panose="020B0600070205080204" pitchFamily="50" charset="-128"/>
                <a:ea typeface="MS UI Gothic" panose="020B0600070205080204" pitchFamily="50" charset="-128"/>
                <a:cs typeface="Adobe Clean Han Black"/>
              </a:rPr>
              <a:t>地域社</a:t>
            </a:r>
            <a:r>
              <a:rPr sz="2400" b="1" spc="-60" dirty="0" err="1">
                <a:solidFill>
                  <a:srgbClr val="231F20"/>
                </a:solidFill>
                <a:latin typeface="MS UI Gothic" panose="020B0600070205080204" pitchFamily="50" charset="-128"/>
                <a:ea typeface="MS UI Gothic" panose="020B0600070205080204" pitchFamily="50" charset="-128"/>
                <a:cs typeface="Adobe Clean Han Black"/>
              </a:rPr>
              <a:t>会で</a:t>
            </a:r>
            <a:endParaRPr lang="en-US" sz="2400" b="1" spc="-60" dirty="0">
              <a:solidFill>
                <a:srgbClr val="231F20"/>
              </a:solidFill>
              <a:latin typeface="MS UI Gothic" panose="020B0600070205080204" pitchFamily="50" charset="-128"/>
              <a:ea typeface="MS UI Gothic" panose="020B0600070205080204" pitchFamily="50" charset="-128"/>
              <a:cs typeface="Adobe Clean Han Black"/>
            </a:endParaRPr>
          </a:p>
          <a:p>
            <a:pPr marL="12700" marR="5080">
              <a:lnSpc>
                <a:spcPct val="150000"/>
              </a:lnSpc>
              <a:spcBef>
                <a:spcPts val="95"/>
              </a:spcBef>
            </a:pPr>
            <a:r>
              <a:rPr lang="en-US" sz="2400" b="1" spc="-60" dirty="0">
                <a:solidFill>
                  <a:srgbClr val="231F20"/>
                </a:solidFill>
                <a:latin typeface="MS UI Gothic" panose="020B0600070205080204" pitchFamily="50" charset="-128"/>
                <a:ea typeface="MS UI Gothic" panose="020B0600070205080204" pitchFamily="50" charset="-128"/>
                <a:cs typeface="Adobe Clean Han Black"/>
              </a:rPr>
              <a:t>			</a:t>
            </a:r>
            <a:r>
              <a:rPr sz="2800" b="1" spc="-60" dirty="0" err="1">
                <a:solidFill>
                  <a:srgbClr val="231F20"/>
                </a:solidFill>
                <a:latin typeface="MS UI Gothic" panose="020B0600070205080204" pitchFamily="50" charset="-128"/>
                <a:ea typeface="MS UI Gothic" panose="020B0600070205080204" pitchFamily="50" charset="-128"/>
                <a:cs typeface="Adobe Clean Han Black"/>
              </a:rPr>
              <a:t>危険を回避する指導</a:t>
            </a:r>
            <a:r>
              <a:rPr sz="2800" b="1" spc="-135" dirty="0" err="1">
                <a:solidFill>
                  <a:srgbClr val="231F20"/>
                </a:solidFill>
                <a:latin typeface="MS UI Gothic" panose="020B0600070205080204" pitchFamily="50" charset="-128"/>
                <a:ea typeface="MS UI Gothic" panose="020B0600070205080204" pitchFamily="50" charset="-128"/>
                <a:cs typeface="Adobe Clean Han Black"/>
              </a:rPr>
              <a:t>支援</a:t>
            </a:r>
            <a:r>
              <a:rPr lang="ja-JP" altLang="en-US" sz="2400" b="1" spc="-135" dirty="0">
                <a:solidFill>
                  <a:srgbClr val="231F20"/>
                </a:solidFill>
                <a:latin typeface="MS UI Gothic" panose="020B0600070205080204" pitchFamily="50" charset="-128"/>
                <a:ea typeface="MS UI Gothic" panose="020B0600070205080204" pitchFamily="50" charset="-128"/>
                <a:cs typeface="Adobe Clean Han Black"/>
              </a:rPr>
              <a:t>を考えていきましょう</a:t>
            </a:r>
            <a:endParaRPr sz="2400" dirty="0">
              <a:latin typeface="MS UI Gothic" panose="020B0600070205080204" pitchFamily="50" charset="-128"/>
              <a:ea typeface="MS UI Gothic" panose="020B0600070205080204" pitchFamily="50" charset="-128"/>
              <a:cs typeface="Adobe Clean Han Black"/>
            </a:endParaRPr>
          </a:p>
        </p:txBody>
      </p:sp>
      <p:pic>
        <p:nvPicPr>
          <p:cNvPr id="4" name="図 3">
            <a:extLst>
              <a:ext uri="{FF2B5EF4-FFF2-40B4-BE49-F238E27FC236}">
                <a16:creationId xmlns:a16="http://schemas.microsoft.com/office/drawing/2014/main" id="{6A2423DD-221E-125E-33BE-663FC3C42879}"/>
              </a:ext>
            </a:extLst>
          </p:cNvPr>
          <p:cNvPicPr>
            <a:picLocks noChangeAspect="1"/>
          </p:cNvPicPr>
          <p:nvPr/>
        </p:nvPicPr>
        <p:blipFill>
          <a:blip r:embed="rId3"/>
          <a:stretch>
            <a:fillRect/>
          </a:stretch>
        </p:blipFill>
        <p:spPr>
          <a:xfrm>
            <a:off x="3442194" y="3019425"/>
            <a:ext cx="4224756" cy="40971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382AF4B-B539-BB66-16D2-12DB5E8DCDC9}"/>
              </a:ext>
            </a:extLst>
          </p:cNvPr>
          <p:cNvSpPr txBox="1"/>
          <p:nvPr/>
        </p:nvSpPr>
        <p:spPr>
          <a:xfrm>
            <a:off x="546100" y="894242"/>
            <a:ext cx="9448800" cy="861774"/>
          </a:xfrm>
          <a:prstGeom prst="rect">
            <a:avLst/>
          </a:prstGeom>
          <a:solidFill>
            <a:schemeClr val="accent5">
              <a:lumMod val="20000"/>
              <a:lumOff val="80000"/>
            </a:schemeClr>
          </a:solidFill>
        </p:spPr>
        <p:txBody>
          <a:bodyPr wrap="square" rtlCol="0">
            <a:spAutoFit/>
          </a:bodyPr>
          <a:lstStyle/>
          <a:p>
            <a:r>
              <a:rPr kumimoji="1" lang="ja-JP" altLang="en-US" sz="2456" b="1" dirty="0"/>
              <a:t>　</a:t>
            </a:r>
            <a:r>
              <a:rPr kumimoji="1" lang="ja-JP" altLang="en-US" sz="3200" b="1" dirty="0"/>
              <a:t>学校保健安全法</a:t>
            </a:r>
            <a:endParaRPr kumimoji="1" lang="en-US" altLang="ja-JP" sz="3200" b="1" dirty="0"/>
          </a:p>
          <a:p>
            <a:pPr algn="r"/>
            <a:r>
              <a:rPr kumimoji="1" lang="ja-JP" altLang="en-US" b="1" dirty="0"/>
              <a:t>昭和</a:t>
            </a:r>
            <a:r>
              <a:rPr kumimoji="1" lang="en-US" altLang="ja-JP" b="1" dirty="0"/>
              <a:t>33</a:t>
            </a:r>
            <a:r>
              <a:rPr kumimoji="1" lang="ja-JP" altLang="en-US" b="1" dirty="0"/>
              <a:t>年４月</a:t>
            </a:r>
            <a:r>
              <a:rPr kumimoji="1" lang="en-US" altLang="ja-JP" b="1" dirty="0"/>
              <a:t>10</a:t>
            </a:r>
            <a:r>
              <a:rPr kumimoji="1" lang="ja-JP" altLang="en-US" b="1" dirty="0"/>
              <a:t>日法律第</a:t>
            </a:r>
            <a:r>
              <a:rPr kumimoji="1" lang="en-US" altLang="ja-JP" b="1" dirty="0"/>
              <a:t>56</a:t>
            </a:r>
            <a:r>
              <a:rPr kumimoji="1" lang="ja-JP" altLang="en-US" b="1" dirty="0"/>
              <a:t>号　　改正法：平成</a:t>
            </a:r>
            <a:r>
              <a:rPr kumimoji="1" lang="en-US" altLang="ja-JP" b="1" dirty="0"/>
              <a:t>21</a:t>
            </a:r>
            <a:r>
              <a:rPr kumimoji="1" lang="ja-JP" altLang="en-US" b="1" dirty="0"/>
              <a:t>年</a:t>
            </a:r>
            <a:r>
              <a:rPr kumimoji="1" lang="en-US" altLang="ja-JP" b="1" dirty="0"/>
              <a:t>4</a:t>
            </a:r>
            <a:r>
              <a:rPr kumimoji="1" lang="ja-JP" altLang="en-US" b="1" dirty="0"/>
              <a:t>月</a:t>
            </a:r>
            <a:r>
              <a:rPr kumimoji="1" lang="en-US" altLang="ja-JP" b="1" dirty="0"/>
              <a:t>1</a:t>
            </a:r>
            <a:r>
              <a:rPr kumimoji="1" lang="ja-JP" altLang="en-US" b="1" dirty="0"/>
              <a:t>日施行）</a:t>
            </a:r>
            <a:endParaRPr kumimoji="1" lang="ja-JP" altLang="en-US" sz="1754" b="1" dirty="0"/>
          </a:p>
        </p:txBody>
      </p:sp>
      <p:sp>
        <p:nvSpPr>
          <p:cNvPr id="7" name="正方形/長方形 6">
            <a:extLst>
              <a:ext uri="{FF2B5EF4-FFF2-40B4-BE49-F238E27FC236}">
                <a16:creationId xmlns:a16="http://schemas.microsoft.com/office/drawing/2014/main" id="{A55BED5A-C02B-57C5-F4E5-7EABF693611B}"/>
              </a:ext>
            </a:extLst>
          </p:cNvPr>
          <p:cNvSpPr/>
          <p:nvPr/>
        </p:nvSpPr>
        <p:spPr>
          <a:xfrm>
            <a:off x="839514" y="2272843"/>
            <a:ext cx="8758176" cy="470257"/>
          </a:xfrm>
          <a:prstGeom prst="rect">
            <a:avLst/>
          </a:prstGeom>
        </p:spPr>
        <p:txBody>
          <a:bodyPr wrap="square">
            <a:spAutoFit/>
          </a:bodyPr>
          <a:lstStyle/>
          <a:p>
            <a:pPr algn="ctr"/>
            <a:r>
              <a:rPr lang="ja-JP" altLang="en-US" sz="2456" b="1" dirty="0">
                <a:latin typeface="+mn-ea"/>
              </a:rPr>
              <a:t>・・・学校保健と学校安全について定める法律へ改正　　</a:t>
            </a:r>
            <a:endParaRPr lang="en-US" altLang="ja-JP" sz="2456" b="1" dirty="0">
              <a:latin typeface="+mn-ea"/>
            </a:endParaRPr>
          </a:p>
        </p:txBody>
      </p:sp>
      <p:sp>
        <p:nvSpPr>
          <p:cNvPr id="8" name="テキスト ボックス 7">
            <a:extLst>
              <a:ext uri="{FF2B5EF4-FFF2-40B4-BE49-F238E27FC236}">
                <a16:creationId xmlns:a16="http://schemas.microsoft.com/office/drawing/2014/main" id="{C298074E-C3D5-FD5E-753F-FB2DB0C72145}"/>
              </a:ext>
            </a:extLst>
          </p:cNvPr>
          <p:cNvSpPr txBox="1"/>
          <p:nvPr/>
        </p:nvSpPr>
        <p:spPr>
          <a:xfrm>
            <a:off x="839513" y="2995350"/>
            <a:ext cx="2572540" cy="470257"/>
          </a:xfrm>
          <a:prstGeom prst="rect">
            <a:avLst/>
          </a:prstGeom>
          <a:noFill/>
        </p:spPr>
        <p:txBody>
          <a:bodyPr wrap="square">
            <a:spAutoFit/>
          </a:bodyPr>
          <a:lstStyle/>
          <a:p>
            <a:r>
              <a:rPr lang="ja-JP" altLang="en-US" sz="2456" b="1" dirty="0"/>
              <a:t>第１条（目的）　 </a:t>
            </a:r>
            <a:endParaRPr lang="ja-JP" altLang="en-US" sz="2456" dirty="0"/>
          </a:p>
        </p:txBody>
      </p:sp>
      <p:sp>
        <p:nvSpPr>
          <p:cNvPr id="4" name="テキスト ボックス 3">
            <a:extLst>
              <a:ext uri="{FF2B5EF4-FFF2-40B4-BE49-F238E27FC236}">
                <a16:creationId xmlns:a16="http://schemas.microsoft.com/office/drawing/2014/main" id="{8B1B84A4-FBBC-31C4-6E20-ADED4FCF90D0}"/>
              </a:ext>
            </a:extLst>
          </p:cNvPr>
          <p:cNvSpPr txBox="1"/>
          <p:nvPr/>
        </p:nvSpPr>
        <p:spPr>
          <a:xfrm>
            <a:off x="872758" y="3859545"/>
            <a:ext cx="8947884" cy="2667910"/>
          </a:xfrm>
          <a:prstGeom prst="rect">
            <a:avLst/>
          </a:prstGeom>
          <a:noFill/>
        </p:spPr>
        <p:txBody>
          <a:bodyPr wrap="square">
            <a:spAutoFit/>
          </a:bodyPr>
          <a:lstStyle/>
          <a:p>
            <a:pPr>
              <a:lnSpc>
                <a:spcPct val="125000"/>
              </a:lnSpc>
            </a:pPr>
            <a:r>
              <a:rPr lang="ja-JP" altLang="en-US" sz="2000" b="1" dirty="0"/>
              <a:t>　この法律は、学校における児童生徒等及び職員の健康の保持増進を図るため、学校における保健管理に関し必要な事項を定めるとともに、</a:t>
            </a:r>
            <a:r>
              <a:rPr lang="ja-JP" altLang="en-US" sz="2400" b="1" u="sng" dirty="0">
                <a:solidFill>
                  <a:srgbClr val="FF0000"/>
                </a:solidFill>
              </a:rPr>
              <a:t>学校における教育活動が安全な環境において実施され、児童生徒等の安全の確保が図られるよう、学校における安全管理に関し必要な事項を定め</a:t>
            </a:r>
            <a:r>
              <a:rPr lang="ja-JP" altLang="en-US" sz="2400" b="1" dirty="0">
                <a:solidFill>
                  <a:srgbClr val="FF0000"/>
                </a:solidFill>
              </a:rPr>
              <a:t>、</a:t>
            </a:r>
            <a:r>
              <a:rPr lang="ja-JP" altLang="en-US" sz="2000" b="1" dirty="0"/>
              <a:t>もって学校教育の円滑な実施とその成果の確保に資することを目的とする。</a:t>
            </a:r>
          </a:p>
        </p:txBody>
      </p:sp>
    </p:spTree>
    <p:extLst>
      <p:ext uri="{BB962C8B-B14F-4D97-AF65-F5344CB8AC3E}">
        <p14:creationId xmlns:p14="http://schemas.microsoft.com/office/powerpoint/2010/main" val="851503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46720</TotalTime>
  <Words>10826</Words>
  <Application>Microsoft Office PowerPoint</Application>
  <PresentationFormat>ユーザー設定</PresentationFormat>
  <Paragraphs>976</Paragraphs>
  <Slides>55</Slides>
  <Notes>55</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55</vt:i4>
      </vt:variant>
    </vt:vector>
  </HeadingPairs>
  <TitlesOfParts>
    <vt:vector size="76" baseType="lpstr">
      <vt:lpstr>Adobe Clean Han</vt:lpstr>
      <vt:lpstr>Adobe Clean Han Black</vt:lpstr>
      <vt:lpstr>Adobe Clean Han ExtraBold</vt:lpstr>
      <vt:lpstr>HGP創英角ｺﾞｼｯｸUB</vt:lpstr>
      <vt:lpstr>HGS創英角ｺﾞｼｯｸUB</vt:lpstr>
      <vt:lpstr>Kozuka Gothic Pro M</vt:lpstr>
      <vt:lpstr>ＭＳ Ｐゴシック</vt:lpstr>
      <vt:lpstr>MS UI Gothic</vt:lpstr>
      <vt:lpstr>ＭＳ ゴシック</vt:lpstr>
      <vt:lpstr>PMingLiU</vt:lpstr>
      <vt:lpstr>メイリオ</vt:lpstr>
      <vt:lpstr>游ゴシック</vt:lpstr>
      <vt:lpstr>游明朝</vt:lpstr>
      <vt:lpstr>Arial</vt:lpstr>
      <vt:lpstr>Calibri</vt:lpstr>
      <vt:lpstr>Century</vt:lpstr>
      <vt:lpstr>Century Gothic</vt:lpstr>
      <vt:lpstr>Times New Roman</vt:lpstr>
      <vt:lpstr>Trebuchet MS</vt:lpstr>
      <vt:lpstr>Wingdings</vt:lpstr>
      <vt:lpstr>Office Theme</vt:lpstr>
      <vt:lpstr>PowerPoint プレゼンテーション</vt:lpstr>
      <vt:lpstr>PowerPoint プレゼンテーション</vt:lpstr>
      <vt:lpstr>PowerPoint プレゼンテーション</vt:lpstr>
      <vt:lpstr>学校歯科医の法的な立場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歯が脱落したら</vt:lpstr>
      <vt:lpstr>PowerPoint プレゼンテーション</vt:lpstr>
      <vt:lpstr>PowerPoint プレゼンテーション</vt:lpstr>
      <vt:lpstr>歯が欠けた、歯をぶつけた　（２）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スポーツ歯科と安全教育_cc2022.indd</dc:title>
  <dc:creator>SPMD-HiroshiCHUREI</dc:creator>
  <cp:lastModifiedBy>小宮山　寛之</cp:lastModifiedBy>
  <cp:revision>79</cp:revision>
  <cp:lastPrinted>2024-11-27T13:23:08Z</cp:lastPrinted>
  <dcterms:created xsi:type="dcterms:W3CDTF">2024-02-14T05:49:44Z</dcterms:created>
  <dcterms:modified xsi:type="dcterms:W3CDTF">2025-09-11T09:06:19Z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2023-03-15T00:00:00Z</vt:filetime>
  </property>
  <property fmtid="{D5CDD505-2E9C-101B-9397-08002B2CF9AE}" pid="3" name="Creator">
    <vt:lpwstr>Adobe InDesign 17.4 (Macintosh)</vt:lpwstr>
  </property>
  <property fmtid="{D5CDD505-2E9C-101B-9397-08002B2CF9AE}" pid="4" name="GTS_PDFXVersion">
    <vt:lpwstr>PDF/X-4</vt:lpwstr>
  </property>
  <property fmtid="{D5CDD505-2E9C-101B-9397-08002B2CF9AE}" pid="5" name="LastSaved">
    <vt:filetime>2024-02-14T00:00:00Z</vt:filetime>
  </property>
  <property fmtid="{D5CDD505-2E9C-101B-9397-08002B2CF9AE}" pid="6" name="Producer">
    <vt:lpwstr>Adobe PDF Library 16.0.7</vt:lpwstr>
  </property>
</Properties>
</file>