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notesMasterIdLst>
    <p:notesMasterId r:id="rId36"/>
  </p:notesMasterIdLst>
  <p:sldIdLst>
    <p:sldId id="257" r:id="rId2"/>
    <p:sldId id="455" r:id="rId3"/>
    <p:sldId id="449" r:id="rId4"/>
    <p:sldId id="431" r:id="rId5"/>
    <p:sldId id="445" r:id="rId6"/>
    <p:sldId id="456" r:id="rId7"/>
    <p:sldId id="299" r:id="rId8"/>
    <p:sldId id="457" r:id="rId9"/>
    <p:sldId id="435" r:id="rId10"/>
    <p:sldId id="474" r:id="rId11"/>
    <p:sldId id="436" r:id="rId12"/>
    <p:sldId id="446" r:id="rId13"/>
    <p:sldId id="441" r:id="rId14"/>
    <p:sldId id="451" r:id="rId15"/>
    <p:sldId id="438" r:id="rId16"/>
    <p:sldId id="477" r:id="rId17"/>
    <p:sldId id="442" r:id="rId18"/>
    <p:sldId id="444" r:id="rId19"/>
    <p:sldId id="476" r:id="rId20"/>
    <p:sldId id="440" r:id="rId21"/>
    <p:sldId id="472" r:id="rId22"/>
    <p:sldId id="469" r:id="rId23"/>
    <p:sldId id="479" r:id="rId24"/>
    <p:sldId id="471" r:id="rId25"/>
    <p:sldId id="473" r:id="rId26"/>
    <p:sldId id="452" r:id="rId27"/>
    <p:sldId id="453" r:id="rId28"/>
    <p:sldId id="454" r:id="rId29"/>
    <p:sldId id="461" r:id="rId30"/>
    <p:sldId id="462" r:id="rId31"/>
    <p:sldId id="463" r:id="rId32"/>
    <p:sldId id="475" r:id="rId33"/>
    <p:sldId id="478" r:id="rId34"/>
    <p:sldId id="465" r:id="rId35"/>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1348" autoAdjust="0"/>
    <p:restoredTop sz="94660"/>
  </p:normalViewPr>
  <p:slideViewPr>
    <p:cSldViewPr snapToGrid="0">
      <p:cViewPr varScale="1">
        <p:scale>
          <a:sx n="109" d="100"/>
          <a:sy n="109" d="100"/>
        </p:scale>
        <p:origin x="216" y="5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0C635A-132F-45F1-B222-E7C81C093065}" type="datetimeFigureOut">
              <a:rPr kumimoji="1" lang="ja-JP" altLang="en-US" smtClean="0"/>
              <a:pPr/>
              <a:t>2025/6/13</a:t>
            </a:fld>
            <a:endParaRPr kumimoji="1" lang="ja-JP" altLang="en-US"/>
          </a:p>
        </p:txBody>
      </p:sp>
      <p:sp>
        <p:nvSpPr>
          <p:cNvPr id="4" name="スライド イメージ プレースホルダ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D559FB1-60A2-45B7-B8FA-464233D8EF95}"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国立競技場、ナショナルトレーニングセンターの運営、スポーツ振興くじの実施などのスポーツ関連事業</a:t>
            </a:r>
            <a:endParaRPr kumimoji="1" lang="en-US" altLang="ja-JP" dirty="0"/>
          </a:p>
          <a:p>
            <a:r>
              <a:rPr kumimoji="1" lang="ja-JP" altLang="en-US" dirty="0"/>
              <a:t>学校災害共済給付制度、学校における安全、健康保持の普及などの学校関連事業</a:t>
            </a:r>
          </a:p>
        </p:txBody>
      </p:sp>
      <p:sp>
        <p:nvSpPr>
          <p:cNvPr id="4" name="スライド番号プレースホルダー 3"/>
          <p:cNvSpPr>
            <a:spLocks noGrp="1"/>
          </p:cNvSpPr>
          <p:nvPr>
            <p:ph type="sldNum" sz="quarter" idx="10"/>
          </p:nvPr>
        </p:nvSpPr>
        <p:spPr/>
        <p:txBody>
          <a:bodyPr/>
          <a:lstStyle/>
          <a:p>
            <a:fld id="{E2290D68-E25D-48FD-AB8F-A641A208D8FC}" type="slidenum">
              <a:rPr kumimoji="1" lang="ja-JP" altLang="en-US" smtClean="0"/>
              <a:pPr/>
              <a:t>2</a:t>
            </a:fld>
            <a:endParaRPr kumimoji="1" lang="ja-JP" altLang="en-US"/>
          </a:p>
        </p:txBody>
      </p:sp>
    </p:spTree>
    <p:extLst>
      <p:ext uri="{BB962C8B-B14F-4D97-AF65-F5344CB8AC3E}">
        <p14:creationId xmlns:p14="http://schemas.microsoft.com/office/powerpoint/2010/main" val="21823554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E2290D68-E25D-48FD-AB8F-A641A208D8FC}" type="slidenum">
              <a:rPr kumimoji="1" lang="ja-JP" altLang="en-US" smtClean="0"/>
              <a:pPr/>
              <a:t>18</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2290D68-E25D-48FD-AB8F-A641A208D8FC}" type="slidenum">
              <a:rPr kumimoji="1" lang="ja-JP" altLang="en-US" smtClean="0"/>
              <a:pPr/>
              <a:t>3</a:t>
            </a:fld>
            <a:endParaRPr kumimoji="1" lang="ja-JP" altLang="en-US"/>
          </a:p>
        </p:txBody>
      </p:sp>
    </p:spTree>
    <p:extLst>
      <p:ext uri="{BB962C8B-B14F-4D97-AF65-F5344CB8AC3E}">
        <p14:creationId xmlns:p14="http://schemas.microsoft.com/office/powerpoint/2010/main" val="21823554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2290D68-E25D-48FD-AB8F-A641A208D8FC}" type="slidenum">
              <a:rPr kumimoji="1" lang="ja-JP" altLang="en-US" smtClean="0"/>
              <a:pPr/>
              <a:t>4</a:t>
            </a:fld>
            <a:endParaRPr kumimoji="1" lang="ja-JP" altLang="en-US"/>
          </a:p>
        </p:txBody>
      </p:sp>
    </p:spTree>
    <p:extLst>
      <p:ext uri="{BB962C8B-B14F-4D97-AF65-F5344CB8AC3E}">
        <p14:creationId xmlns:p14="http://schemas.microsoft.com/office/powerpoint/2010/main" val="31630142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E2290D68-E25D-48FD-AB8F-A641A208D8FC}" type="slidenum">
              <a:rPr kumimoji="1" lang="ja-JP" altLang="en-US" smtClean="0"/>
              <a:pPr/>
              <a:t>6</a:t>
            </a:fld>
            <a:endParaRPr kumimoji="1" lang="ja-JP" altLang="en-US"/>
          </a:p>
        </p:txBody>
      </p:sp>
    </p:spTree>
    <p:extLst>
      <p:ext uri="{BB962C8B-B14F-4D97-AF65-F5344CB8AC3E}">
        <p14:creationId xmlns:p14="http://schemas.microsoft.com/office/powerpoint/2010/main" val="23700170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2290D68-E25D-48FD-AB8F-A641A208D8FC}" type="slidenum">
              <a:rPr kumimoji="1" lang="ja-JP" altLang="en-US" smtClean="0"/>
              <a:pPr/>
              <a:t>9</a:t>
            </a:fld>
            <a:endParaRPr kumimoji="1" lang="ja-JP" altLang="en-US"/>
          </a:p>
        </p:txBody>
      </p:sp>
    </p:spTree>
    <p:extLst>
      <p:ext uri="{BB962C8B-B14F-4D97-AF65-F5344CB8AC3E}">
        <p14:creationId xmlns:p14="http://schemas.microsoft.com/office/powerpoint/2010/main" val="13100045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2290D68-E25D-48FD-AB8F-A641A208D8FC}" type="slidenum">
              <a:rPr kumimoji="1" lang="ja-JP" altLang="en-US" smtClean="0"/>
              <a:pPr/>
              <a:t>10</a:t>
            </a:fld>
            <a:endParaRPr kumimoji="1" lang="ja-JP" altLang="en-US"/>
          </a:p>
        </p:txBody>
      </p:sp>
    </p:spTree>
    <p:extLst>
      <p:ext uri="{BB962C8B-B14F-4D97-AF65-F5344CB8AC3E}">
        <p14:creationId xmlns:p14="http://schemas.microsoft.com/office/powerpoint/2010/main" val="36777447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2290D68-E25D-48FD-AB8F-A641A208D8FC}" type="slidenum">
              <a:rPr kumimoji="1" lang="ja-JP" altLang="en-US" smtClean="0"/>
              <a:pPr/>
              <a:t>11</a:t>
            </a:fld>
            <a:endParaRPr kumimoji="1" lang="ja-JP" altLang="en-US"/>
          </a:p>
        </p:txBody>
      </p:sp>
    </p:spTree>
    <p:extLst>
      <p:ext uri="{BB962C8B-B14F-4D97-AF65-F5344CB8AC3E}">
        <p14:creationId xmlns:p14="http://schemas.microsoft.com/office/powerpoint/2010/main" val="39686035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521358C-488D-45CE-862B-82AE190ECD09}" type="slidenum">
              <a:rPr lang="en-US" altLang="ja-JP">
                <a:solidFill>
                  <a:srgbClr val="000000"/>
                </a:solidFill>
              </a:rPr>
              <a:pPr/>
              <a:t>14</a:t>
            </a:fld>
            <a:endParaRPr lang="en-US" altLang="ja-JP">
              <a:solidFill>
                <a:srgbClr val="000000"/>
              </a:solidFill>
            </a:endParaRPr>
          </a:p>
        </p:txBody>
      </p:sp>
      <p:sp>
        <p:nvSpPr>
          <p:cNvPr id="437250" name="Rectangle 2"/>
          <p:cNvSpPr>
            <a:spLocks noGrp="1" noRot="1" noChangeAspect="1" noChangeArrowheads="1" noTextEdit="1"/>
          </p:cNvSpPr>
          <p:nvPr>
            <p:ph type="sldImg"/>
          </p:nvPr>
        </p:nvSpPr>
        <p:spPr>
          <a:xfrm>
            <a:off x="93663" y="746125"/>
            <a:ext cx="6623050" cy="3725863"/>
          </a:xfrm>
          <a:ln/>
        </p:spPr>
      </p:sp>
      <p:sp>
        <p:nvSpPr>
          <p:cNvPr id="437251" name="Rectangle 3"/>
          <p:cNvSpPr>
            <a:spLocks noGrp="1" noChangeArrowheads="1"/>
          </p:cNvSpPr>
          <p:nvPr>
            <p:ph type="body" idx="1"/>
          </p:nvPr>
        </p:nvSpPr>
        <p:spPr/>
        <p:txBody>
          <a:bodyPr/>
          <a:lstStyle/>
          <a:p>
            <a:r>
              <a:rPr lang="ja-JP" altLang="en-US" dirty="0"/>
              <a:t>学校管理下の災害に起因する負傷・疾病に関わる障害（後遺症）が残った場合の障害見舞金を示します。　障害の程度によって独立行政法人日本スポーツセンターから支払われます。</a:t>
            </a:r>
            <a:endParaRPr lang="en-US" altLang="ja-JP" dirty="0"/>
          </a:p>
          <a:p>
            <a:r>
              <a:rPr lang="ja-JP" altLang="en-US" dirty="0"/>
              <a:t>ただし、給付事由が生じた日から、２年間請求がなかった場合は時効となります。</a:t>
            </a:r>
            <a:endParaRPr lang="ja-JP" altLang="ja-JP" dirty="0"/>
          </a:p>
        </p:txBody>
      </p:sp>
    </p:spTree>
    <p:extLst>
      <p:ext uri="{BB962C8B-B14F-4D97-AF65-F5344CB8AC3E}">
        <p14:creationId xmlns:p14="http://schemas.microsoft.com/office/powerpoint/2010/main" val="36024323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E2290D68-E25D-48FD-AB8F-A641A208D8FC}" type="slidenum">
              <a:rPr kumimoji="1" lang="ja-JP" altLang="en-US" smtClean="0"/>
              <a:pPr/>
              <a:t>15</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71F6D0-A28C-43C3-B3F5-8701AB68373B}"/>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9A8E7193-3B12-4CE4-8BF1-E7AB593F1E7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C4E0DFDF-4364-483B-B1FC-4E7888C7E776}"/>
              </a:ext>
            </a:extLst>
          </p:cNvPr>
          <p:cNvSpPr>
            <a:spLocks noGrp="1"/>
          </p:cNvSpPr>
          <p:nvPr>
            <p:ph type="dt" sz="half" idx="10"/>
          </p:nvPr>
        </p:nvSpPr>
        <p:spPr/>
        <p:txBody>
          <a:bodyPr/>
          <a:lstStyle/>
          <a:p>
            <a:fld id="{AD786813-7DB2-4589-8107-B264ADC51B67}" type="datetimeFigureOut">
              <a:rPr kumimoji="1" lang="ja-JP" altLang="en-US" smtClean="0"/>
              <a:pPr/>
              <a:t>2025/6/13</a:t>
            </a:fld>
            <a:endParaRPr kumimoji="1" lang="ja-JP" altLang="en-US"/>
          </a:p>
        </p:txBody>
      </p:sp>
      <p:sp>
        <p:nvSpPr>
          <p:cNvPr id="5" name="フッター プレースホルダー 4">
            <a:extLst>
              <a:ext uri="{FF2B5EF4-FFF2-40B4-BE49-F238E27FC236}">
                <a16:creationId xmlns:a16="http://schemas.microsoft.com/office/drawing/2014/main" id="{D38B9E9F-0023-4CAF-9B80-7210D835D3A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6B10F76-6B0F-4477-AEBE-4F6A2DD8E760}"/>
              </a:ext>
            </a:extLst>
          </p:cNvPr>
          <p:cNvSpPr>
            <a:spLocks noGrp="1"/>
          </p:cNvSpPr>
          <p:nvPr>
            <p:ph type="sldNum" sz="quarter" idx="12"/>
          </p:nvPr>
        </p:nvSpPr>
        <p:spPr/>
        <p:txBody>
          <a:bodyPr/>
          <a:lstStyle/>
          <a:p>
            <a:fld id="{4E5B5485-2AF0-481F-B6FF-A03F02AFE7E2}" type="slidenum">
              <a:rPr kumimoji="1" lang="ja-JP" altLang="en-US" smtClean="0"/>
              <a:pPr/>
              <a:t>‹#›</a:t>
            </a:fld>
            <a:endParaRPr kumimoji="1" lang="ja-JP" altLang="en-US"/>
          </a:p>
        </p:txBody>
      </p:sp>
    </p:spTree>
    <p:extLst>
      <p:ext uri="{BB962C8B-B14F-4D97-AF65-F5344CB8AC3E}">
        <p14:creationId xmlns:p14="http://schemas.microsoft.com/office/powerpoint/2010/main" val="24608829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79AF67A-144D-41B1-91A5-2156EA8A633E}"/>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818C487-84CE-4B57-9296-152BD9E9B5F0}"/>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653B2B9-869C-49E0-AE01-2E39AF670394}"/>
              </a:ext>
            </a:extLst>
          </p:cNvPr>
          <p:cNvSpPr>
            <a:spLocks noGrp="1"/>
          </p:cNvSpPr>
          <p:nvPr>
            <p:ph type="dt" sz="half" idx="10"/>
          </p:nvPr>
        </p:nvSpPr>
        <p:spPr/>
        <p:txBody>
          <a:bodyPr/>
          <a:lstStyle/>
          <a:p>
            <a:fld id="{AD786813-7DB2-4589-8107-B264ADC51B67}" type="datetimeFigureOut">
              <a:rPr kumimoji="1" lang="ja-JP" altLang="en-US" smtClean="0"/>
              <a:pPr/>
              <a:t>2025/6/13</a:t>
            </a:fld>
            <a:endParaRPr kumimoji="1" lang="ja-JP" altLang="en-US"/>
          </a:p>
        </p:txBody>
      </p:sp>
      <p:sp>
        <p:nvSpPr>
          <p:cNvPr id="5" name="フッター プレースホルダー 4">
            <a:extLst>
              <a:ext uri="{FF2B5EF4-FFF2-40B4-BE49-F238E27FC236}">
                <a16:creationId xmlns:a16="http://schemas.microsoft.com/office/drawing/2014/main" id="{2870B023-5E93-4C9E-B933-022C3A99EDF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BBF8DDF-3931-4818-9CA3-E18DA4C5EDC3}"/>
              </a:ext>
            </a:extLst>
          </p:cNvPr>
          <p:cNvSpPr>
            <a:spLocks noGrp="1"/>
          </p:cNvSpPr>
          <p:nvPr>
            <p:ph type="sldNum" sz="quarter" idx="12"/>
          </p:nvPr>
        </p:nvSpPr>
        <p:spPr/>
        <p:txBody>
          <a:bodyPr/>
          <a:lstStyle/>
          <a:p>
            <a:fld id="{4E5B5485-2AF0-481F-B6FF-A03F02AFE7E2}" type="slidenum">
              <a:rPr kumimoji="1" lang="ja-JP" altLang="en-US" smtClean="0"/>
              <a:pPr/>
              <a:t>‹#›</a:t>
            </a:fld>
            <a:endParaRPr kumimoji="1" lang="ja-JP" altLang="en-US"/>
          </a:p>
        </p:txBody>
      </p:sp>
    </p:spTree>
    <p:extLst>
      <p:ext uri="{BB962C8B-B14F-4D97-AF65-F5344CB8AC3E}">
        <p14:creationId xmlns:p14="http://schemas.microsoft.com/office/powerpoint/2010/main" val="28279625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33EAB51E-23C6-4D46-A092-0CA8D2EDC8AC}"/>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B7DA5218-7CC3-4C08-AFA4-654B4E97E689}"/>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5A36E06-74A8-443D-8EA8-6E70D7DCF895}"/>
              </a:ext>
            </a:extLst>
          </p:cNvPr>
          <p:cNvSpPr>
            <a:spLocks noGrp="1"/>
          </p:cNvSpPr>
          <p:nvPr>
            <p:ph type="dt" sz="half" idx="10"/>
          </p:nvPr>
        </p:nvSpPr>
        <p:spPr/>
        <p:txBody>
          <a:bodyPr/>
          <a:lstStyle/>
          <a:p>
            <a:fld id="{AD786813-7DB2-4589-8107-B264ADC51B67}" type="datetimeFigureOut">
              <a:rPr kumimoji="1" lang="ja-JP" altLang="en-US" smtClean="0"/>
              <a:pPr/>
              <a:t>2025/6/13</a:t>
            </a:fld>
            <a:endParaRPr kumimoji="1" lang="ja-JP" altLang="en-US"/>
          </a:p>
        </p:txBody>
      </p:sp>
      <p:sp>
        <p:nvSpPr>
          <p:cNvPr id="5" name="フッター プレースホルダー 4">
            <a:extLst>
              <a:ext uri="{FF2B5EF4-FFF2-40B4-BE49-F238E27FC236}">
                <a16:creationId xmlns:a16="http://schemas.microsoft.com/office/drawing/2014/main" id="{E19014B1-1546-4936-8A6D-C2938AFF9A0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60426B1-2338-4CD9-B38E-F92CDEC18168}"/>
              </a:ext>
            </a:extLst>
          </p:cNvPr>
          <p:cNvSpPr>
            <a:spLocks noGrp="1"/>
          </p:cNvSpPr>
          <p:nvPr>
            <p:ph type="sldNum" sz="quarter" idx="12"/>
          </p:nvPr>
        </p:nvSpPr>
        <p:spPr/>
        <p:txBody>
          <a:bodyPr/>
          <a:lstStyle/>
          <a:p>
            <a:fld id="{4E5B5485-2AF0-481F-B6FF-A03F02AFE7E2}" type="slidenum">
              <a:rPr kumimoji="1" lang="ja-JP" altLang="en-US" smtClean="0"/>
              <a:pPr/>
              <a:t>‹#›</a:t>
            </a:fld>
            <a:endParaRPr kumimoji="1" lang="ja-JP" altLang="en-US"/>
          </a:p>
        </p:txBody>
      </p:sp>
    </p:spTree>
    <p:extLst>
      <p:ext uri="{BB962C8B-B14F-4D97-AF65-F5344CB8AC3E}">
        <p14:creationId xmlns:p14="http://schemas.microsoft.com/office/powerpoint/2010/main" val="35071575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FD79E80-875A-4967-BD42-D7E04EE7411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431ACF3-371B-4A7E-BDBE-35635B40731D}"/>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199A4F3-AE8F-4F52-95C0-EE17C2C706ED}"/>
              </a:ext>
            </a:extLst>
          </p:cNvPr>
          <p:cNvSpPr>
            <a:spLocks noGrp="1"/>
          </p:cNvSpPr>
          <p:nvPr>
            <p:ph type="dt" sz="half" idx="10"/>
          </p:nvPr>
        </p:nvSpPr>
        <p:spPr/>
        <p:txBody>
          <a:bodyPr/>
          <a:lstStyle/>
          <a:p>
            <a:fld id="{AD786813-7DB2-4589-8107-B264ADC51B67}" type="datetimeFigureOut">
              <a:rPr kumimoji="1" lang="ja-JP" altLang="en-US" smtClean="0"/>
              <a:pPr/>
              <a:t>2025/6/13</a:t>
            </a:fld>
            <a:endParaRPr kumimoji="1" lang="ja-JP" altLang="en-US"/>
          </a:p>
        </p:txBody>
      </p:sp>
      <p:sp>
        <p:nvSpPr>
          <p:cNvPr id="5" name="フッター プレースホルダー 4">
            <a:extLst>
              <a:ext uri="{FF2B5EF4-FFF2-40B4-BE49-F238E27FC236}">
                <a16:creationId xmlns:a16="http://schemas.microsoft.com/office/drawing/2014/main" id="{72E9311C-B83C-436C-B47C-68A5EEE99A1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0DC914C-D8AE-43A8-A197-06966325C4CF}"/>
              </a:ext>
            </a:extLst>
          </p:cNvPr>
          <p:cNvSpPr>
            <a:spLocks noGrp="1"/>
          </p:cNvSpPr>
          <p:nvPr>
            <p:ph type="sldNum" sz="quarter" idx="12"/>
          </p:nvPr>
        </p:nvSpPr>
        <p:spPr/>
        <p:txBody>
          <a:bodyPr/>
          <a:lstStyle/>
          <a:p>
            <a:fld id="{4E5B5485-2AF0-481F-B6FF-A03F02AFE7E2}" type="slidenum">
              <a:rPr kumimoji="1" lang="ja-JP" altLang="en-US" smtClean="0"/>
              <a:pPr/>
              <a:t>‹#›</a:t>
            </a:fld>
            <a:endParaRPr kumimoji="1" lang="ja-JP" altLang="en-US"/>
          </a:p>
        </p:txBody>
      </p:sp>
    </p:spTree>
    <p:extLst>
      <p:ext uri="{BB962C8B-B14F-4D97-AF65-F5344CB8AC3E}">
        <p14:creationId xmlns:p14="http://schemas.microsoft.com/office/powerpoint/2010/main" val="11301928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158FC33-6D74-4866-830C-ABA7B4ADEE3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6F374F2-721B-4F22-A60E-21E42452CB6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BCBB2AE0-8063-4C1D-ABA1-6EB641F2C0AB}"/>
              </a:ext>
            </a:extLst>
          </p:cNvPr>
          <p:cNvSpPr>
            <a:spLocks noGrp="1"/>
          </p:cNvSpPr>
          <p:nvPr>
            <p:ph type="dt" sz="half" idx="10"/>
          </p:nvPr>
        </p:nvSpPr>
        <p:spPr/>
        <p:txBody>
          <a:bodyPr/>
          <a:lstStyle/>
          <a:p>
            <a:fld id="{AD786813-7DB2-4589-8107-B264ADC51B67}" type="datetimeFigureOut">
              <a:rPr kumimoji="1" lang="ja-JP" altLang="en-US" smtClean="0"/>
              <a:pPr/>
              <a:t>2025/6/13</a:t>
            </a:fld>
            <a:endParaRPr kumimoji="1" lang="ja-JP" altLang="en-US"/>
          </a:p>
        </p:txBody>
      </p:sp>
      <p:sp>
        <p:nvSpPr>
          <p:cNvPr id="5" name="フッター プレースホルダー 4">
            <a:extLst>
              <a:ext uri="{FF2B5EF4-FFF2-40B4-BE49-F238E27FC236}">
                <a16:creationId xmlns:a16="http://schemas.microsoft.com/office/drawing/2014/main" id="{BEB3F856-8C94-4CF7-8068-22A2BE3D5C9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E92CFB2-8AC6-4823-8A82-CDAB77C5057A}"/>
              </a:ext>
            </a:extLst>
          </p:cNvPr>
          <p:cNvSpPr>
            <a:spLocks noGrp="1"/>
          </p:cNvSpPr>
          <p:nvPr>
            <p:ph type="sldNum" sz="quarter" idx="12"/>
          </p:nvPr>
        </p:nvSpPr>
        <p:spPr/>
        <p:txBody>
          <a:bodyPr/>
          <a:lstStyle/>
          <a:p>
            <a:fld id="{4E5B5485-2AF0-481F-B6FF-A03F02AFE7E2}" type="slidenum">
              <a:rPr kumimoji="1" lang="ja-JP" altLang="en-US" smtClean="0"/>
              <a:pPr/>
              <a:t>‹#›</a:t>
            </a:fld>
            <a:endParaRPr kumimoji="1" lang="ja-JP" altLang="en-US"/>
          </a:p>
        </p:txBody>
      </p:sp>
    </p:spTree>
    <p:extLst>
      <p:ext uri="{BB962C8B-B14F-4D97-AF65-F5344CB8AC3E}">
        <p14:creationId xmlns:p14="http://schemas.microsoft.com/office/powerpoint/2010/main" val="41448016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8992708-A388-4513-A18C-0B4C3D811C23}"/>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054B977-1A86-4859-900B-E3C137ED3FCA}"/>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F86BC887-41F3-4C65-9C90-AA318EB42B95}"/>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D8F856D3-7952-4078-ACBF-04EE1AA01625}"/>
              </a:ext>
            </a:extLst>
          </p:cNvPr>
          <p:cNvSpPr>
            <a:spLocks noGrp="1"/>
          </p:cNvSpPr>
          <p:nvPr>
            <p:ph type="dt" sz="half" idx="10"/>
          </p:nvPr>
        </p:nvSpPr>
        <p:spPr/>
        <p:txBody>
          <a:bodyPr/>
          <a:lstStyle/>
          <a:p>
            <a:fld id="{AD786813-7DB2-4589-8107-B264ADC51B67}" type="datetimeFigureOut">
              <a:rPr kumimoji="1" lang="ja-JP" altLang="en-US" smtClean="0"/>
              <a:pPr/>
              <a:t>2025/6/13</a:t>
            </a:fld>
            <a:endParaRPr kumimoji="1" lang="ja-JP" altLang="en-US"/>
          </a:p>
        </p:txBody>
      </p:sp>
      <p:sp>
        <p:nvSpPr>
          <p:cNvPr id="6" name="フッター プレースホルダー 5">
            <a:extLst>
              <a:ext uri="{FF2B5EF4-FFF2-40B4-BE49-F238E27FC236}">
                <a16:creationId xmlns:a16="http://schemas.microsoft.com/office/drawing/2014/main" id="{A6BCECE1-5C66-4EA3-A196-0FC34601172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573C1DF-0300-42B1-B254-22FC75C18D1F}"/>
              </a:ext>
            </a:extLst>
          </p:cNvPr>
          <p:cNvSpPr>
            <a:spLocks noGrp="1"/>
          </p:cNvSpPr>
          <p:nvPr>
            <p:ph type="sldNum" sz="quarter" idx="12"/>
          </p:nvPr>
        </p:nvSpPr>
        <p:spPr/>
        <p:txBody>
          <a:bodyPr/>
          <a:lstStyle/>
          <a:p>
            <a:fld id="{4E5B5485-2AF0-481F-B6FF-A03F02AFE7E2}" type="slidenum">
              <a:rPr kumimoji="1" lang="ja-JP" altLang="en-US" smtClean="0"/>
              <a:pPr/>
              <a:t>‹#›</a:t>
            </a:fld>
            <a:endParaRPr kumimoji="1" lang="ja-JP" altLang="en-US"/>
          </a:p>
        </p:txBody>
      </p:sp>
    </p:spTree>
    <p:extLst>
      <p:ext uri="{BB962C8B-B14F-4D97-AF65-F5344CB8AC3E}">
        <p14:creationId xmlns:p14="http://schemas.microsoft.com/office/powerpoint/2010/main" val="4054465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92FFB54-D3FB-445D-A0D5-6D1DC7577A99}"/>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38A80D8-9443-4EB4-A102-9148B98E981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CFD0CC15-11F2-4976-BAD2-25426446E9A7}"/>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017DC09F-740C-4177-8623-C6B8069F38E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50510B62-7B27-45B8-B9EF-5021C1EEDAA8}"/>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B6C23CC1-DB85-41B9-85CF-EC86EE7F9551}"/>
              </a:ext>
            </a:extLst>
          </p:cNvPr>
          <p:cNvSpPr>
            <a:spLocks noGrp="1"/>
          </p:cNvSpPr>
          <p:nvPr>
            <p:ph type="dt" sz="half" idx="10"/>
          </p:nvPr>
        </p:nvSpPr>
        <p:spPr/>
        <p:txBody>
          <a:bodyPr/>
          <a:lstStyle/>
          <a:p>
            <a:fld id="{AD786813-7DB2-4589-8107-B264ADC51B67}" type="datetimeFigureOut">
              <a:rPr kumimoji="1" lang="ja-JP" altLang="en-US" smtClean="0"/>
              <a:pPr/>
              <a:t>2025/6/13</a:t>
            </a:fld>
            <a:endParaRPr kumimoji="1" lang="ja-JP" altLang="en-US"/>
          </a:p>
        </p:txBody>
      </p:sp>
      <p:sp>
        <p:nvSpPr>
          <p:cNvPr id="8" name="フッター プレースホルダー 7">
            <a:extLst>
              <a:ext uri="{FF2B5EF4-FFF2-40B4-BE49-F238E27FC236}">
                <a16:creationId xmlns:a16="http://schemas.microsoft.com/office/drawing/2014/main" id="{9ECFA2D3-BF08-4C73-93A3-78A699AB8C46}"/>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6BA15BA8-A3C3-4FC9-A09E-AE150C9F6020}"/>
              </a:ext>
            </a:extLst>
          </p:cNvPr>
          <p:cNvSpPr>
            <a:spLocks noGrp="1"/>
          </p:cNvSpPr>
          <p:nvPr>
            <p:ph type="sldNum" sz="quarter" idx="12"/>
          </p:nvPr>
        </p:nvSpPr>
        <p:spPr/>
        <p:txBody>
          <a:bodyPr/>
          <a:lstStyle/>
          <a:p>
            <a:fld id="{4E5B5485-2AF0-481F-B6FF-A03F02AFE7E2}" type="slidenum">
              <a:rPr kumimoji="1" lang="ja-JP" altLang="en-US" smtClean="0"/>
              <a:pPr/>
              <a:t>‹#›</a:t>
            </a:fld>
            <a:endParaRPr kumimoji="1" lang="ja-JP" altLang="en-US"/>
          </a:p>
        </p:txBody>
      </p:sp>
    </p:spTree>
    <p:extLst>
      <p:ext uri="{BB962C8B-B14F-4D97-AF65-F5344CB8AC3E}">
        <p14:creationId xmlns:p14="http://schemas.microsoft.com/office/powerpoint/2010/main" val="36194213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E2E266B-C2AF-441B-AF75-84F7E14B6296}"/>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C10F2D77-84A8-4AA6-8E0C-3F12F35D3FF1}"/>
              </a:ext>
            </a:extLst>
          </p:cNvPr>
          <p:cNvSpPr>
            <a:spLocks noGrp="1"/>
          </p:cNvSpPr>
          <p:nvPr>
            <p:ph type="dt" sz="half" idx="10"/>
          </p:nvPr>
        </p:nvSpPr>
        <p:spPr/>
        <p:txBody>
          <a:bodyPr/>
          <a:lstStyle/>
          <a:p>
            <a:fld id="{AD786813-7DB2-4589-8107-B264ADC51B67}" type="datetimeFigureOut">
              <a:rPr kumimoji="1" lang="ja-JP" altLang="en-US" smtClean="0"/>
              <a:pPr/>
              <a:t>2025/6/13</a:t>
            </a:fld>
            <a:endParaRPr kumimoji="1" lang="ja-JP" altLang="en-US"/>
          </a:p>
        </p:txBody>
      </p:sp>
      <p:sp>
        <p:nvSpPr>
          <p:cNvPr id="4" name="フッター プレースホルダー 3">
            <a:extLst>
              <a:ext uri="{FF2B5EF4-FFF2-40B4-BE49-F238E27FC236}">
                <a16:creationId xmlns:a16="http://schemas.microsoft.com/office/drawing/2014/main" id="{55412248-AD06-4A67-800F-9AD1A45F8510}"/>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05C347C4-E03B-43DA-95B8-0C8BC363755D}"/>
              </a:ext>
            </a:extLst>
          </p:cNvPr>
          <p:cNvSpPr>
            <a:spLocks noGrp="1"/>
          </p:cNvSpPr>
          <p:nvPr>
            <p:ph type="sldNum" sz="quarter" idx="12"/>
          </p:nvPr>
        </p:nvSpPr>
        <p:spPr/>
        <p:txBody>
          <a:bodyPr/>
          <a:lstStyle/>
          <a:p>
            <a:fld id="{4E5B5485-2AF0-481F-B6FF-A03F02AFE7E2}" type="slidenum">
              <a:rPr kumimoji="1" lang="ja-JP" altLang="en-US" smtClean="0"/>
              <a:pPr/>
              <a:t>‹#›</a:t>
            </a:fld>
            <a:endParaRPr kumimoji="1" lang="ja-JP" altLang="en-US"/>
          </a:p>
        </p:txBody>
      </p:sp>
    </p:spTree>
    <p:extLst>
      <p:ext uri="{BB962C8B-B14F-4D97-AF65-F5344CB8AC3E}">
        <p14:creationId xmlns:p14="http://schemas.microsoft.com/office/powerpoint/2010/main" val="3041040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D90E223C-13E5-4996-8178-0387A9A8FA0C}"/>
              </a:ext>
            </a:extLst>
          </p:cNvPr>
          <p:cNvSpPr>
            <a:spLocks noGrp="1"/>
          </p:cNvSpPr>
          <p:nvPr>
            <p:ph type="dt" sz="half" idx="10"/>
          </p:nvPr>
        </p:nvSpPr>
        <p:spPr/>
        <p:txBody>
          <a:bodyPr/>
          <a:lstStyle/>
          <a:p>
            <a:fld id="{AD786813-7DB2-4589-8107-B264ADC51B67}" type="datetimeFigureOut">
              <a:rPr kumimoji="1" lang="ja-JP" altLang="en-US" smtClean="0"/>
              <a:pPr/>
              <a:t>2025/6/13</a:t>
            </a:fld>
            <a:endParaRPr kumimoji="1" lang="ja-JP" altLang="en-US"/>
          </a:p>
        </p:txBody>
      </p:sp>
      <p:sp>
        <p:nvSpPr>
          <p:cNvPr id="3" name="フッター プレースホルダー 2">
            <a:extLst>
              <a:ext uri="{FF2B5EF4-FFF2-40B4-BE49-F238E27FC236}">
                <a16:creationId xmlns:a16="http://schemas.microsoft.com/office/drawing/2014/main" id="{B68BF1E7-6C4C-41C4-A651-9374292986C0}"/>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89BAA1AD-54BE-4FF0-8FB4-C3C7853C237F}"/>
              </a:ext>
            </a:extLst>
          </p:cNvPr>
          <p:cNvSpPr>
            <a:spLocks noGrp="1"/>
          </p:cNvSpPr>
          <p:nvPr>
            <p:ph type="sldNum" sz="quarter" idx="12"/>
          </p:nvPr>
        </p:nvSpPr>
        <p:spPr/>
        <p:txBody>
          <a:bodyPr/>
          <a:lstStyle/>
          <a:p>
            <a:fld id="{4E5B5485-2AF0-481F-B6FF-A03F02AFE7E2}" type="slidenum">
              <a:rPr kumimoji="1" lang="ja-JP" altLang="en-US" smtClean="0"/>
              <a:pPr/>
              <a:t>‹#›</a:t>
            </a:fld>
            <a:endParaRPr kumimoji="1" lang="ja-JP" altLang="en-US"/>
          </a:p>
        </p:txBody>
      </p:sp>
    </p:spTree>
    <p:extLst>
      <p:ext uri="{BB962C8B-B14F-4D97-AF65-F5344CB8AC3E}">
        <p14:creationId xmlns:p14="http://schemas.microsoft.com/office/powerpoint/2010/main" val="738211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4EF50C4-9FE0-4612-A6A0-40007646855E}"/>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6EDF521-2830-4B26-AE74-5B28DC7D9D1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B5E6E1A-6882-450D-9C96-5CB89E26C2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0345A98-8B73-4D23-96F7-0404A9341779}"/>
              </a:ext>
            </a:extLst>
          </p:cNvPr>
          <p:cNvSpPr>
            <a:spLocks noGrp="1"/>
          </p:cNvSpPr>
          <p:nvPr>
            <p:ph type="dt" sz="half" idx="10"/>
          </p:nvPr>
        </p:nvSpPr>
        <p:spPr/>
        <p:txBody>
          <a:bodyPr/>
          <a:lstStyle/>
          <a:p>
            <a:fld id="{AD786813-7DB2-4589-8107-B264ADC51B67}" type="datetimeFigureOut">
              <a:rPr kumimoji="1" lang="ja-JP" altLang="en-US" smtClean="0"/>
              <a:pPr/>
              <a:t>2025/6/13</a:t>
            </a:fld>
            <a:endParaRPr kumimoji="1" lang="ja-JP" altLang="en-US"/>
          </a:p>
        </p:txBody>
      </p:sp>
      <p:sp>
        <p:nvSpPr>
          <p:cNvPr id="6" name="フッター プレースホルダー 5">
            <a:extLst>
              <a:ext uri="{FF2B5EF4-FFF2-40B4-BE49-F238E27FC236}">
                <a16:creationId xmlns:a16="http://schemas.microsoft.com/office/drawing/2014/main" id="{A89C4E35-8916-4C8C-A50A-3C3B0ACB9D5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3FEE5BD-2148-4383-94D2-B38778BC3C16}"/>
              </a:ext>
            </a:extLst>
          </p:cNvPr>
          <p:cNvSpPr>
            <a:spLocks noGrp="1"/>
          </p:cNvSpPr>
          <p:nvPr>
            <p:ph type="sldNum" sz="quarter" idx="12"/>
          </p:nvPr>
        </p:nvSpPr>
        <p:spPr/>
        <p:txBody>
          <a:bodyPr/>
          <a:lstStyle/>
          <a:p>
            <a:fld id="{4E5B5485-2AF0-481F-B6FF-A03F02AFE7E2}" type="slidenum">
              <a:rPr kumimoji="1" lang="ja-JP" altLang="en-US" smtClean="0"/>
              <a:pPr/>
              <a:t>‹#›</a:t>
            </a:fld>
            <a:endParaRPr kumimoji="1" lang="ja-JP" altLang="en-US"/>
          </a:p>
        </p:txBody>
      </p:sp>
    </p:spTree>
    <p:extLst>
      <p:ext uri="{BB962C8B-B14F-4D97-AF65-F5344CB8AC3E}">
        <p14:creationId xmlns:p14="http://schemas.microsoft.com/office/powerpoint/2010/main" val="3554405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9BC04C2-D7A9-4D46-B994-49E1FD52665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3F33AF7-E425-480D-A7DF-2481473EA0D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3847EDEF-77CD-436F-85F0-1B04CC2574E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416ECCA-0020-4153-BFE9-736F0FB4E0FE}"/>
              </a:ext>
            </a:extLst>
          </p:cNvPr>
          <p:cNvSpPr>
            <a:spLocks noGrp="1"/>
          </p:cNvSpPr>
          <p:nvPr>
            <p:ph type="dt" sz="half" idx="10"/>
          </p:nvPr>
        </p:nvSpPr>
        <p:spPr/>
        <p:txBody>
          <a:bodyPr/>
          <a:lstStyle/>
          <a:p>
            <a:fld id="{AD786813-7DB2-4589-8107-B264ADC51B67}" type="datetimeFigureOut">
              <a:rPr kumimoji="1" lang="ja-JP" altLang="en-US" smtClean="0"/>
              <a:pPr/>
              <a:t>2025/6/13</a:t>
            </a:fld>
            <a:endParaRPr kumimoji="1" lang="ja-JP" altLang="en-US"/>
          </a:p>
        </p:txBody>
      </p:sp>
      <p:sp>
        <p:nvSpPr>
          <p:cNvPr id="6" name="フッター プレースホルダー 5">
            <a:extLst>
              <a:ext uri="{FF2B5EF4-FFF2-40B4-BE49-F238E27FC236}">
                <a16:creationId xmlns:a16="http://schemas.microsoft.com/office/drawing/2014/main" id="{4ED9AAB2-7F81-4F9F-9C8B-E326699EEAE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8F20CCE-D97F-40C4-A2D8-816BB44EED56}"/>
              </a:ext>
            </a:extLst>
          </p:cNvPr>
          <p:cNvSpPr>
            <a:spLocks noGrp="1"/>
          </p:cNvSpPr>
          <p:nvPr>
            <p:ph type="sldNum" sz="quarter" idx="12"/>
          </p:nvPr>
        </p:nvSpPr>
        <p:spPr/>
        <p:txBody>
          <a:bodyPr/>
          <a:lstStyle/>
          <a:p>
            <a:fld id="{4E5B5485-2AF0-481F-B6FF-A03F02AFE7E2}" type="slidenum">
              <a:rPr kumimoji="1" lang="ja-JP" altLang="en-US" smtClean="0"/>
              <a:pPr/>
              <a:t>‹#›</a:t>
            </a:fld>
            <a:endParaRPr kumimoji="1" lang="ja-JP" altLang="en-US"/>
          </a:p>
        </p:txBody>
      </p:sp>
    </p:spTree>
    <p:extLst>
      <p:ext uri="{BB962C8B-B14F-4D97-AF65-F5344CB8AC3E}">
        <p14:creationId xmlns:p14="http://schemas.microsoft.com/office/powerpoint/2010/main" val="7189203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E87E1BF-33C5-4702-A572-5FE3BC78631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1844C9D-4766-40B7-A7E3-BF7BF421A92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0A6B00B-56AC-4977-99EB-D798DDF859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786813-7DB2-4589-8107-B264ADC51B67}" type="datetimeFigureOut">
              <a:rPr kumimoji="1" lang="ja-JP" altLang="en-US" smtClean="0"/>
              <a:pPr/>
              <a:t>2025/6/13</a:t>
            </a:fld>
            <a:endParaRPr kumimoji="1" lang="ja-JP" altLang="en-US"/>
          </a:p>
        </p:txBody>
      </p:sp>
      <p:sp>
        <p:nvSpPr>
          <p:cNvPr id="5" name="フッター プレースホルダー 4">
            <a:extLst>
              <a:ext uri="{FF2B5EF4-FFF2-40B4-BE49-F238E27FC236}">
                <a16:creationId xmlns:a16="http://schemas.microsoft.com/office/drawing/2014/main" id="{37802B33-9F10-4ACE-A71B-96F55332AD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A4AE69B1-EA79-4888-806F-C8C6AE8C8CB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5B5485-2AF0-481F-B6FF-A03F02AFE7E2}" type="slidenum">
              <a:rPr kumimoji="1" lang="ja-JP" altLang="en-US" smtClean="0"/>
              <a:pPr/>
              <a:t>‹#›</a:t>
            </a:fld>
            <a:endParaRPr kumimoji="1" lang="ja-JP" altLang="en-US"/>
          </a:p>
        </p:txBody>
      </p:sp>
    </p:spTree>
    <p:extLst>
      <p:ext uri="{BB962C8B-B14F-4D97-AF65-F5344CB8AC3E}">
        <p14:creationId xmlns:p14="http://schemas.microsoft.com/office/powerpoint/2010/main" val="471168973"/>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5E42C5F3-D3C3-4173-9477-61D389C65BD9}"/>
              </a:ext>
            </a:extLst>
          </p:cNvPr>
          <p:cNvSpPr>
            <a:spLocks noGrp="1" noChangeArrowheads="1"/>
          </p:cNvSpPr>
          <p:nvPr>
            <p:ph type="ctrTitle"/>
          </p:nvPr>
        </p:nvSpPr>
        <p:spPr>
          <a:xfrm>
            <a:off x="1395209" y="4861570"/>
            <a:ext cx="9239535" cy="1542198"/>
          </a:xfrm>
          <a:solidFill>
            <a:schemeClr val="bg1"/>
          </a:solidFill>
        </p:spPr>
        <p:txBody>
          <a:bodyPr>
            <a:normAutofit fontScale="90000"/>
          </a:bodyPr>
          <a:lstStyle/>
          <a:p>
            <a:pPr algn="ctr">
              <a:defRPr/>
            </a:pPr>
            <a:br>
              <a:rPr lang="en-US" altLang="ja-JP" sz="4648" dirty="0"/>
            </a:br>
            <a:r>
              <a:rPr lang="ja-JP" altLang="en-US" sz="4648" dirty="0"/>
              <a:t>　</a:t>
            </a:r>
            <a:br>
              <a:rPr lang="en-US" altLang="ja-JP" sz="4648" dirty="0"/>
            </a:br>
            <a:r>
              <a:rPr lang="ja-JP" altLang="en-US" sz="4648" b="1" dirty="0">
                <a:latin typeface="+mn-ea"/>
                <a:ea typeface="+mn-ea"/>
              </a:rPr>
              <a:t>公益社団法人　日本学校歯科医会</a:t>
            </a:r>
            <a:br>
              <a:rPr lang="ja-JP" altLang="en-US" sz="4648" dirty="0">
                <a:solidFill>
                  <a:schemeClr val="bg1"/>
                </a:solidFill>
              </a:rPr>
            </a:br>
            <a:endParaRPr lang="ja-JP" altLang="en-US" sz="4648" dirty="0">
              <a:solidFill>
                <a:schemeClr val="bg1"/>
              </a:solidFill>
            </a:endParaRPr>
          </a:p>
        </p:txBody>
      </p:sp>
      <p:sp>
        <p:nvSpPr>
          <p:cNvPr id="29699" name="Rectangle 3">
            <a:extLst>
              <a:ext uri="{FF2B5EF4-FFF2-40B4-BE49-F238E27FC236}">
                <a16:creationId xmlns:a16="http://schemas.microsoft.com/office/drawing/2014/main" id="{DD8A9BB3-3322-4496-8A25-C2D368B5476D}"/>
              </a:ext>
            </a:extLst>
          </p:cNvPr>
          <p:cNvSpPr>
            <a:spLocks noGrp="1" noChangeArrowheads="1"/>
          </p:cNvSpPr>
          <p:nvPr>
            <p:ph type="subTitle" idx="1"/>
          </p:nvPr>
        </p:nvSpPr>
        <p:spPr>
          <a:xfrm>
            <a:off x="985776" y="1097434"/>
            <a:ext cx="10058400" cy="2937680"/>
          </a:xfrm>
          <a:solidFill>
            <a:schemeClr val="bg1"/>
          </a:solidFill>
        </p:spPr>
        <p:txBody>
          <a:bodyPr>
            <a:normAutofit fontScale="25000" lnSpcReduction="20000"/>
          </a:bodyPr>
          <a:lstStyle/>
          <a:p>
            <a:pPr algn="ctr">
              <a:defRPr/>
            </a:pPr>
            <a:endParaRPr lang="en-US" altLang="ja-JP" sz="3200" b="1" dirty="0">
              <a:solidFill>
                <a:schemeClr val="bg1"/>
              </a:solidFill>
            </a:endParaRPr>
          </a:p>
          <a:p>
            <a:pPr algn="ctr">
              <a:defRPr/>
            </a:pPr>
            <a:endParaRPr lang="en-US" altLang="ja-JP" sz="3200" b="1" dirty="0"/>
          </a:p>
          <a:p>
            <a:pPr algn="ctr">
              <a:defRPr/>
            </a:pPr>
            <a:r>
              <a:rPr lang="ja-JP" altLang="en-US" sz="11200" b="1" dirty="0"/>
              <a:t>学校管理下における歯の外傷</a:t>
            </a:r>
            <a:endParaRPr lang="en-US" altLang="ja-JP" sz="11200" b="1" dirty="0"/>
          </a:p>
          <a:p>
            <a:pPr algn="ctr">
              <a:defRPr/>
            </a:pPr>
            <a:endParaRPr lang="en-US" altLang="ja-JP" sz="11200" b="1" dirty="0"/>
          </a:p>
          <a:p>
            <a:pPr algn="ctr">
              <a:defRPr/>
            </a:pPr>
            <a:r>
              <a:rPr lang="ja-JP" altLang="en-US" sz="11200" b="1" dirty="0"/>
              <a:t>独立行政法人日本スポーツ振興センター</a:t>
            </a:r>
            <a:endParaRPr lang="en-US" altLang="ja-JP" sz="11200" b="1" dirty="0"/>
          </a:p>
          <a:p>
            <a:pPr algn="ctr">
              <a:defRPr/>
            </a:pPr>
            <a:endParaRPr lang="en-US" altLang="ja-JP" sz="5100" b="1" dirty="0"/>
          </a:p>
          <a:p>
            <a:pPr algn="ctr">
              <a:defRPr/>
            </a:pPr>
            <a:endParaRPr lang="en-US" altLang="ja-JP" sz="3200" b="1" dirty="0"/>
          </a:p>
          <a:p>
            <a:pPr algn="ctr">
              <a:defRPr/>
            </a:pPr>
            <a:r>
              <a:rPr lang="ja-JP" altLang="en-US" sz="16000" b="1" dirty="0"/>
              <a:t>災害共済給付制度について</a:t>
            </a:r>
            <a:endParaRPr lang="en-US" altLang="ja-JP" sz="16000" b="1" dirty="0"/>
          </a:p>
        </p:txBody>
      </p:sp>
    </p:spTree>
    <p:extLst>
      <p:ext uri="{BB962C8B-B14F-4D97-AF65-F5344CB8AC3E}">
        <p14:creationId xmlns:p14="http://schemas.microsoft.com/office/powerpoint/2010/main" val="18012685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12192000" cy="6858000"/>
          </a:xfr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pPr lvl="1"/>
            <a:br>
              <a:rPr lang="en-US" altLang="ja-JP" sz="2700" b="1" dirty="0">
                <a:latin typeface="+mn-ea"/>
              </a:rPr>
            </a:br>
            <a:br>
              <a:rPr lang="en-US" altLang="ja-JP" sz="2700" b="1" dirty="0">
                <a:latin typeface="+mn-ea"/>
              </a:rPr>
            </a:br>
            <a:r>
              <a:rPr lang="ja-JP" altLang="en-US" sz="3100" b="1" dirty="0">
                <a:latin typeface="+mn-ea"/>
              </a:rPr>
              <a:t>　</a:t>
            </a:r>
            <a:br>
              <a:rPr lang="en-US" altLang="ja-JP" sz="3100" b="1" dirty="0">
                <a:latin typeface="+mn-ea"/>
              </a:rPr>
            </a:br>
            <a:r>
              <a:rPr lang="ja-JP" altLang="en-US" sz="3100" b="1" dirty="0">
                <a:latin typeface="+mn-ea"/>
              </a:rPr>
              <a:t>　</a:t>
            </a:r>
            <a:br>
              <a:rPr lang="en-US" altLang="ja-JP" sz="3100" b="1" dirty="0">
                <a:latin typeface="+mn-ea"/>
              </a:rPr>
            </a:br>
            <a:r>
              <a:rPr lang="ja-JP" altLang="en-US" sz="3100" b="1" dirty="0">
                <a:latin typeface="+mn-ea"/>
              </a:rPr>
              <a:t>  </a:t>
            </a:r>
            <a:r>
              <a:rPr lang="en-US" altLang="ja-JP" sz="3600" b="1" dirty="0">
                <a:solidFill>
                  <a:schemeClr val="tx1"/>
                </a:solidFill>
                <a:latin typeface="+mn-ea"/>
              </a:rPr>
              <a:t>2 </a:t>
            </a:r>
            <a:r>
              <a:rPr lang="ja-JP" altLang="en-US" sz="3600" b="1" dirty="0">
                <a:solidFill>
                  <a:schemeClr val="tx1"/>
                </a:solidFill>
                <a:latin typeface="+mn-ea"/>
              </a:rPr>
              <a:t>障害見舞金　</a:t>
            </a:r>
            <a:br>
              <a:rPr lang="en-US" altLang="ja-JP" sz="3100" b="1" dirty="0">
                <a:solidFill>
                  <a:schemeClr val="tx1"/>
                </a:solidFill>
                <a:latin typeface="+mn-ea"/>
              </a:rPr>
            </a:br>
            <a:r>
              <a:rPr lang="ja-JP" altLang="en-US" sz="3100" b="1" dirty="0">
                <a:solidFill>
                  <a:schemeClr val="tx1"/>
                </a:solidFill>
                <a:latin typeface="+mn-ea"/>
              </a:rPr>
              <a:t>　  　</a:t>
            </a:r>
            <a:br>
              <a:rPr lang="en-US" altLang="ja-JP" sz="3100" b="1" dirty="0">
                <a:solidFill>
                  <a:schemeClr val="tx1"/>
                </a:solidFill>
                <a:latin typeface="+mn-ea"/>
              </a:rPr>
            </a:br>
            <a:r>
              <a:rPr lang="en-US" altLang="ja-JP" sz="3100" b="1" dirty="0">
                <a:solidFill>
                  <a:schemeClr val="tx1"/>
                </a:solidFill>
                <a:latin typeface="+mn-ea"/>
              </a:rPr>
              <a:t>         </a:t>
            </a:r>
            <a:r>
              <a:rPr lang="ja-JP" altLang="en-US" sz="3100" b="1" dirty="0">
                <a:solidFill>
                  <a:schemeClr val="tx1"/>
                </a:solidFill>
                <a:latin typeface="+mn-ea"/>
              </a:rPr>
              <a:t>負傷、疾病が症状固定あるいは治癒した後に残った障害の程度に</a:t>
            </a:r>
            <a:br>
              <a:rPr lang="en-US" altLang="ja-JP" sz="3100" b="1" dirty="0">
                <a:solidFill>
                  <a:schemeClr val="tx1"/>
                </a:solidFill>
                <a:latin typeface="+mn-ea"/>
              </a:rPr>
            </a:br>
            <a:r>
              <a:rPr lang="ja-JP" altLang="en-US" sz="3100" b="1" dirty="0">
                <a:solidFill>
                  <a:schemeClr val="tx1"/>
                </a:solidFill>
                <a:latin typeface="+mn-ea"/>
              </a:rPr>
              <a:t>　　  応じ等級（</a:t>
            </a:r>
            <a:r>
              <a:rPr lang="en-US" altLang="ja-JP" sz="3100" b="1" dirty="0">
                <a:solidFill>
                  <a:schemeClr val="tx1"/>
                </a:solidFill>
                <a:latin typeface="+mn-ea"/>
              </a:rPr>
              <a:t>1</a:t>
            </a:r>
            <a:r>
              <a:rPr lang="ja-JP" altLang="en-US" sz="3100" b="1" dirty="0">
                <a:solidFill>
                  <a:schemeClr val="tx1"/>
                </a:solidFill>
                <a:latin typeface="+mn-ea"/>
              </a:rPr>
              <a:t>～</a:t>
            </a:r>
            <a:r>
              <a:rPr lang="en-US" altLang="ja-JP" sz="3100" b="1" dirty="0">
                <a:solidFill>
                  <a:schemeClr val="tx1"/>
                </a:solidFill>
                <a:latin typeface="+mn-ea"/>
              </a:rPr>
              <a:t>14</a:t>
            </a:r>
            <a:r>
              <a:rPr lang="ja-JP" altLang="en-US" sz="3100" b="1" dirty="0">
                <a:solidFill>
                  <a:schemeClr val="tx1"/>
                </a:solidFill>
                <a:latin typeface="+mn-ea"/>
              </a:rPr>
              <a:t>級）が定められ、</a:t>
            </a:r>
            <a:r>
              <a:rPr lang="en-US" altLang="ja-JP" sz="3100" b="1" dirty="0">
                <a:solidFill>
                  <a:schemeClr val="tx1"/>
                </a:solidFill>
                <a:latin typeface="+mn-ea"/>
              </a:rPr>
              <a:t>4000</a:t>
            </a:r>
            <a:r>
              <a:rPr lang="ja-JP" altLang="en-US" sz="3100" b="1" dirty="0">
                <a:solidFill>
                  <a:schemeClr val="tx1"/>
                </a:solidFill>
                <a:latin typeface="+mn-ea"/>
              </a:rPr>
              <a:t>万円 から </a:t>
            </a:r>
            <a:r>
              <a:rPr lang="en-US" altLang="ja-JP" sz="3100" b="1" dirty="0">
                <a:solidFill>
                  <a:schemeClr val="tx1"/>
                </a:solidFill>
                <a:latin typeface="+mn-ea"/>
              </a:rPr>
              <a:t>88</a:t>
            </a:r>
            <a:r>
              <a:rPr lang="ja-JP" altLang="en-US" sz="3100" b="1" dirty="0">
                <a:solidFill>
                  <a:schemeClr val="tx1"/>
                </a:solidFill>
                <a:latin typeface="+mn-ea"/>
              </a:rPr>
              <a:t>万円 の範囲</a:t>
            </a:r>
            <a:br>
              <a:rPr lang="en-US" altLang="ja-JP" sz="3100" b="1" dirty="0">
                <a:solidFill>
                  <a:schemeClr val="tx1"/>
                </a:solidFill>
                <a:latin typeface="+mn-ea"/>
              </a:rPr>
            </a:br>
            <a:r>
              <a:rPr lang="ja-JP" altLang="en-US" sz="3100" b="1" dirty="0">
                <a:solidFill>
                  <a:schemeClr val="tx1"/>
                </a:solidFill>
                <a:latin typeface="+mn-ea"/>
              </a:rPr>
              <a:t>　　  で支給される。</a:t>
            </a:r>
            <a:br>
              <a:rPr lang="en-US" altLang="ja-JP" sz="3100" b="1" dirty="0">
                <a:solidFill>
                  <a:schemeClr val="tx1"/>
                </a:solidFill>
                <a:latin typeface="+mn-ea"/>
              </a:rPr>
            </a:br>
            <a:r>
              <a:rPr lang="ja-JP" altLang="en-US" sz="3100" b="1" dirty="0">
                <a:solidFill>
                  <a:schemeClr val="tx1"/>
                </a:solidFill>
                <a:latin typeface="+mn-ea"/>
              </a:rPr>
              <a:t>　　  ただし、登下校中の事故による負傷は、その半額を支給する。</a:t>
            </a:r>
            <a:br>
              <a:rPr lang="en-US" altLang="ja-JP" sz="3100" b="1" dirty="0">
                <a:solidFill>
                  <a:schemeClr val="tx1"/>
                </a:solidFill>
                <a:latin typeface="+mn-ea"/>
              </a:rPr>
            </a:br>
            <a:br>
              <a:rPr lang="en-US" altLang="ja-JP" sz="3100" b="1" dirty="0">
                <a:solidFill>
                  <a:schemeClr val="tx1"/>
                </a:solidFill>
                <a:latin typeface="+mn-ea"/>
              </a:rPr>
            </a:br>
            <a:br>
              <a:rPr lang="ja-JP" altLang="en-US" sz="3100" b="1" dirty="0">
                <a:solidFill>
                  <a:schemeClr val="tx1"/>
                </a:solidFill>
                <a:latin typeface="+mn-ea"/>
              </a:rPr>
            </a:br>
            <a:r>
              <a:rPr lang="ja-JP" altLang="en-US" sz="3100" b="1" dirty="0">
                <a:solidFill>
                  <a:schemeClr val="tx1"/>
                </a:solidFill>
                <a:latin typeface="+mn-ea"/>
              </a:rPr>
              <a:t>  </a:t>
            </a:r>
            <a:r>
              <a:rPr lang="en-US" altLang="ja-JP" sz="3600" b="1" dirty="0">
                <a:solidFill>
                  <a:schemeClr val="tx1"/>
                </a:solidFill>
                <a:latin typeface="+mn-ea"/>
              </a:rPr>
              <a:t>3 </a:t>
            </a:r>
            <a:r>
              <a:rPr lang="ja-JP" altLang="en-US" sz="3600" b="1" dirty="0">
                <a:solidFill>
                  <a:schemeClr val="tx1"/>
                </a:solidFill>
                <a:latin typeface="+mn-ea"/>
              </a:rPr>
              <a:t>死亡見舞金  </a:t>
            </a:r>
            <a:br>
              <a:rPr lang="en-US" altLang="ja-JP" sz="3100" b="1" dirty="0">
                <a:solidFill>
                  <a:schemeClr val="tx1"/>
                </a:solidFill>
                <a:latin typeface="+mn-ea"/>
              </a:rPr>
            </a:br>
            <a:r>
              <a:rPr lang="ja-JP" altLang="en-US" sz="3100" b="1" dirty="0">
                <a:solidFill>
                  <a:schemeClr val="tx1"/>
                </a:solidFill>
                <a:latin typeface="+mn-ea"/>
              </a:rPr>
              <a:t>　　  </a:t>
            </a:r>
            <a:br>
              <a:rPr lang="en-US" altLang="ja-JP" sz="3100" b="1" dirty="0">
                <a:solidFill>
                  <a:schemeClr val="tx1"/>
                </a:solidFill>
                <a:latin typeface="+mn-ea"/>
              </a:rPr>
            </a:br>
            <a:r>
              <a:rPr lang="ja-JP" altLang="en-US" sz="3100" b="1" dirty="0">
                <a:solidFill>
                  <a:schemeClr val="tx1"/>
                </a:solidFill>
                <a:latin typeface="+mn-ea"/>
              </a:rPr>
              <a:t>　　  </a:t>
            </a:r>
            <a:r>
              <a:rPr lang="en-US" altLang="ja-JP" sz="3100" b="1" dirty="0">
                <a:solidFill>
                  <a:schemeClr val="tx1"/>
                </a:solidFill>
                <a:latin typeface="+mn-ea"/>
              </a:rPr>
              <a:t>3000</a:t>
            </a:r>
            <a:r>
              <a:rPr lang="ja-JP" altLang="en-US" sz="3100" b="1" dirty="0">
                <a:solidFill>
                  <a:schemeClr val="tx1"/>
                </a:solidFill>
                <a:latin typeface="+mn-ea"/>
              </a:rPr>
              <a:t>万円 が支給される。</a:t>
            </a:r>
            <a:br>
              <a:rPr lang="en-US" altLang="ja-JP" sz="3100" b="1" dirty="0">
                <a:solidFill>
                  <a:schemeClr val="tx1"/>
                </a:solidFill>
                <a:latin typeface="+mn-ea"/>
              </a:rPr>
            </a:br>
            <a:r>
              <a:rPr lang="ja-JP" altLang="en-US" sz="3100" b="1" dirty="0">
                <a:solidFill>
                  <a:schemeClr val="tx1"/>
                </a:solidFill>
                <a:latin typeface="+mn-ea"/>
              </a:rPr>
              <a:t>　  　ただし、登下校中はその半額を支給する。</a:t>
            </a:r>
            <a:br>
              <a:rPr lang="en-US" altLang="ja-JP" sz="3100" b="1" dirty="0">
                <a:solidFill>
                  <a:schemeClr val="tx1"/>
                </a:solidFill>
                <a:latin typeface="+mn-ea"/>
              </a:rPr>
            </a:br>
            <a:br>
              <a:rPr lang="en-US" altLang="ja-JP" sz="3100" b="1" dirty="0">
                <a:solidFill>
                  <a:schemeClr val="bg1"/>
                </a:solidFill>
                <a:latin typeface="+mn-ea"/>
              </a:rPr>
            </a:br>
            <a:br>
              <a:rPr lang="ja-JP" altLang="en-US" sz="3100" b="1" dirty="0">
                <a:solidFill>
                  <a:schemeClr val="tx1"/>
                </a:solidFill>
                <a:latin typeface="+mn-ea"/>
              </a:rPr>
            </a:br>
            <a:r>
              <a:rPr lang="ja-JP" altLang="en-US" sz="2700" dirty="0">
                <a:solidFill>
                  <a:srgbClr val="000000"/>
                </a:solidFill>
                <a:latin typeface="Ryumin-Light-Identity-H"/>
              </a:rPr>
              <a:t>　</a:t>
            </a:r>
            <a:br>
              <a:rPr lang="ja-JP" altLang="en-US" sz="3200" dirty="0"/>
            </a:br>
            <a:endParaRPr kumimoji="1" lang="ja-JP" altLang="en-US" dirty="0"/>
          </a:p>
        </p:txBody>
      </p:sp>
    </p:spTree>
    <p:extLst>
      <p:ext uri="{BB962C8B-B14F-4D97-AF65-F5344CB8AC3E}">
        <p14:creationId xmlns:p14="http://schemas.microsoft.com/office/powerpoint/2010/main" val="5105784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1"/>
            <a:ext cx="12192000" cy="1012237"/>
          </a:xfrm>
          <a:solidFill>
            <a:schemeClr val="bg1"/>
          </a:solidFill>
          <a:ln>
            <a:solidFill>
              <a:schemeClr val="bg1"/>
            </a:solidFill>
          </a:ln>
        </p:spPr>
        <p:txBody>
          <a:bodyPr>
            <a:normAutofit fontScale="90000"/>
          </a:bodyPr>
          <a:lstStyle/>
          <a:p>
            <a:pPr algn="ctr"/>
            <a:br>
              <a:rPr lang="en-US" altLang="ja-JP" sz="4400" b="1" dirty="0">
                <a:solidFill>
                  <a:schemeClr val="bg1"/>
                </a:solidFill>
              </a:rPr>
            </a:br>
            <a:br>
              <a:rPr lang="en-US" altLang="ja-JP" sz="4400" b="1" dirty="0">
                <a:solidFill>
                  <a:schemeClr val="bg1"/>
                </a:solidFill>
              </a:rPr>
            </a:br>
            <a:r>
              <a:rPr lang="ja-JP" altLang="en-US" sz="4400" b="1" dirty="0">
                <a:latin typeface="+mn-ea"/>
                <a:ea typeface="+mn-ea"/>
              </a:rPr>
              <a:t>医療費の請求手続き</a:t>
            </a:r>
            <a:br>
              <a:rPr lang="en-US" altLang="ja-JP" sz="4400" b="1" dirty="0"/>
            </a:br>
            <a:br>
              <a:rPr lang="en-US" altLang="ja-JP" b="1" dirty="0"/>
            </a:br>
            <a:endParaRPr kumimoji="1" lang="ja-JP" altLang="en-US" sz="3100" dirty="0"/>
          </a:p>
        </p:txBody>
      </p:sp>
      <p:sp>
        <p:nvSpPr>
          <p:cNvPr id="4" name="テキスト ボックス 3"/>
          <p:cNvSpPr txBox="1"/>
          <p:nvPr/>
        </p:nvSpPr>
        <p:spPr>
          <a:xfrm>
            <a:off x="0" y="999564"/>
            <a:ext cx="12192000" cy="6032421"/>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wrap="square" rtlCol="0">
            <a:spAutoFit/>
          </a:bodyPr>
          <a:lstStyle/>
          <a:p>
            <a:pPr lvl="0">
              <a:lnSpc>
                <a:spcPct val="150000"/>
              </a:lnSpc>
            </a:pPr>
            <a:r>
              <a:rPr lang="ja-JP" altLang="en-US" sz="2800" b="1" dirty="0"/>
              <a:t>　</a:t>
            </a:r>
            <a:r>
              <a:rPr lang="ja-JP" altLang="en-US" sz="2800" b="1" dirty="0">
                <a:solidFill>
                  <a:schemeClr val="tx1"/>
                </a:solidFill>
              </a:rPr>
              <a:t>被災児童・生徒が来院</a:t>
            </a:r>
            <a:r>
              <a:rPr lang="ja-JP" altLang="en-US" sz="2800" dirty="0">
                <a:solidFill>
                  <a:schemeClr val="tx1"/>
                </a:solidFill>
              </a:rPr>
              <a:t>　　</a:t>
            </a:r>
            <a:endParaRPr lang="en-US" altLang="ja-JP" sz="2800" dirty="0">
              <a:solidFill>
                <a:schemeClr val="tx1"/>
              </a:solidFill>
            </a:endParaRPr>
          </a:p>
          <a:p>
            <a:pPr lvl="0">
              <a:lnSpc>
                <a:spcPct val="150000"/>
              </a:lnSpc>
            </a:pPr>
            <a:r>
              <a:rPr lang="ja-JP" altLang="en-US" sz="2400" b="1" dirty="0">
                <a:solidFill>
                  <a:schemeClr val="tx1"/>
                </a:solidFill>
              </a:rPr>
              <a:t>　　　　　●保険証の提示を求める。</a:t>
            </a:r>
            <a:endParaRPr lang="en-US" altLang="ja-JP" sz="2400" b="1" dirty="0">
              <a:solidFill>
                <a:schemeClr val="tx1"/>
              </a:solidFill>
            </a:endParaRPr>
          </a:p>
          <a:p>
            <a:pPr lvl="0"/>
            <a:r>
              <a:rPr lang="ja-JP" altLang="en-US" sz="2400" b="1" dirty="0">
                <a:solidFill>
                  <a:schemeClr val="tx1"/>
                </a:solidFill>
              </a:rPr>
              <a:t>　　　　　</a:t>
            </a:r>
          </a:p>
          <a:p>
            <a:pPr lvl="0"/>
            <a:r>
              <a:rPr lang="ja-JP" altLang="en-US" sz="2800" b="1" dirty="0">
                <a:solidFill>
                  <a:schemeClr val="tx1"/>
                </a:solidFill>
              </a:rPr>
              <a:t>　健康保険法に基づいて治療</a:t>
            </a:r>
            <a:endParaRPr lang="en-US" altLang="ja-JP" sz="2800" b="1" dirty="0">
              <a:solidFill>
                <a:schemeClr val="tx1"/>
              </a:solidFill>
            </a:endParaRPr>
          </a:p>
          <a:p>
            <a:pPr lvl="0"/>
            <a:r>
              <a:rPr lang="en-US" altLang="ja-JP" sz="2400" b="1" dirty="0">
                <a:solidFill>
                  <a:schemeClr val="tx1"/>
                </a:solidFill>
              </a:rPr>
              <a:t>                 </a:t>
            </a:r>
            <a:r>
              <a:rPr lang="ja-JP" altLang="en-US" sz="2400" b="1" dirty="0">
                <a:solidFill>
                  <a:schemeClr val="tx1"/>
                </a:solidFill>
              </a:rPr>
              <a:t>●保険外治療は自己負担になる（健康保険未加入者も同様）。</a:t>
            </a:r>
          </a:p>
          <a:p>
            <a:pPr lvl="0"/>
            <a:r>
              <a:rPr lang="ja-JP" altLang="en-US" sz="2400" b="1" dirty="0">
                <a:solidFill>
                  <a:schemeClr val="tx1"/>
                </a:solidFill>
              </a:rPr>
              <a:t>                 ●一部負担金を窓口で徴収する（    　　　　　などに注意）。</a:t>
            </a:r>
            <a:endParaRPr lang="en-US" altLang="ja-JP" sz="2400" b="1" dirty="0">
              <a:solidFill>
                <a:schemeClr val="tx1"/>
              </a:solidFill>
            </a:endParaRPr>
          </a:p>
          <a:p>
            <a:pPr lvl="0"/>
            <a:r>
              <a:rPr lang="ja-JP" altLang="en-US" sz="2400" b="1" dirty="0">
                <a:solidFill>
                  <a:schemeClr val="tx1"/>
                </a:solidFill>
              </a:rPr>
              <a:t>                 ●傷病名に「外傷性」をつける。</a:t>
            </a:r>
            <a:endParaRPr lang="en-US" altLang="ja-JP" sz="2400" b="1" dirty="0">
              <a:solidFill>
                <a:schemeClr val="tx1"/>
              </a:solidFill>
            </a:endParaRPr>
          </a:p>
          <a:p>
            <a:pPr lvl="0"/>
            <a:endParaRPr lang="en-US" altLang="ja-JP" sz="2800" b="1" dirty="0">
              <a:solidFill>
                <a:schemeClr val="tx1"/>
              </a:solidFill>
            </a:endParaRPr>
          </a:p>
          <a:p>
            <a:pPr lvl="0"/>
            <a:r>
              <a:rPr lang="ja-JP" altLang="en-US" sz="2800" b="1" dirty="0">
                <a:solidFill>
                  <a:schemeClr val="tx1"/>
                </a:solidFill>
              </a:rPr>
              <a:t>　医療等の状況の用紙に記入</a:t>
            </a:r>
            <a:r>
              <a:rPr lang="en-US" altLang="ja-JP" sz="2800" b="1" dirty="0">
                <a:solidFill>
                  <a:schemeClr val="tx1"/>
                </a:solidFill>
              </a:rPr>
              <a:t>	</a:t>
            </a:r>
          </a:p>
          <a:p>
            <a:pPr lvl="0"/>
            <a:r>
              <a:rPr lang="ja-JP" altLang="en-US" sz="2800" b="1" dirty="0">
                <a:solidFill>
                  <a:schemeClr val="tx1"/>
                </a:solidFill>
              </a:rPr>
              <a:t>　 　     </a:t>
            </a:r>
            <a:r>
              <a:rPr lang="ja-JP" altLang="en-US" sz="2400" b="1" dirty="0">
                <a:solidFill>
                  <a:schemeClr val="tx1"/>
                </a:solidFill>
              </a:rPr>
              <a:t>  ●必要事項を記入する。　</a:t>
            </a:r>
            <a:endParaRPr lang="en-US" altLang="ja-JP" sz="2400" b="1" dirty="0">
              <a:solidFill>
                <a:schemeClr val="tx1"/>
              </a:solidFill>
            </a:endParaRPr>
          </a:p>
          <a:p>
            <a:pPr lvl="0"/>
            <a:r>
              <a:rPr lang="en-US" altLang="ja-JP" sz="2400" b="1" dirty="0">
                <a:solidFill>
                  <a:schemeClr val="tx1"/>
                </a:solidFill>
              </a:rPr>
              <a:t>                 </a:t>
            </a:r>
            <a:r>
              <a:rPr lang="ja-JP" altLang="en-US" sz="2400" b="1" dirty="0">
                <a:solidFill>
                  <a:schemeClr val="tx1"/>
                </a:solidFill>
              </a:rPr>
              <a:t>●児童、生徒、保護者を経由して学校（園）に提出する。</a:t>
            </a:r>
            <a:endParaRPr lang="en-US" altLang="ja-JP" sz="2400" b="1" dirty="0">
              <a:solidFill>
                <a:schemeClr val="tx1"/>
              </a:solidFill>
            </a:endParaRPr>
          </a:p>
          <a:p>
            <a:pPr lvl="0"/>
            <a:r>
              <a:rPr lang="en-US" altLang="ja-JP" sz="2400" b="1" dirty="0">
                <a:solidFill>
                  <a:schemeClr val="tx1"/>
                </a:solidFill>
              </a:rPr>
              <a:t>                 </a:t>
            </a:r>
            <a:r>
              <a:rPr lang="ja-JP" altLang="en-US" sz="2400" b="1" dirty="0">
                <a:solidFill>
                  <a:schemeClr val="tx1"/>
                </a:solidFill>
              </a:rPr>
              <a:t>●文書料は無料とする（昭和</a:t>
            </a:r>
            <a:r>
              <a:rPr lang="en-US" altLang="ja-JP" sz="2400" b="1" dirty="0">
                <a:solidFill>
                  <a:schemeClr val="tx1"/>
                </a:solidFill>
              </a:rPr>
              <a:t>45</a:t>
            </a:r>
            <a:r>
              <a:rPr lang="ja-JP" altLang="en-US" sz="2400" b="1" dirty="0">
                <a:solidFill>
                  <a:schemeClr val="tx1"/>
                </a:solidFill>
              </a:rPr>
              <a:t>年、日本歯科医師会と取り決め）。</a:t>
            </a:r>
            <a:endParaRPr lang="en-US" altLang="ja-JP" sz="2400" b="1" dirty="0">
              <a:solidFill>
                <a:schemeClr val="tx1"/>
              </a:solidFill>
            </a:endParaRPr>
          </a:p>
          <a:p>
            <a:pPr lvl="0"/>
            <a:r>
              <a:rPr lang="en-US" altLang="ja-JP" sz="2400" b="1" dirty="0">
                <a:solidFill>
                  <a:schemeClr val="tx1"/>
                </a:solidFill>
              </a:rPr>
              <a:t>               </a:t>
            </a:r>
            <a:r>
              <a:rPr lang="ja-JP" altLang="en-US" sz="2400" b="1" dirty="0">
                <a:solidFill>
                  <a:schemeClr val="tx1"/>
                </a:solidFill>
              </a:rPr>
              <a:t>  ●毎月１枚提出する。</a:t>
            </a:r>
            <a:endParaRPr lang="en-US" altLang="ja-JP" sz="2400" b="1" dirty="0">
              <a:solidFill>
                <a:schemeClr val="tx1"/>
              </a:solidFill>
            </a:endParaRPr>
          </a:p>
          <a:p>
            <a:pPr lvl="0"/>
            <a:endParaRPr lang="ja-JP" altLang="en-US" sz="2800" dirty="0"/>
          </a:p>
        </p:txBody>
      </p:sp>
      <p:sp>
        <p:nvSpPr>
          <p:cNvPr id="3" name="楕円 2">
            <a:extLst>
              <a:ext uri="{FF2B5EF4-FFF2-40B4-BE49-F238E27FC236}">
                <a16:creationId xmlns:a16="http://schemas.microsoft.com/office/drawing/2014/main" id="{FCA003B1-FB83-4067-9A3F-6AFA6915ED65}"/>
              </a:ext>
            </a:extLst>
          </p:cNvPr>
          <p:cNvSpPr/>
          <p:nvPr/>
        </p:nvSpPr>
        <p:spPr>
          <a:xfrm>
            <a:off x="6218286" y="3381862"/>
            <a:ext cx="508110" cy="4268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rPr>
              <a:t>親</a:t>
            </a:r>
            <a:endParaRPr kumimoji="1" lang="ja-JP" altLang="en-US" sz="2400" b="1" dirty="0">
              <a:solidFill>
                <a:schemeClr val="tx1"/>
              </a:solidFill>
            </a:endParaRPr>
          </a:p>
        </p:txBody>
      </p:sp>
      <p:sp>
        <p:nvSpPr>
          <p:cNvPr id="5" name="楕円 4">
            <a:extLst>
              <a:ext uri="{FF2B5EF4-FFF2-40B4-BE49-F238E27FC236}">
                <a16:creationId xmlns:a16="http://schemas.microsoft.com/office/drawing/2014/main" id="{858AAC05-046D-4629-86D0-B153F9B37F74}"/>
              </a:ext>
            </a:extLst>
          </p:cNvPr>
          <p:cNvSpPr/>
          <p:nvPr/>
        </p:nvSpPr>
        <p:spPr>
          <a:xfrm>
            <a:off x="7478421" y="3381862"/>
            <a:ext cx="508110" cy="4268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tx1"/>
                </a:solidFill>
              </a:rPr>
              <a:t>子</a:t>
            </a:r>
          </a:p>
        </p:txBody>
      </p:sp>
      <p:sp>
        <p:nvSpPr>
          <p:cNvPr id="6" name="矢印: 下 5">
            <a:extLst>
              <a:ext uri="{FF2B5EF4-FFF2-40B4-BE49-F238E27FC236}">
                <a16:creationId xmlns:a16="http://schemas.microsoft.com/office/drawing/2014/main" id="{0B84717D-04C3-4EEC-8BE3-FDC3553C615A}"/>
              </a:ext>
            </a:extLst>
          </p:cNvPr>
          <p:cNvSpPr/>
          <p:nvPr/>
        </p:nvSpPr>
        <p:spPr>
          <a:xfrm>
            <a:off x="729205" y="1782468"/>
            <a:ext cx="484632" cy="589671"/>
          </a:xfrm>
          <a:prstGeom prst="downArrow">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7" name="矢印: 下 6">
            <a:extLst>
              <a:ext uri="{FF2B5EF4-FFF2-40B4-BE49-F238E27FC236}">
                <a16:creationId xmlns:a16="http://schemas.microsoft.com/office/drawing/2014/main" id="{D5662670-0F51-44BF-AE82-19E08D6620F1}"/>
              </a:ext>
            </a:extLst>
          </p:cNvPr>
          <p:cNvSpPr/>
          <p:nvPr/>
        </p:nvSpPr>
        <p:spPr>
          <a:xfrm>
            <a:off x="729205" y="3241074"/>
            <a:ext cx="484632" cy="978408"/>
          </a:xfrm>
          <a:prstGeom prst="downArrow">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8" name="矢印: 下 7">
            <a:extLst>
              <a:ext uri="{FF2B5EF4-FFF2-40B4-BE49-F238E27FC236}">
                <a16:creationId xmlns:a16="http://schemas.microsoft.com/office/drawing/2014/main" id="{DA450373-E7A9-47F1-9F71-0CDA466AC2F4}"/>
              </a:ext>
            </a:extLst>
          </p:cNvPr>
          <p:cNvSpPr/>
          <p:nvPr/>
        </p:nvSpPr>
        <p:spPr>
          <a:xfrm>
            <a:off x="729205" y="5219047"/>
            <a:ext cx="484632" cy="978408"/>
          </a:xfrm>
          <a:prstGeom prst="downArrow">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9" name="楕円 8">
            <a:extLst>
              <a:ext uri="{FF2B5EF4-FFF2-40B4-BE49-F238E27FC236}">
                <a16:creationId xmlns:a16="http://schemas.microsoft.com/office/drawing/2014/main" id="{D83D490D-9CAA-41CC-AA56-58034EC42990}"/>
              </a:ext>
            </a:extLst>
          </p:cNvPr>
          <p:cNvSpPr/>
          <p:nvPr/>
        </p:nvSpPr>
        <p:spPr>
          <a:xfrm>
            <a:off x="6836614" y="3381862"/>
            <a:ext cx="508110" cy="4268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tx1"/>
                </a:solidFill>
              </a:rPr>
              <a:t>乳</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12191999" cy="6858000"/>
          </a:xfr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lvl="0">
              <a:lnSpc>
                <a:spcPct val="100000"/>
              </a:lnSpc>
            </a:pPr>
            <a:br>
              <a:rPr lang="en-US" altLang="ja-JP" sz="2800" b="1" dirty="0"/>
            </a:br>
            <a:r>
              <a:rPr lang="ja-JP" altLang="en-US" sz="2800" b="1" dirty="0"/>
              <a:t>　</a:t>
            </a:r>
            <a:r>
              <a:rPr lang="ja-JP" altLang="en-US" sz="2800" b="1" dirty="0">
                <a:solidFill>
                  <a:schemeClr val="tx1"/>
                </a:solidFill>
              </a:rPr>
              <a:t>医療費の請求</a:t>
            </a:r>
            <a:r>
              <a:rPr lang="ja-JP" altLang="en-US" sz="2800" dirty="0">
                <a:solidFill>
                  <a:schemeClr val="tx1"/>
                </a:solidFill>
              </a:rPr>
              <a:t>　　　　　</a:t>
            </a:r>
            <a:r>
              <a:rPr lang="en-US" altLang="ja-JP" sz="2800" dirty="0">
                <a:solidFill>
                  <a:schemeClr val="tx1"/>
                </a:solidFill>
              </a:rPr>
              <a:t>	</a:t>
            </a:r>
            <a:br>
              <a:rPr lang="en-US" altLang="ja-JP" sz="2800" dirty="0">
                <a:solidFill>
                  <a:schemeClr val="tx1"/>
                </a:solidFill>
              </a:rPr>
            </a:br>
            <a:r>
              <a:rPr lang="en-US" altLang="ja-JP" sz="2800" dirty="0">
                <a:solidFill>
                  <a:schemeClr val="tx1"/>
                </a:solidFill>
              </a:rPr>
              <a:t>              </a:t>
            </a:r>
            <a:r>
              <a:rPr lang="ja-JP" altLang="en-US" sz="2400" b="1" dirty="0">
                <a:solidFill>
                  <a:schemeClr val="tx1"/>
                </a:solidFill>
                <a:latin typeface="+mn-ea"/>
              </a:rPr>
              <a:t>●学校（園）の設置者がセンターへ請求する。</a:t>
            </a:r>
            <a:br>
              <a:rPr lang="en-US" altLang="ja-JP" sz="2400" b="1" dirty="0">
                <a:solidFill>
                  <a:schemeClr val="tx1"/>
                </a:solidFill>
                <a:latin typeface="+mn-ea"/>
              </a:rPr>
            </a:br>
            <a:br>
              <a:rPr lang="en-US" altLang="ja-JP" sz="2400" b="1" dirty="0">
                <a:solidFill>
                  <a:schemeClr val="tx1"/>
                </a:solidFill>
                <a:latin typeface="+mn-ea"/>
              </a:rPr>
            </a:br>
            <a:br>
              <a:rPr lang="ja-JP" altLang="en-US" sz="2800" b="1" dirty="0">
                <a:solidFill>
                  <a:schemeClr val="tx1"/>
                </a:solidFill>
              </a:rPr>
            </a:br>
            <a:r>
              <a:rPr lang="ja-JP" altLang="en-US" sz="2800" b="1" dirty="0">
                <a:solidFill>
                  <a:schemeClr val="tx1"/>
                </a:solidFill>
              </a:rPr>
              <a:t>　診査・決定</a:t>
            </a:r>
            <a:r>
              <a:rPr lang="en-US" altLang="ja-JP" sz="2800" b="1" dirty="0">
                <a:solidFill>
                  <a:schemeClr val="tx1"/>
                </a:solidFill>
              </a:rPr>
              <a:t>				</a:t>
            </a:r>
            <a:br>
              <a:rPr lang="en-US" altLang="ja-JP" sz="2800" b="1" dirty="0">
                <a:solidFill>
                  <a:schemeClr val="tx1"/>
                </a:solidFill>
              </a:rPr>
            </a:br>
            <a:r>
              <a:rPr lang="ja-JP" altLang="en-US" sz="2800" b="1" dirty="0">
                <a:solidFill>
                  <a:schemeClr val="tx1"/>
                </a:solidFill>
              </a:rPr>
              <a:t>　　       </a:t>
            </a:r>
            <a:r>
              <a:rPr lang="ja-JP" altLang="en-US" sz="2400" b="1" dirty="0">
                <a:solidFill>
                  <a:schemeClr val="tx1"/>
                </a:solidFill>
              </a:rPr>
              <a:t>●センターが診査、決定する</a:t>
            </a:r>
            <a:r>
              <a:rPr lang="ja-JP" altLang="en-US" sz="2800" b="1" dirty="0">
                <a:solidFill>
                  <a:schemeClr val="tx1"/>
                </a:solidFill>
              </a:rPr>
              <a:t>。</a:t>
            </a:r>
            <a:br>
              <a:rPr lang="en-US" altLang="ja-JP" sz="2800" b="1" dirty="0">
                <a:solidFill>
                  <a:schemeClr val="tx1"/>
                </a:solidFill>
              </a:rPr>
            </a:br>
            <a:br>
              <a:rPr lang="en-US" altLang="ja-JP" sz="2800" b="1" dirty="0">
                <a:solidFill>
                  <a:schemeClr val="tx1"/>
                </a:solidFill>
              </a:rPr>
            </a:br>
            <a:br>
              <a:rPr lang="ja-JP" altLang="en-US" sz="2800" b="1" dirty="0">
                <a:solidFill>
                  <a:schemeClr val="tx1"/>
                </a:solidFill>
              </a:rPr>
            </a:br>
            <a:r>
              <a:rPr lang="ja-JP" altLang="en-US" sz="2800" b="1" dirty="0">
                <a:solidFill>
                  <a:schemeClr val="tx1"/>
                </a:solidFill>
              </a:rPr>
              <a:t>　支　給</a:t>
            </a:r>
            <a:r>
              <a:rPr lang="en-US" altLang="ja-JP" sz="2800" b="1" dirty="0">
                <a:solidFill>
                  <a:schemeClr val="tx1"/>
                </a:solidFill>
              </a:rPr>
              <a:t>							</a:t>
            </a:r>
            <a:br>
              <a:rPr lang="en-US" altLang="ja-JP" sz="2800" b="1" dirty="0">
                <a:solidFill>
                  <a:schemeClr val="tx1"/>
                </a:solidFill>
              </a:rPr>
            </a:br>
            <a:r>
              <a:rPr lang="en-US" altLang="ja-JP" sz="2400" b="1" dirty="0">
                <a:solidFill>
                  <a:schemeClr val="tx1"/>
                </a:solidFill>
              </a:rPr>
              <a:t>                </a:t>
            </a:r>
            <a:r>
              <a:rPr lang="ja-JP" altLang="en-US" sz="2400" b="1" dirty="0">
                <a:solidFill>
                  <a:schemeClr val="tx1"/>
                </a:solidFill>
              </a:rPr>
              <a:t>●医療費の窓口負担３割と療養に伴って要する費用の１割との合計４割</a:t>
            </a:r>
            <a:br>
              <a:rPr lang="en-US" altLang="ja-JP" sz="2400" b="1" dirty="0">
                <a:solidFill>
                  <a:schemeClr val="tx1"/>
                </a:solidFill>
              </a:rPr>
            </a:br>
            <a:r>
              <a:rPr lang="en-US" altLang="ja-JP" sz="2400" b="1" dirty="0">
                <a:solidFill>
                  <a:schemeClr val="tx1"/>
                </a:solidFill>
              </a:rPr>
              <a:t>                   </a:t>
            </a:r>
            <a:r>
              <a:rPr lang="ja-JP" altLang="en-US" sz="2400" b="1" dirty="0">
                <a:solidFill>
                  <a:schemeClr val="tx1"/>
                </a:solidFill>
              </a:rPr>
              <a:t>に相当する金額が保護者へ支給される。</a:t>
            </a:r>
            <a:br>
              <a:rPr lang="en-US" altLang="ja-JP" sz="2400" b="1" dirty="0">
                <a:solidFill>
                  <a:schemeClr val="tx1"/>
                </a:solidFill>
              </a:rPr>
            </a:br>
            <a:br>
              <a:rPr lang="en-US" altLang="ja-JP" sz="2400" b="1" dirty="0">
                <a:solidFill>
                  <a:schemeClr val="tx1"/>
                </a:solidFill>
              </a:rPr>
            </a:br>
            <a:r>
              <a:rPr lang="en-US" altLang="ja-JP" sz="2400" b="1" dirty="0">
                <a:solidFill>
                  <a:schemeClr val="tx1"/>
                </a:solidFill>
              </a:rPr>
              <a:t>                </a:t>
            </a:r>
            <a:r>
              <a:rPr lang="ja-JP" altLang="en-US" sz="2400" b="1" dirty="0">
                <a:solidFill>
                  <a:schemeClr val="tx1"/>
                </a:solidFill>
              </a:rPr>
              <a:t>●国又は地方公共団体が負担して医療費を助成するする場合（乳幼児</a:t>
            </a:r>
            <a:br>
              <a:rPr lang="en-US" altLang="ja-JP" sz="2400" b="1" dirty="0">
                <a:solidFill>
                  <a:schemeClr val="tx1"/>
                </a:solidFill>
              </a:rPr>
            </a:br>
            <a:r>
              <a:rPr lang="en-US" altLang="ja-JP" sz="2400" b="1" dirty="0">
                <a:solidFill>
                  <a:schemeClr val="tx1"/>
                </a:solidFill>
              </a:rPr>
              <a:t>                   </a:t>
            </a:r>
            <a:r>
              <a:rPr lang="ja-JP" altLang="en-US" sz="2400" b="1" dirty="0">
                <a:solidFill>
                  <a:schemeClr val="tx1"/>
                </a:solidFill>
              </a:rPr>
              <a:t>医療費助成制度等）、法令により災害共済給付と二重払いになる可能</a:t>
            </a:r>
            <a:br>
              <a:rPr lang="en-US" altLang="ja-JP" sz="2400" b="1" dirty="0">
                <a:solidFill>
                  <a:schemeClr val="tx1"/>
                </a:solidFill>
              </a:rPr>
            </a:br>
            <a:r>
              <a:rPr lang="en-US" altLang="ja-JP" sz="2400" b="1" dirty="0">
                <a:solidFill>
                  <a:schemeClr val="tx1"/>
                </a:solidFill>
              </a:rPr>
              <a:t>                   </a:t>
            </a:r>
            <a:r>
              <a:rPr lang="ja-JP" altLang="en-US" sz="2400" b="1" dirty="0">
                <a:solidFill>
                  <a:schemeClr val="tx1"/>
                </a:solidFill>
              </a:rPr>
              <a:t>性があることから調整が必要となる。</a:t>
            </a:r>
            <a:br>
              <a:rPr lang="en-US" altLang="ja-JP" sz="2400" b="1" dirty="0">
                <a:solidFill>
                  <a:schemeClr val="tx1"/>
                </a:solidFill>
              </a:rPr>
            </a:br>
            <a:r>
              <a:rPr lang="ja-JP" altLang="en-US" sz="2400" b="1" dirty="0">
                <a:solidFill>
                  <a:schemeClr val="tx1"/>
                </a:solidFill>
              </a:rPr>
              <a:t>　　　　</a:t>
            </a:r>
          </a:p>
        </p:txBody>
      </p:sp>
      <p:sp>
        <p:nvSpPr>
          <p:cNvPr id="3" name="矢印: 下 2">
            <a:extLst>
              <a:ext uri="{FF2B5EF4-FFF2-40B4-BE49-F238E27FC236}">
                <a16:creationId xmlns:a16="http://schemas.microsoft.com/office/drawing/2014/main" id="{02A6BA20-2704-4704-9D55-CC531A216DD2}"/>
              </a:ext>
            </a:extLst>
          </p:cNvPr>
          <p:cNvSpPr/>
          <p:nvPr/>
        </p:nvSpPr>
        <p:spPr>
          <a:xfrm>
            <a:off x="752354" y="1215342"/>
            <a:ext cx="484632" cy="636608"/>
          </a:xfrm>
          <a:prstGeom prst="downArrow">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4" name="矢印: 下 3">
            <a:extLst>
              <a:ext uri="{FF2B5EF4-FFF2-40B4-BE49-F238E27FC236}">
                <a16:creationId xmlns:a16="http://schemas.microsoft.com/office/drawing/2014/main" id="{34AD08D8-FB35-498A-ADDD-2EE1EE7C30BC}"/>
              </a:ext>
            </a:extLst>
          </p:cNvPr>
          <p:cNvSpPr/>
          <p:nvPr/>
        </p:nvSpPr>
        <p:spPr>
          <a:xfrm>
            <a:off x="752354" y="2928394"/>
            <a:ext cx="484632" cy="636608"/>
          </a:xfrm>
          <a:prstGeom prst="downArrow">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9347801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168071"/>
            <a:ext cx="12192000" cy="974684"/>
          </a:xfrm>
          <a:solidFill>
            <a:schemeClr val="bg1"/>
          </a:solidFill>
          <a:ln>
            <a:solidFill>
              <a:schemeClr val="bg1"/>
            </a:solidFill>
          </a:ln>
        </p:spPr>
        <p:txBody>
          <a:bodyPr>
            <a:normAutofit/>
          </a:bodyPr>
          <a:lstStyle/>
          <a:p>
            <a:pPr algn="ctr"/>
            <a:r>
              <a:rPr kumimoji="1" lang="ja-JP" altLang="en-US" sz="3600" b="1" dirty="0">
                <a:latin typeface="+mn-ea"/>
                <a:ea typeface="+mn-ea"/>
              </a:rPr>
              <a:t>書類と証明要領</a:t>
            </a:r>
          </a:p>
        </p:txBody>
      </p:sp>
      <p:sp>
        <p:nvSpPr>
          <p:cNvPr id="3" name="コンテンツ プレースホルダ 2"/>
          <p:cNvSpPr>
            <a:spLocks noGrp="1"/>
          </p:cNvSpPr>
          <p:nvPr>
            <p:ph idx="1"/>
          </p:nvPr>
        </p:nvSpPr>
        <p:spPr>
          <a:xfrm>
            <a:off x="13378" y="693226"/>
            <a:ext cx="12192000" cy="1877697"/>
          </a:xfrm>
          <a:solidFill>
            <a:schemeClr val="bg1"/>
          </a:solidFill>
          <a:ln>
            <a:solidFill>
              <a:schemeClr val="bg1"/>
            </a:solidFill>
          </a:ln>
        </p:spPr>
        <p:txBody>
          <a:bodyPr>
            <a:normAutofit/>
          </a:bodyPr>
          <a:lstStyle/>
          <a:p>
            <a:pPr marL="0" indent="0">
              <a:buNone/>
            </a:pPr>
            <a:r>
              <a:rPr kumimoji="1" lang="ja-JP" altLang="en-US" sz="2800" b="1" dirty="0">
                <a:solidFill>
                  <a:schemeClr val="tx1"/>
                </a:solidFill>
              </a:rPr>
              <a:t>　　　　　</a:t>
            </a:r>
            <a:r>
              <a:rPr kumimoji="1" lang="ja-JP" altLang="en-US" sz="2800" b="1" dirty="0">
                <a:solidFill>
                  <a:schemeClr val="bg1"/>
                </a:solidFill>
              </a:rPr>
              <a:t>　　</a:t>
            </a:r>
            <a:r>
              <a:rPr kumimoji="1" lang="ja-JP" altLang="en-US" sz="2800" b="1" dirty="0"/>
              <a:t>医療機関の証明が必要なもの</a:t>
            </a:r>
            <a:endParaRPr kumimoji="1" lang="en-US" altLang="ja-JP" sz="2800" b="1" dirty="0"/>
          </a:p>
          <a:p>
            <a:pPr>
              <a:buNone/>
            </a:pPr>
            <a:r>
              <a:rPr lang="ja-JP" altLang="en-US" sz="2800" b="1" dirty="0"/>
              <a:t>　　　　　　　　　　医療費の場合は、　「</a:t>
            </a:r>
            <a:r>
              <a:rPr lang="ja-JP" altLang="en-US" sz="2800" b="1" dirty="0">
                <a:solidFill>
                  <a:srgbClr val="FF0000"/>
                </a:solidFill>
              </a:rPr>
              <a:t>医療等の状況</a:t>
            </a:r>
            <a:r>
              <a:rPr lang="ja-JP" altLang="en-US" sz="2800" b="1" dirty="0"/>
              <a:t>」</a:t>
            </a:r>
            <a:endParaRPr lang="en-US" altLang="ja-JP" sz="2800" b="1" dirty="0"/>
          </a:p>
          <a:p>
            <a:pPr>
              <a:buNone/>
            </a:pPr>
            <a:r>
              <a:rPr kumimoji="1" lang="ja-JP" altLang="en-US" sz="2800" b="1" dirty="0"/>
              <a:t>　　　　　　　　　　障害見舞金の場合は、「</a:t>
            </a:r>
            <a:r>
              <a:rPr kumimoji="1" lang="ja-JP" altLang="en-US" sz="2800" b="1" dirty="0">
                <a:solidFill>
                  <a:srgbClr val="FF0000"/>
                </a:solidFill>
              </a:rPr>
              <a:t>障害診断書</a:t>
            </a:r>
            <a:r>
              <a:rPr kumimoji="1" lang="ja-JP" altLang="en-US" sz="2800" b="1" dirty="0"/>
              <a:t>」</a:t>
            </a:r>
            <a:endParaRPr kumimoji="1" lang="ja-JP" altLang="en-US" dirty="0"/>
          </a:p>
        </p:txBody>
      </p:sp>
      <p:sp>
        <p:nvSpPr>
          <p:cNvPr id="4" name="テキスト ボックス 3"/>
          <p:cNvSpPr txBox="1"/>
          <p:nvPr/>
        </p:nvSpPr>
        <p:spPr>
          <a:xfrm>
            <a:off x="304674" y="2425148"/>
            <a:ext cx="11582652" cy="4216539"/>
          </a:xfrm>
          <a:prstGeom prst="rect">
            <a:avLst/>
          </a:prstGeom>
          <a:solidFill>
            <a:schemeClr val="bg1"/>
          </a:solidFill>
          <a:ln>
            <a:solidFill>
              <a:schemeClr val="tx1"/>
            </a:solidFill>
          </a:ln>
        </p:spPr>
        <p:style>
          <a:lnRef idx="3">
            <a:schemeClr val="lt1"/>
          </a:lnRef>
          <a:fillRef idx="1">
            <a:schemeClr val="accent1"/>
          </a:fillRef>
          <a:effectRef idx="1">
            <a:schemeClr val="accent1"/>
          </a:effectRef>
          <a:fontRef idx="minor">
            <a:schemeClr val="lt1"/>
          </a:fontRef>
        </p:style>
        <p:txBody>
          <a:bodyPr wrap="square" rtlCol="0">
            <a:spAutoFit/>
          </a:bodyPr>
          <a:lstStyle/>
          <a:p>
            <a:pPr>
              <a:buNone/>
            </a:pPr>
            <a:r>
              <a:rPr kumimoji="1" lang="ja-JP" altLang="en-US" sz="2400" b="1" dirty="0"/>
              <a:t>　</a:t>
            </a:r>
            <a:r>
              <a:rPr kumimoji="1" lang="ja-JP" altLang="en-US" sz="2400" b="1" dirty="0">
                <a:solidFill>
                  <a:schemeClr val="tx1"/>
                </a:solidFill>
              </a:rPr>
              <a:t>重要ポイント　</a:t>
            </a:r>
            <a:endParaRPr kumimoji="1" lang="en-US" altLang="ja-JP" sz="2400" b="1" dirty="0">
              <a:solidFill>
                <a:schemeClr val="tx1"/>
              </a:solidFill>
            </a:endParaRPr>
          </a:p>
          <a:p>
            <a:pPr>
              <a:buNone/>
            </a:pPr>
            <a:r>
              <a:rPr lang="ja-JP" altLang="en-US" sz="2400" b="1" dirty="0">
                <a:solidFill>
                  <a:schemeClr val="tx1"/>
                </a:solidFill>
                <a:latin typeface="+mn-ea"/>
              </a:rPr>
              <a:t>　</a:t>
            </a:r>
            <a:r>
              <a:rPr lang="ja-JP" altLang="en-US" sz="2000" b="1" dirty="0">
                <a:solidFill>
                  <a:schemeClr val="tx1"/>
                </a:solidFill>
                <a:latin typeface="+mn-ea"/>
              </a:rPr>
              <a:t>①「医療等の状況」に傷病名を記載するに当って、障害見舞金の支給対象となることが予想され　　</a:t>
            </a:r>
            <a:endParaRPr lang="en-US" altLang="ja-JP" sz="2000" b="1" dirty="0">
              <a:solidFill>
                <a:schemeClr val="tx1"/>
              </a:solidFill>
              <a:latin typeface="+mn-ea"/>
            </a:endParaRPr>
          </a:p>
          <a:p>
            <a:pPr>
              <a:buNone/>
            </a:pPr>
            <a:r>
              <a:rPr lang="ja-JP" altLang="en-US" sz="2000" b="1" dirty="0">
                <a:solidFill>
                  <a:schemeClr val="tx1"/>
                </a:solidFill>
                <a:latin typeface="+mn-ea"/>
              </a:rPr>
              <a:t>　　る場合、特に綿密に歯牙の破折、亀裂、欠損状態、口腔軟組織の状態、歯槽骨骨折の有無、全</a:t>
            </a:r>
            <a:endParaRPr lang="en-US" altLang="ja-JP" sz="2000" b="1" dirty="0">
              <a:solidFill>
                <a:schemeClr val="tx1"/>
              </a:solidFill>
              <a:latin typeface="+mn-ea"/>
            </a:endParaRPr>
          </a:p>
          <a:p>
            <a:pPr>
              <a:buNone/>
            </a:pPr>
            <a:r>
              <a:rPr lang="ja-JP" altLang="en-US" sz="2000" b="1" dirty="0">
                <a:solidFill>
                  <a:schemeClr val="tx1"/>
                </a:solidFill>
                <a:latin typeface="+mn-ea"/>
              </a:rPr>
              <a:t>　　ての歯牙の状況を記載しておく必要がある。</a:t>
            </a:r>
            <a:endParaRPr kumimoji="1" lang="en-US" altLang="ja-JP" sz="2000" b="1" dirty="0">
              <a:solidFill>
                <a:schemeClr val="tx1"/>
              </a:solidFill>
              <a:latin typeface="+mn-ea"/>
            </a:endParaRPr>
          </a:p>
          <a:p>
            <a:pPr>
              <a:buNone/>
            </a:pPr>
            <a:r>
              <a:rPr kumimoji="1" lang="ja-JP" altLang="en-US" sz="2000" b="1" dirty="0">
                <a:solidFill>
                  <a:schemeClr val="tx1"/>
                </a:solidFill>
                <a:latin typeface="+mn-ea"/>
              </a:rPr>
              <a:t>　　後の障害見舞金の給付に大きく関係するため、</a:t>
            </a:r>
            <a:r>
              <a:rPr kumimoji="1" lang="ja-JP" altLang="en-US" sz="2000" b="1" dirty="0">
                <a:solidFill>
                  <a:srgbClr val="FF0000"/>
                </a:solidFill>
                <a:latin typeface="+mn-ea"/>
              </a:rPr>
              <a:t>傷病名の記載漏れがないように</a:t>
            </a:r>
            <a:r>
              <a:rPr kumimoji="1" lang="ja-JP" altLang="en-US" sz="2000" b="1" dirty="0">
                <a:solidFill>
                  <a:schemeClr val="tx1"/>
                </a:solidFill>
                <a:latin typeface="+mn-ea"/>
              </a:rPr>
              <a:t>十分に注意する。</a:t>
            </a:r>
            <a:endParaRPr kumimoji="1" lang="en-US" altLang="ja-JP" sz="2000" b="1" dirty="0">
              <a:solidFill>
                <a:schemeClr val="tx1"/>
              </a:solidFill>
              <a:latin typeface="+mn-ea"/>
            </a:endParaRPr>
          </a:p>
          <a:p>
            <a:pPr>
              <a:buNone/>
            </a:pPr>
            <a:endParaRPr kumimoji="1" lang="en-US" altLang="ja-JP" sz="2000" b="1" dirty="0">
              <a:solidFill>
                <a:schemeClr val="tx1"/>
              </a:solidFill>
              <a:latin typeface="+mn-ea"/>
            </a:endParaRPr>
          </a:p>
          <a:p>
            <a:pPr>
              <a:buNone/>
            </a:pPr>
            <a:r>
              <a:rPr lang="ja-JP" altLang="en-US" sz="2000" b="1" dirty="0">
                <a:solidFill>
                  <a:schemeClr val="tx1"/>
                </a:solidFill>
                <a:latin typeface="+mn-ea"/>
              </a:rPr>
              <a:t>　②「傷病名」欄は</a:t>
            </a:r>
            <a:r>
              <a:rPr lang="ja-JP" altLang="en-US" sz="2000" b="1" dirty="0">
                <a:solidFill>
                  <a:srgbClr val="FF0000"/>
                </a:solidFill>
                <a:latin typeface="+mn-ea"/>
              </a:rPr>
              <a:t>診療カルテの写し</a:t>
            </a:r>
            <a:r>
              <a:rPr lang="ja-JP" altLang="en-US" sz="2000" b="1" dirty="0">
                <a:solidFill>
                  <a:schemeClr val="tx1"/>
                </a:solidFill>
                <a:latin typeface="+mn-ea"/>
              </a:rPr>
              <a:t>とし、事故と関係のない病名（</a:t>
            </a:r>
            <a:r>
              <a:rPr lang="en-US" altLang="ja-JP" sz="2000" b="1" dirty="0">
                <a:solidFill>
                  <a:schemeClr val="tx1"/>
                </a:solidFill>
                <a:latin typeface="+mn-ea"/>
              </a:rPr>
              <a:t>C</a:t>
            </a:r>
            <a:r>
              <a:rPr lang="ja-JP" altLang="en-US" sz="2000" b="1" dirty="0">
                <a:solidFill>
                  <a:schemeClr val="tx1"/>
                </a:solidFill>
                <a:latin typeface="+mn-ea"/>
              </a:rPr>
              <a:t>、</a:t>
            </a:r>
            <a:r>
              <a:rPr lang="en-US" altLang="ja-JP" sz="2000" b="1" dirty="0">
                <a:solidFill>
                  <a:schemeClr val="tx1"/>
                </a:solidFill>
                <a:latin typeface="+mn-ea"/>
              </a:rPr>
              <a:t>G</a:t>
            </a:r>
            <a:r>
              <a:rPr lang="ja-JP" altLang="en-US" sz="2000" b="1" dirty="0">
                <a:solidFill>
                  <a:schemeClr val="tx1"/>
                </a:solidFill>
                <a:latin typeface="+mn-ea"/>
              </a:rPr>
              <a:t>等）は記入しない。</a:t>
            </a:r>
            <a:endParaRPr lang="en-US" altLang="ja-JP" sz="2000" b="1" dirty="0">
              <a:solidFill>
                <a:schemeClr val="tx1"/>
              </a:solidFill>
              <a:latin typeface="+mn-ea"/>
            </a:endParaRPr>
          </a:p>
          <a:p>
            <a:pPr>
              <a:buNone/>
            </a:pPr>
            <a:endParaRPr lang="en-US" altLang="ja-JP" sz="2000" b="1" dirty="0">
              <a:solidFill>
                <a:schemeClr val="tx1"/>
              </a:solidFill>
              <a:latin typeface="+mn-ea"/>
            </a:endParaRPr>
          </a:p>
          <a:p>
            <a:pPr>
              <a:buNone/>
            </a:pPr>
            <a:r>
              <a:rPr lang="ja-JP" altLang="en-US" sz="2000" b="1" dirty="0">
                <a:solidFill>
                  <a:schemeClr val="tx1"/>
                </a:solidFill>
                <a:latin typeface="+mn-ea"/>
              </a:rPr>
              <a:t>　③既存の歯冠修復物等が事故によって破損した場合は、事故による負傷とみなす。</a:t>
            </a:r>
            <a:endParaRPr lang="en-US" altLang="ja-JP" sz="2000" b="1" dirty="0">
              <a:solidFill>
                <a:schemeClr val="tx1"/>
              </a:solidFill>
              <a:latin typeface="+mn-ea"/>
            </a:endParaRPr>
          </a:p>
          <a:p>
            <a:pPr>
              <a:buNone/>
            </a:pPr>
            <a:endParaRPr lang="en-US" altLang="ja-JP" sz="2000" b="1" dirty="0">
              <a:solidFill>
                <a:schemeClr val="tx1"/>
              </a:solidFill>
              <a:latin typeface="+mn-ea"/>
            </a:endParaRPr>
          </a:p>
          <a:p>
            <a:pPr>
              <a:buNone/>
            </a:pPr>
            <a:r>
              <a:rPr lang="ja-JP" altLang="en-US" sz="2000" b="1" dirty="0">
                <a:solidFill>
                  <a:schemeClr val="tx1"/>
                </a:solidFill>
                <a:latin typeface="+mn-ea"/>
              </a:rPr>
              <a:t>　④同月中に２か所以上の歯科医院にかかった場合、各医院で「医療等の状況」を提出。</a:t>
            </a:r>
            <a:endParaRPr lang="en-US" altLang="ja-JP" sz="2000" b="1" dirty="0">
              <a:solidFill>
                <a:schemeClr val="tx1"/>
              </a:solidFill>
              <a:latin typeface="+mn-ea"/>
            </a:endParaRPr>
          </a:p>
          <a:p>
            <a:pPr>
              <a:buNone/>
            </a:pPr>
            <a:r>
              <a:rPr lang="ja-JP" altLang="en-US" sz="2000" b="1" dirty="0">
                <a:solidFill>
                  <a:schemeClr val="tx1"/>
                </a:solidFill>
                <a:latin typeface="+mn-ea"/>
              </a:rPr>
              <a:t>　　一方の医院で医療費が</a:t>
            </a:r>
            <a:r>
              <a:rPr lang="en-US" altLang="ja-JP" sz="2000" b="1" dirty="0">
                <a:solidFill>
                  <a:schemeClr val="tx1"/>
                </a:solidFill>
                <a:latin typeface="+mn-ea"/>
              </a:rPr>
              <a:t>5.000</a:t>
            </a:r>
            <a:r>
              <a:rPr lang="ja-JP" altLang="en-US" sz="2000" b="1" dirty="0">
                <a:solidFill>
                  <a:schemeClr val="tx1"/>
                </a:solidFill>
                <a:latin typeface="+mn-ea"/>
              </a:rPr>
              <a:t>円未満であっても、両医療機関で合計が</a:t>
            </a:r>
            <a:r>
              <a:rPr lang="en-US" altLang="ja-JP" sz="2000" b="1" dirty="0">
                <a:solidFill>
                  <a:schemeClr val="tx1"/>
                </a:solidFill>
                <a:latin typeface="+mn-ea"/>
              </a:rPr>
              <a:t>5.000</a:t>
            </a:r>
            <a:r>
              <a:rPr lang="ja-JP" altLang="en-US" sz="2000" b="1" dirty="0">
                <a:solidFill>
                  <a:schemeClr val="tx1"/>
                </a:solidFill>
                <a:latin typeface="+mn-ea"/>
              </a:rPr>
              <a:t>円以上であれば給付　　</a:t>
            </a:r>
            <a:endParaRPr lang="en-US" altLang="ja-JP" sz="2000" b="1" dirty="0">
              <a:solidFill>
                <a:schemeClr val="tx1"/>
              </a:solidFill>
              <a:latin typeface="+mn-ea"/>
            </a:endParaRPr>
          </a:p>
          <a:p>
            <a:pPr>
              <a:buNone/>
            </a:pPr>
            <a:r>
              <a:rPr lang="ja-JP" altLang="en-US" sz="2000" b="1" dirty="0">
                <a:solidFill>
                  <a:schemeClr val="tx1"/>
                </a:solidFill>
                <a:latin typeface="+mn-ea"/>
              </a:rPr>
              <a:t>　　対象となる。</a:t>
            </a:r>
            <a:endParaRPr kumimoji="1" lang="ja-JP" altLang="en-US" sz="2000"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6226" name="Rectangle 2"/>
          <p:cNvSpPr>
            <a:spLocks noGrp="1" noChangeArrowheads="1"/>
          </p:cNvSpPr>
          <p:nvPr>
            <p:ph type="title"/>
          </p:nvPr>
        </p:nvSpPr>
        <p:spPr>
          <a:xfrm>
            <a:off x="0" y="1"/>
            <a:ext cx="12192000" cy="1038906"/>
          </a:xfr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ja-JP" altLang="en-US" sz="3200" b="1" dirty="0">
                <a:solidFill>
                  <a:schemeClr val="tx1"/>
                </a:solidFill>
                <a:latin typeface="+mj-ea"/>
              </a:rPr>
              <a:t>　障害等級表　：　口の障害・歯牙障害の等級と障害見舞金　</a:t>
            </a:r>
            <a:br>
              <a:rPr lang="en-US" altLang="ja-JP" sz="3200" b="1" dirty="0">
                <a:solidFill>
                  <a:schemeClr val="tx1"/>
                </a:solidFill>
                <a:latin typeface="+mj-ea"/>
              </a:rPr>
            </a:br>
            <a:r>
              <a:rPr lang="ja-JP" altLang="en-US" sz="3200" b="1" dirty="0">
                <a:solidFill>
                  <a:schemeClr val="tx1"/>
                </a:solidFill>
                <a:latin typeface="+mj-ea"/>
              </a:rPr>
              <a:t>　　　　　　 　　</a:t>
            </a:r>
            <a:r>
              <a:rPr lang="ja-JP" altLang="en-US" sz="2700" dirty="0">
                <a:solidFill>
                  <a:schemeClr val="tx1"/>
                </a:solidFill>
                <a:latin typeface="+mj-ea"/>
              </a:rPr>
              <a:t>（学校管理下での負傷等が固定した後に残る障害で区分</a:t>
            </a:r>
            <a:r>
              <a:rPr lang="ja-JP" altLang="en-US" sz="3200" dirty="0">
                <a:solidFill>
                  <a:schemeClr val="tx1"/>
                </a:solidFill>
                <a:latin typeface="+mj-ea"/>
              </a:rPr>
              <a:t>）</a:t>
            </a:r>
          </a:p>
        </p:txBody>
      </p:sp>
      <p:graphicFrame>
        <p:nvGraphicFramePr>
          <p:cNvPr id="436275" name="Group 51"/>
          <p:cNvGraphicFramePr>
            <a:graphicFrameLocks noGrp="1"/>
          </p:cNvGraphicFramePr>
          <p:nvPr>
            <p:ph idx="1"/>
            <p:extLst>
              <p:ext uri="{D42A27DB-BD31-4B8C-83A1-F6EECF244321}">
                <p14:modId xmlns:p14="http://schemas.microsoft.com/office/powerpoint/2010/main" val="3041487992"/>
              </p:ext>
            </p:extLst>
          </p:nvPr>
        </p:nvGraphicFramePr>
        <p:xfrm>
          <a:off x="0" y="1061353"/>
          <a:ext cx="12192000" cy="5796646"/>
        </p:xfrm>
        <a:graphic>
          <a:graphicData uri="http://schemas.openxmlformats.org/drawingml/2006/table">
            <a:tbl>
              <a:tblPr/>
              <a:tblGrid>
                <a:gridCol w="2735203">
                  <a:extLst>
                    <a:ext uri="{9D8B030D-6E8A-4147-A177-3AD203B41FA5}">
                      <a16:colId xmlns:a16="http://schemas.microsoft.com/office/drawing/2014/main" val="20000"/>
                    </a:ext>
                  </a:extLst>
                </a:gridCol>
                <a:gridCol w="2515649">
                  <a:extLst>
                    <a:ext uri="{9D8B030D-6E8A-4147-A177-3AD203B41FA5}">
                      <a16:colId xmlns:a16="http://schemas.microsoft.com/office/drawing/2014/main" val="20001"/>
                    </a:ext>
                  </a:extLst>
                </a:gridCol>
                <a:gridCol w="6941148">
                  <a:extLst>
                    <a:ext uri="{9D8B030D-6E8A-4147-A177-3AD203B41FA5}">
                      <a16:colId xmlns:a16="http://schemas.microsoft.com/office/drawing/2014/main" val="20002"/>
                    </a:ext>
                  </a:extLst>
                </a:gridCol>
              </a:tblGrid>
              <a:tr h="52313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2000" b="0" i="0" u="none" strike="noStrike" cap="none" normalizeH="0" baseline="0" dirty="0">
                          <a:ln>
                            <a:noFill/>
                          </a:ln>
                          <a:solidFill>
                            <a:schemeClr val="tx1"/>
                          </a:solidFill>
                          <a:effectLst/>
                          <a:latin typeface="HGS創英角ｺﾞｼｯｸUB" panose="020B0900000000000000" pitchFamily="50" charset="-128"/>
                          <a:ea typeface="HGS創英角ｺﾞｼｯｸUB" panose="020B0900000000000000" pitchFamily="50" charset="-128"/>
                        </a:rPr>
                        <a:t>第１４級の２</a:t>
                      </a:r>
                    </a:p>
                  </a:txBody>
                  <a:tcPr marL="121920" marR="12192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ja-JP" altLang="en-US" sz="2000" b="0" i="0" u="none" strike="noStrike" cap="none" normalizeH="0" baseline="0" dirty="0">
                          <a:ln>
                            <a:noFill/>
                          </a:ln>
                          <a:solidFill>
                            <a:schemeClr val="tx1"/>
                          </a:solidFill>
                          <a:effectLst/>
                          <a:latin typeface="HGS創英角ｺﾞｼｯｸUB" panose="020B0900000000000000" pitchFamily="50" charset="-128"/>
                          <a:ea typeface="HGS創英角ｺﾞｼｯｸUB" panose="020B0900000000000000" pitchFamily="50" charset="-128"/>
                        </a:rPr>
                        <a:t>８８万円</a:t>
                      </a:r>
                    </a:p>
                  </a:txBody>
                  <a:tcPr marL="121920" marR="1219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000" b="0" i="0" u="none" strike="noStrike" cap="none" normalizeH="0" baseline="0" dirty="0">
                          <a:ln>
                            <a:noFill/>
                          </a:ln>
                          <a:solidFill>
                            <a:schemeClr val="tx1"/>
                          </a:solidFill>
                          <a:effectLst/>
                          <a:latin typeface="HGS創英角ｺﾞｼｯｸUB" panose="020B0900000000000000" pitchFamily="50" charset="-128"/>
                          <a:ea typeface="HGS創英角ｺﾞｼｯｸUB" panose="020B0900000000000000" pitchFamily="50" charset="-128"/>
                        </a:rPr>
                        <a:t>　３本以上の歯に歯科補綴を加えたもの</a:t>
                      </a:r>
                    </a:p>
                  </a:txBody>
                  <a:tcPr marL="121920" marR="12192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0"/>
                  </a:ext>
                </a:extLst>
              </a:tr>
              <a:tr h="52313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2000" b="0" i="0" u="none" strike="noStrike" cap="none" normalizeH="0" baseline="0" dirty="0">
                          <a:ln>
                            <a:noFill/>
                          </a:ln>
                          <a:solidFill>
                            <a:schemeClr val="tx1"/>
                          </a:solidFill>
                          <a:effectLst/>
                          <a:latin typeface="HGS創英角ｺﾞｼｯｸUB" panose="020B0900000000000000" pitchFamily="50" charset="-128"/>
                          <a:ea typeface="HGS創英角ｺﾞｼｯｸUB" panose="020B0900000000000000" pitchFamily="50" charset="-128"/>
                        </a:rPr>
                        <a:t>第１３級の５</a:t>
                      </a:r>
                    </a:p>
                  </a:txBody>
                  <a:tcPr marL="121920" marR="12192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ja-JP" altLang="en-US" sz="2000" b="0" i="0" u="none" strike="noStrike" cap="none" normalizeH="0" baseline="0" dirty="0">
                          <a:ln>
                            <a:noFill/>
                          </a:ln>
                          <a:solidFill>
                            <a:schemeClr val="tx1"/>
                          </a:solidFill>
                          <a:effectLst/>
                          <a:latin typeface="HGS創英角ｺﾞｼｯｸUB" panose="020B0900000000000000" pitchFamily="50" charset="-128"/>
                          <a:ea typeface="HGS創英角ｺﾞｼｯｸUB" panose="020B0900000000000000" pitchFamily="50" charset="-128"/>
                        </a:rPr>
                        <a:t>１５０万円</a:t>
                      </a:r>
                    </a:p>
                  </a:txBody>
                  <a:tcPr marL="121920" marR="1219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000" b="0" i="0" u="none" strike="noStrike" cap="none" normalizeH="0" baseline="0" dirty="0">
                          <a:ln>
                            <a:noFill/>
                          </a:ln>
                          <a:solidFill>
                            <a:schemeClr val="tx1"/>
                          </a:solidFill>
                          <a:effectLst/>
                          <a:latin typeface="HGS創英角ｺﾞｼｯｸUB" panose="020B0900000000000000" pitchFamily="50" charset="-128"/>
                          <a:ea typeface="HGS創英角ｺﾞｼｯｸUB" panose="020B0900000000000000" pitchFamily="50" charset="-128"/>
                        </a:rPr>
                        <a:t>　５本　　　　　　　</a:t>
                      </a:r>
                      <a:r>
                        <a:rPr kumimoji="1" lang="en-US" altLang="ja-JP" sz="2000" b="0" i="0" u="none" strike="noStrike" cap="none" normalizeH="0" baseline="0" dirty="0">
                          <a:ln>
                            <a:noFill/>
                          </a:ln>
                          <a:solidFill>
                            <a:schemeClr val="tx1"/>
                          </a:solidFill>
                          <a:effectLst/>
                          <a:latin typeface="HGS創英角ｺﾞｼｯｸUB" panose="020B0900000000000000" pitchFamily="50" charset="-128"/>
                          <a:ea typeface="HGS創英角ｺﾞｼｯｸUB" panose="020B0900000000000000" pitchFamily="50" charset="-128"/>
                        </a:rPr>
                        <a:t>〃</a:t>
                      </a:r>
                    </a:p>
                  </a:txBody>
                  <a:tcPr marL="121920" marR="12192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52313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2000" b="0" i="0" u="none" strike="noStrike" cap="none" normalizeH="0" baseline="0" dirty="0">
                          <a:ln>
                            <a:noFill/>
                          </a:ln>
                          <a:solidFill>
                            <a:schemeClr val="tx1"/>
                          </a:solidFill>
                          <a:effectLst/>
                          <a:latin typeface="HGS創英角ｺﾞｼｯｸUB" panose="020B0900000000000000" pitchFamily="50" charset="-128"/>
                          <a:ea typeface="HGS創英角ｺﾞｼｯｸUB" panose="020B0900000000000000" pitchFamily="50" charset="-128"/>
                        </a:rPr>
                        <a:t>第１２級の３</a:t>
                      </a:r>
                    </a:p>
                  </a:txBody>
                  <a:tcPr marL="121920" marR="12192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ja-JP" altLang="en-US" sz="2000" b="0" i="0" u="none" strike="noStrike" cap="none" normalizeH="0" baseline="0" dirty="0">
                          <a:ln>
                            <a:noFill/>
                          </a:ln>
                          <a:solidFill>
                            <a:schemeClr val="tx1"/>
                          </a:solidFill>
                          <a:effectLst/>
                          <a:latin typeface="HGS創英角ｺﾞｼｯｸUB" panose="020B0900000000000000" pitchFamily="50" charset="-128"/>
                          <a:ea typeface="HGS創英角ｺﾞｼｯｸUB" panose="020B0900000000000000" pitchFamily="50" charset="-128"/>
                        </a:rPr>
                        <a:t>２２５万円</a:t>
                      </a:r>
                    </a:p>
                  </a:txBody>
                  <a:tcPr marL="121920" marR="1219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000" b="0" i="0" u="none" strike="noStrike" cap="none" normalizeH="0" baseline="0" dirty="0">
                          <a:ln>
                            <a:noFill/>
                          </a:ln>
                          <a:solidFill>
                            <a:schemeClr val="tx1"/>
                          </a:solidFill>
                          <a:effectLst/>
                          <a:latin typeface="HGS創英角ｺﾞｼｯｸUB" panose="020B0900000000000000" pitchFamily="50" charset="-128"/>
                          <a:ea typeface="HGS創英角ｺﾞｼｯｸUB" panose="020B0900000000000000" pitchFamily="50" charset="-128"/>
                        </a:rPr>
                        <a:t>　７本　　　　　　   </a:t>
                      </a:r>
                      <a:r>
                        <a:rPr kumimoji="1" lang="en-US" altLang="ja-JP" sz="2000" b="0" i="0" u="none" strike="noStrike" cap="none" normalizeH="0" baseline="0" dirty="0">
                          <a:ln>
                            <a:noFill/>
                          </a:ln>
                          <a:solidFill>
                            <a:schemeClr val="tx1"/>
                          </a:solidFill>
                          <a:effectLst/>
                          <a:latin typeface="HGS創英角ｺﾞｼｯｸUB" panose="020B0900000000000000" pitchFamily="50" charset="-128"/>
                          <a:ea typeface="HGS創英角ｺﾞｼｯｸUB" panose="020B0900000000000000" pitchFamily="50" charset="-128"/>
                        </a:rPr>
                        <a:t>〃</a:t>
                      </a:r>
                    </a:p>
                  </a:txBody>
                  <a:tcPr marL="121920" marR="12192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52313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2000" b="0" i="0" u="none" strike="noStrike" cap="none" normalizeH="0" baseline="0" dirty="0">
                          <a:ln>
                            <a:noFill/>
                          </a:ln>
                          <a:solidFill>
                            <a:schemeClr val="tx1"/>
                          </a:solidFill>
                          <a:effectLst/>
                          <a:latin typeface="HGS創英角ｺﾞｼｯｸUB" panose="020B0900000000000000" pitchFamily="50" charset="-128"/>
                          <a:ea typeface="HGS創英角ｺﾞｼｯｸUB" panose="020B0900000000000000" pitchFamily="50" charset="-128"/>
                        </a:rPr>
                        <a:t>第１１級の４</a:t>
                      </a:r>
                    </a:p>
                  </a:txBody>
                  <a:tcPr marL="121920" marR="12192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ja-JP" altLang="en-US" sz="2000" b="0" i="0" u="none" strike="noStrike" cap="none" normalizeH="0" baseline="0" dirty="0">
                          <a:ln>
                            <a:noFill/>
                          </a:ln>
                          <a:solidFill>
                            <a:schemeClr val="tx1"/>
                          </a:solidFill>
                          <a:effectLst/>
                          <a:latin typeface="HGS創英角ｺﾞｼｯｸUB" panose="020B0900000000000000" pitchFamily="50" charset="-128"/>
                          <a:ea typeface="HGS創英角ｺﾞｼｯｸUB" panose="020B0900000000000000" pitchFamily="50" charset="-128"/>
                        </a:rPr>
                        <a:t>３１０万円</a:t>
                      </a:r>
                    </a:p>
                  </a:txBody>
                  <a:tcPr marL="121920" marR="1219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000" b="0" i="0" u="none" strike="noStrike" cap="none" normalizeH="0" baseline="0" dirty="0">
                          <a:ln>
                            <a:noFill/>
                          </a:ln>
                          <a:solidFill>
                            <a:schemeClr val="tx1"/>
                          </a:solidFill>
                          <a:effectLst/>
                          <a:latin typeface="HGS創英角ｺﾞｼｯｸUB" panose="020B0900000000000000" pitchFamily="50" charset="-128"/>
                          <a:ea typeface="HGS創英角ｺﾞｼｯｸUB" panose="020B0900000000000000" pitchFamily="50" charset="-128"/>
                        </a:rPr>
                        <a:t>　１０本　　　　　   </a:t>
                      </a:r>
                      <a:r>
                        <a:rPr kumimoji="1" lang="en-US" altLang="ja-JP" sz="2000" b="0" i="0" u="none" strike="noStrike" cap="none" normalizeH="0" baseline="0" dirty="0">
                          <a:ln>
                            <a:noFill/>
                          </a:ln>
                          <a:solidFill>
                            <a:schemeClr val="tx1"/>
                          </a:solidFill>
                          <a:effectLst/>
                          <a:latin typeface="HGS創英角ｺﾞｼｯｸUB" panose="020B0900000000000000" pitchFamily="50" charset="-128"/>
                          <a:ea typeface="HGS創英角ｺﾞｼｯｸUB" panose="020B0900000000000000" pitchFamily="50" charset="-128"/>
                        </a:rPr>
                        <a:t>〃</a:t>
                      </a:r>
                    </a:p>
                  </a:txBody>
                  <a:tcPr marL="121920" marR="12192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524964">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2000" b="0" i="0" u="none" strike="noStrike" cap="none" normalizeH="0" baseline="0" dirty="0">
                          <a:ln>
                            <a:noFill/>
                          </a:ln>
                          <a:solidFill>
                            <a:schemeClr val="tx1"/>
                          </a:solidFill>
                          <a:effectLst/>
                          <a:latin typeface="HGS創英角ｺﾞｼｯｸUB" panose="020B0900000000000000" pitchFamily="50" charset="-128"/>
                          <a:ea typeface="HGS創英角ｺﾞｼｯｸUB" panose="020B0900000000000000" pitchFamily="50" charset="-128"/>
                        </a:rPr>
                        <a:t>第１０級の４</a:t>
                      </a:r>
                    </a:p>
                  </a:txBody>
                  <a:tcPr marL="121920" marR="12192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ja-JP" altLang="en-US" sz="2000" b="0" i="0" u="none" strike="noStrike" cap="none" normalizeH="0" baseline="0" dirty="0">
                          <a:ln>
                            <a:noFill/>
                          </a:ln>
                          <a:solidFill>
                            <a:schemeClr val="tx1"/>
                          </a:solidFill>
                          <a:effectLst/>
                          <a:latin typeface="HGS創英角ｺﾞｼｯｸUB" panose="020B0900000000000000" pitchFamily="50" charset="-128"/>
                          <a:ea typeface="HGS創英角ｺﾞｼｯｸUB" panose="020B0900000000000000" pitchFamily="50" charset="-128"/>
                        </a:rPr>
                        <a:t>４３０万円</a:t>
                      </a:r>
                    </a:p>
                  </a:txBody>
                  <a:tcPr marL="121920" marR="1219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000" b="0" i="0" u="none" strike="noStrike" cap="none" normalizeH="0" baseline="0" dirty="0">
                          <a:ln>
                            <a:noFill/>
                          </a:ln>
                          <a:solidFill>
                            <a:schemeClr val="tx1"/>
                          </a:solidFill>
                          <a:effectLst/>
                          <a:latin typeface="HGS創英角ｺﾞｼｯｸUB" panose="020B0900000000000000" pitchFamily="50" charset="-128"/>
                          <a:ea typeface="HGS創英角ｺﾞｼｯｸUB" panose="020B0900000000000000" pitchFamily="50" charset="-128"/>
                        </a:rPr>
                        <a:t>　１４本　　　  　　 </a:t>
                      </a:r>
                      <a:r>
                        <a:rPr kumimoji="1" lang="en-US" altLang="ja-JP" sz="2000" b="0" i="0" u="none" strike="noStrike" cap="none" normalizeH="0" baseline="0" dirty="0">
                          <a:ln>
                            <a:noFill/>
                          </a:ln>
                          <a:solidFill>
                            <a:schemeClr val="tx1"/>
                          </a:solidFill>
                          <a:effectLst/>
                          <a:latin typeface="HGS創英角ｺﾞｼｯｸUB" panose="020B0900000000000000" pitchFamily="50" charset="-128"/>
                          <a:ea typeface="HGS創英角ｺﾞｼｯｸUB" panose="020B0900000000000000" pitchFamily="50" charset="-128"/>
                        </a:rPr>
                        <a:t>〃 </a:t>
                      </a:r>
                      <a:r>
                        <a:rPr kumimoji="1" lang="ja-JP" altLang="en-US" sz="2000" b="0" i="0" u="none" strike="noStrike" cap="none" normalizeH="0" baseline="0" dirty="0">
                          <a:ln>
                            <a:noFill/>
                          </a:ln>
                          <a:solidFill>
                            <a:schemeClr val="tx1"/>
                          </a:solidFill>
                          <a:effectLst/>
                          <a:latin typeface="HGS創英角ｺﾞｼｯｸUB" panose="020B0900000000000000" pitchFamily="50" charset="-128"/>
                          <a:ea typeface="HGS創英角ｺﾞｼｯｸUB" panose="020B0900000000000000" pitchFamily="50" charset="-128"/>
                        </a:rPr>
                        <a:t>　</a:t>
                      </a:r>
                      <a:endParaRPr kumimoji="1" lang="en-US" altLang="ja-JP" sz="2000" b="0" i="0" u="none" strike="noStrike" cap="none" normalizeH="0" baseline="0" dirty="0">
                        <a:ln>
                          <a:noFill/>
                        </a:ln>
                        <a:solidFill>
                          <a:schemeClr val="tx1"/>
                        </a:solidFill>
                        <a:effectLst/>
                        <a:latin typeface="HGS創英角ｺﾞｼｯｸUB" panose="020B0900000000000000" pitchFamily="50" charset="-128"/>
                        <a:ea typeface="HGS創英角ｺﾞｼｯｸUB" panose="020B0900000000000000" pitchFamily="50" charset="-128"/>
                      </a:endParaRPr>
                    </a:p>
                  </a:txBody>
                  <a:tcPr marL="121920" marR="12192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4"/>
                  </a:ext>
                </a:extLst>
              </a:tr>
              <a:tr h="52313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2000" b="0" i="0" u="none" strike="noStrike" cap="none" normalizeH="0" baseline="0" dirty="0">
                          <a:ln>
                            <a:noFill/>
                          </a:ln>
                          <a:solidFill>
                            <a:schemeClr val="tx1"/>
                          </a:solidFill>
                          <a:effectLst/>
                          <a:latin typeface="HGS創英角ｺﾞｼｯｸUB" panose="020B0900000000000000" pitchFamily="50" charset="-128"/>
                          <a:ea typeface="HGS創英角ｺﾞｼｯｸUB" panose="020B0900000000000000" pitchFamily="50" charset="-128"/>
                        </a:rPr>
                        <a:t>第１０級の３</a:t>
                      </a:r>
                    </a:p>
                  </a:txBody>
                  <a:tcPr marL="121920" marR="12192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ja-JP" altLang="en-US" sz="2000" b="0" i="0" u="none" strike="noStrike" cap="none" normalizeH="0" baseline="0" dirty="0">
                          <a:ln>
                            <a:noFill/>
                          </a:ln>
                          <a:solidFill>
                            <a:schemeClr val="tx1"/>
                          </a:solidFill>
                          <a:effectLst/>
                          <a:latin typeface="HGS創英角ｺﾞｼｯｸUB" panose="020B0900000000000000" pitchFamily="50" charset="-128"/>
                          <a:ea typeface="HGS創英角ｺﾞｼｯｸUB" panose="020B0900000000000000" pitchFamily="50" charset="-128"/>
                        </a:rPr>
                        <a:t>４３０万円</a:t>
                      </a:r>
                    </a:p>
                  </a:txBody>
                  <a:tcPr marL="121920" marR="1219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2000" b="0" i="0" u="none" strike="noStrike" cap="none" normalizeH="0" baseline="0" dirty="0">
                          <a:ln>
                            <a:noFill/>
                          </a:ln>
                          <a:solidFill>
                            <a:schemeClr val="tx1"/>
                          </a:solidFill>
                          <a:effectLst/>
                          <a:latin typeface="HGS創英角ｺﾞｼｯｸUB" panose="020B0900000000000000" pitchFamily="50" charset="-128"/>
                          <a:ea typeface="HGS創英角ｺﾞｼｯｸUB" panose="020B0900000000000000" pitchFamily="50" charset="-128"/>
                        </a:rPr>
                        <a:t>　咀嚼及び言語の機能に障害を残すもの</a:t>
                      </a:r>
                    </a:p>
                  </a:txBody>
                  <a:tcPr marL="121920" marR="12192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5"/>
                  </a:ext>
                </a:extLst>
              </a:tr>
              <a:tr h="52313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2000" b="0" i="0" u="none" strike="noStrike" cap="none" normalizeH="0" baseline="0" dirty="0">
                          <a:ln>
                            <a:noFill/>
                          </a:ln>
                          <a:solidFill>
                            <a:schemeClr val="tx1"/>
                          </a:solidFill>
                          <a:effectLst/>
                          <a:latin typeface="HGS創英角ｺﾞｼｯｸUB" panose="020B0900000000000000" pitchFamily="50" charset="-128"/>
                          <a:ea typeface="HGS創英角ｺﾞｼｯｸUB" panose="020B0900000000000000" pitchFamily="50" charset="-128"/>
                        </a:rPr>
                        <a:t>第　９級の６</a:t>
                      </a:r>
                    </a:p>
                  </a:txBody>
                  <a:tcPr marL="121920" marR="12192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ja-JP" altLang="en-US" sz="2000" b="0" i="0" u="none" strike="noStrike" cap="none" normalizeH="0" baseline="0" dirty="0">
                          <a:ln>
                            <a:noFill/>
                          </a:ln>
                          <a:solidFill>
                            <a:schemeClr val="tx1"/>
                          </a:solidFill>
                          <a:effectLst/>
                          <a:latin typeface="HGS創英角ｺﾞｼｯｸUB" panose="020B0900000000000000" pitchFamily="50" charset="-128"/>
                          <a:ea typeface="HGS創英角ｺﾞｼｯｸUB" panose="020B0900000000000000" pitchFamily="50" charset="-128"/>
                        </a:rPr>
                        <a:t>５９０万円</a:t>
                      </a:r>
                    </a:p>
                  </a:txBody>
                  <a:tcPr marL="121920" marR="1219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000" b="0" i="0" u="none" strike="noStrike" cap="none" normalizeH="0" baseline="0" dirty="0">
                          <a:ln>
                            <a:noFill/>
                          </a:ln>
                          <a:solidFill>
                            <a:schemeClr val="tx1"/>
                          </a:solidFill>
                          <a:effectLst/>
                          <a:latin typeface="HGS創英角ｺﾞｼｯｸUB" panose="020B0900000000000000" pitchFamily="50" charset="-128"/>
                          <a:ea typeface="HGS創英角ｺﾞｼｯｸUB" panose="020B0900000000000000" pitchFamily="50" charset="-128"/>
                        </a:rPr>
                        <a:t>　咀嚼及び言語の機能に障害を残すもの</a:t>
                      </a:r>
                    </a:p>
                  </a:txBody>
                  <a:tcPr marL="121920" marR="12192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6"/>
                  </a:ext>
                </a:extLst>
              </a:tr>
              <a:tr h="52313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2000" b="0" i="0" u="none" strike="noStrike" cap="none" normalizeH="0" baseline="0" dirty="0">
                          <a:ln>
                            <a:noFill/>
                          </a:ln>
                          <a:solidFill>
                            <a:schemeClr val="tx1"/>
                          </a:solidFill>
                          <a:effectLst/>
                          <a:latin typeface="HGS創英角ｺﾞｼｯｸUB" panose="020B0900000000000000" pitchFamily="50" charset="-128"/>
                          <a:ea typeface="HGS創英角ｺﾞｼｯｸUB" panose="020B0900000000000000" pitchFamily="50" charset="-128"/>
                        </a:rPr>
                        <a:t>第　６級の２</a:t>
                      </a:r>
                    </a:p>
                  </a:txBody>
                  <a:tcPr marL="121920" marR="12192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ja-JP" altLang="en-US" sz="2000" b="0" i="0" u="none" strike="noStrike" cap="none" normalizeH="0" baseline="0" dirty="0">
                          <a:ln>
                            <a:noFill/>
                          </a:ln>
                          <a:solidFill>
                            <a:schemeClr val="tx1"/>
                          </a:solidFill>
                          <a:effectLst/>
                          <a:latin typeface="HGS創英角ｺﾞｼｯｸUB" panose="020B0900000000000000" pitchFamily="50" charset="-128"/>
                          <a:ea typeface="HGS創英角ｺﾞｼｯｸUB" panose="020B0900000000000000" pitchFamily="50" charset="-128"/>
                        </a:rPr>
                        <a:t>１５１０万円</a:t>
                      </a:r>
                    </a:p>
                  </a:txBody>
                  <a:tcPr marL="121920" marR="1219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000" b="0" i="0" u="none" strike="noStrike" cap="none" normalizeH="0" baseline="0" dirty="0">
                          <a:ln>
                            <a:noFill/>
                          </a:ln>
                          <a:solidFill>
                            <a:schemeClr val="tx1"/>
                          </a:solidFill>
                          <a:effectLst/>
                          <a:latin typeface="HGS創英角ｺﾞｼｯｸUB" panose="020B0900000000000000" pitchFamily="50" charset="-128"/>
                          <a:ea typeface="HGS創英角ｺﾞｼｯｸUB" panose="020B0900000000000000" pitchFamily="50" charset="-128"/>
                        </a:rPr>
                        <a:t>　咀嚼及び言語の機能に著しい障害を残すもの</a:t>
                      </a:r>
                    </a:p>
                  </a:txBody>
                  <a:tcPr marL="121920" marR="12192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7"/>
                  </a:ext>
                </a:extLst>
              </a:tr>
              <a:tr h="563512">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2000" b="0" i="0" u="none" strike="noStrike" cap="none" normalizeH="0" baseline="0" dirty="0">
                          <a:ln>
                            <a:noFill/>
                          </a:ln>
                          <a:solidFill>
                            <a:schemeClr val="tx1"/>
                          </a:solidFill>
                          <a:effectLst/>
                          <a:latin typeface="HGS創英角ｺﾞｼｯｸUB" panose="020B0900000000000000" pitchFamily="50" charset="-128"/>
                          <a:ea typeface="HGS創英角ｺﾞｼｯｸUB" panose="020B0900000000000000" pitchFamily="50" charset="-128"/>
                        </a:rPr>
                        <a:t>第　４級の２</a:t>
                      </a:r>
                    </a:p>
                  </a:txBody>
                  <a:tcPr marL="121920" marR="12192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ja-JP" altLang="en-US" sz="2000" b="0" i="0" u="none" strike="noStrike" cap="none" normalizeH="0" baseline="0" dirty="0">
                          <a:ln>
                            <a:noFill/>
                          </a:ln>
                          <a:solidFill>
                            <a:schemeClr val="tx1"/>
                          </a:solidFill>
                          <a:effectLst/>
                          <a:latin typeface="HGS創英角ｺﾞｼｯｸUB" panose="020B0900000000000000" pitchFamily="50" charset="-128"/>
                          <a:ea typeface="HGS創英角ｺﾞｼｯｸUB" panose="020B0900000000000000" pitchFamily="50" charset="-128"/>
                        </a:rPr>
                        <a:t>２１８０万円</a:t>
                      </a:r>
                    </a:p>
                  </a:txBody>
                  <a:tcPr marL="121920" marR="1219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000" b="0" i="0" u="none" strike="noStrike" cap="none" normalizeH="0" baseline="0" dirty="0">
                          <a:ln>
                            <a:noFill/>
                          </a:ln>
                          <a:solidFill>
                            <a:schemeClr val="tx1"/>
                          </a:solidFill>
                          <a:effectLst/>
                          <a:latin typeface="HGS創英角ｺﾞｼｯｸUB" panose="020B0900000000000000" pitchFamily="50" charset="-128"/>
                          <a:ea typeface="HGS創英角ｺﾞｼｯｸUB" panose="020B0900000000000000" pitchFamily="50" charset="-128"/>
                        </a:rPr>
                        <a:t>　咀嚼及び言語の機能に著しい障害を残すもの</a:t>
                      </a:r>
                    </a:p>
                  </a:txBody>
                  <a:tcPr marL="121920" marR="12192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8"/>
                  </a:ext>
                </a:extLst>
              </a:tr>
              <a:tr h="52313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2000" b="0" i="0" u="none" strike="noStrike" cap="none" normalizeH="0" baseline="0" dirty="0">
                          <a:ln>
                            <a:noFill/>
                          </a:ln>
                          <a:solidFill>
                            <a:schemeClr val="tx1"/>
                          </a:solidFill>
                          <a:effectLst/>
                          <a:latin typeface="HGS創英角ｺﾞｼｯｸUB" panose="020B0900000000000000" pitchFamily="50" charset="-128"/>
                          <a:ea typeface="HGS創英角ｺﾞｼｯｸUB" panose="020B0900000000000000" pitchFamily="50" charset="-128"/>
                        </a:rPr>
                        <a:t>第　３級の２</a:t>
                      </a:r>
                    </a:p>
                  </a:txBody>
                  <a:tcPr marL="121920" marR="12192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ja-JP" altLang="en-US" sz="2000" b="0" i="0" u="none" strike="noStrike" cap="none" normalizeH="0" baseline="0" dirty="0">
                          <a:ln>
                            <a:noFill/>
                          </a:ln>
                          <a:solidFill>
                            <a:schemeClr val="tx1"/>
                          </a:solidFill>
                          <a:effectLst/>
                          <a:latin typeface="HGS創英角ｺﾞｼｯｸUB" panose="020B0900000000000000" pitchFamily="50" charset="-128"/>
                          <a:ea typeface="HGS創英角ｺﾞｼｯｸUB" panose="020B0900000000000000" pitchFamily="50" charset="-128"/>
                        </a:rPr>
                        <a:t>３１４０万円</a:t>
                      </a:r>
                    </a:p>
                  </a:txBody>
                  <a:tcPr marL="121920" marR="1219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000" b="0" i="0" u="none" strike="noStrike" cap="none" normalizeH="0" baseline="0" dirty="0">
                          <a:ln>
                            <a:noFill/>
                          </a:ln>
                          <a:solidFill>
                            <a:schemeClr val="tx1"/>
                          </a:solidFill>
                          <a:effectLst/>
                          <a:latin typeface="HGS創英角ｺﾞｼｯｸUB" panose="020B0900000000000000" pitchFamily="50" charset="-128"/>
                          <a:ea typeface="HGS創英角ｺﾞｼｯｸUB" panose="020B0900000000000000" pitchFamily="50" charset="-128"/>
                        </a:rPr>
                        <a:t>　咀嚼及び言語の機能を廃したもの</a:t>
                      </a:r>
                    </a:p>
                  </a:txBody>
                  <a:tcPr marL="121920" marR="12192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9"/>
                  </a:ext>
                </a:extLst>
              </a:tr>
              <a:tr h="52313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2000" b="0" i="0" u="none" strike="noStrike" cap="none" normalizeH="0" baseline="0" dirty="0">
                          <a:ln>
                            <a:noFill/>
                          </a:ln>
                          <a:solidFill>
                            <a:schemeClr val="tx1"/>
                          </a:solidFill>
                          <a:effectLst/>
                          <a:latin typeface="HGS創英角ｺﾞｼｯｸUB" panose="020B0900000000000000" pitchFamily="50" charset="-128"/>
                          <a:ea typeface="HGS創英角ｺﾞｼｯｸUB" panose="020B0900000000000000" pitchFamily="50" charset="-128"/>
                        </a:rPr>
                        <a:t>第　１級の２</a:t>
                      </a:r>
                    </a:p>
                  </a:txBody>
                  <a:tcPr marL="121920" marR="12192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ja-JP" altLang="en-US" sz="2000" b="0" i="0" u="none" strike="noStrike" cap="none" normalizeH="0" baseline="0" dirty="0">
                          <a:ln>
                            <a:noFill/>
                          </a:ln>
                          <a:solidFill>
                            <a:schemeClr val="tx1"/>
                          </a:solidFill>
                          <a:effectLst/>
                          <a:latin typeface="HGS創英角ｺﾞｼｯｸUB" panose="020B0900000000000000" pitchFamily="50" charset="-128"/>
                          <a:ea typeface="HGS創英角ｺﾞｼｯｸUB" panose="020B0900000000000000" pitchFamily="50" charset="-128"/>
                        </a:rPr>
                        <a:t>４０００万円</a:t>
                      </a:r>
                    </a:p>
                  </a:txBody>
                  <a:tcPr marL="121920" marR="1219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000" b="0" i="0" u="none" strike="noStrike" cap="none" normalizeH="0" baseline="0" dirty="0">
                          <a:ln>
                            <a:noFill/>
                          </a:ln>
                          <a:solidFill>
                            <a:schemeClr val="tx1"/>
                          </a:solidFill>
                          <a:effectLst/>
                          <a:latin typeface="HGS創英角ｺﾞｼｯｸUB" panose="020B0900000000000000" pitchFamily="50" charset="-128"/>
                          <a:ea typeface="HGS創英角ｺﾞｼｯｸUB" panose="020B0900000000000000" pitchFamily="50" charset="-128"/>
                        </a:rPr>
                        <a:t>　咀嚼及び言語の機能を廃したもの</a:t>
                      </a:r>
                      <a:endParaRPr kumimoji="1" lang="ja-JP" altLang="en-US" sz="2400" b="0" i="0" u="none" strike="noStrike" cap="none" normalizeH="0" baseline="0" dirty="0">
                        <a:ln>
                          <a:noFill/>
                        </a:ln>
                        <a:solidFill>
                          <a:schemeClr val="tx1"/>
                        </a:solidFill>
                        <a:effectLst/>
                        <a:latin typeface="HGS創英角ｺﾞｼｯｸUB" panose="020B0900000000000000" pitchFamily="50" charset="-128"/>
                        <a:ea typeface="HGS創英角ｺﾞｼｯｸUB" panose="020B0900000000000000" pitchFamily="50" charset="-128"/>
                      </a:endParaRPr>
                    </a:p>
                  </a:txBody>
                  <a:tcPr marL="121920" marR="12192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2780309971"/>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187281"/>
            <a:ext cx="12191999" cy="1287887"/>
          </a:xfrm>
          <a:solidFill>
            <a:schemeClr val="bg1"/>
          </a:solidFill>
          <a:ln>
            <a:solidFill>
              <a:schemeClr val="bg1"/>
            </a:solidFill>
          </a:ln>
        </p:spPr>
        <p:style>
          <a:lnRef idx="2">
            <a:schemeClr val="accent5">
              <a:shade val="50000"/>
            </a:schemeClr>
          </a:lnRef>
          <a:fillRef idx="1">
            <a:schemeClr val="accent5"/>
          </a:fillRef>
          <a:effectRef idx="0">
            <a:schemeClr val="accent5"/>
          </a:effectRef>
          <a:fontRef idx="minor">
            <a:schemeClr val="lt1"/>
          </a:fontRef>
        </p:style>
        <p:txBody>
          <a:bodyPr>
            <a:normAutofit/>
          </a:bodyPr>
          <a:lstStyle/>
          <a:p>
            <a:pPr algn="ctr"/>
            <a:r>
              <a:rPr kumimoji="1" lang="ja-JP" altLang="en-US" sz="4000" b="1" dirty="0">
                <a:solidFill>
                  <a:schemeClr val="tx1"/>
                </a:solidFill>
              </a:rPr>
              <a:t>「歯科補綴を加えたもの」の意義</a:t>
            </a:r>
          </a:p>
        </p:txBody>
      </p:sp>
      <p:sp>
        <p:nvSpPr>
          <p:cNvPr id="3" name="コンテンツ プレースホルダ 2"/>
          <p:cNvSpPr>
            <a:spLocks noGrp="1"/>
          </p:cNvSpPr>
          <p:nvPr>
            <p:ph idx="1"/>
          </p:nvPr>
        </p:nvSpPr>
        <p:spPr>
          <a:xfrm>
            <a:off x="405114" y="1475168"/>
            <a:ext cx="11389489" cy="5195551"/>
          </a:xfr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oAutofit/>
          </a:bodyPr>
          <a:lstStyle/>
          <a:p>
            <a:pPr>
              <a:buNone/>
            </a:pPr>
            <a:endParaRPr lang="en-US" altLang="ja-JP" sz="2000" b="1" dirty="0">
              <a:solidFill>
                <a:schemeClr val="tx1"/>
              </a:solidFill>
            </a:endParaRPr>
          </a:p>
          <a:p>
            <a:pPr>
              <a:buNone/>
            </a:pPr>
            <a:r>
              <a:rPr lang="ja-JP" altLang="en-US" sz="2400" b="1" dirty="0">
                <a:solidFill>
                  <a:schemeClr val="tx1"/>
                </a:solidFill>
              </a:rPr>
              <a:t>　</a:t>
            </a:r>
            <a:r>
              <a:rPr kumimoji="1" lang="ja-JP" altLang="en-US" sz="2400" b="1" dirty="0">
                <a:solidFill>
                  <a:schemeClr val="tx1"/>
                </a:solidFill>
              </a:rPr>
              <a:t>①「歯科補綴を加えたもの」とは、外傷によって歯の欠損や破折等が生じ保険</a:t>
            </a:r>
            <a:endParaRPr kumimoji="1" lang="en-US" altLang="ja-JP" sz="2400" b="1" dirty="0">
              <a:solidFill>
                <a:schemeClr val="tx1"/>
              </a:solidFill>
            </a:endParaRPr>
          </a:p>
          <a:p>
            <a:pPr>
              <a:buNone/>
            </a:pPr>
            <a:r>
              <a:rPr lang="ja-JP" altLang="en-US" sz="2400" b="1" dirty="0">
                <a:solidFill>
                  <a:schemeClr val="tx1"/>
                </a:solidFill>
              </a:rPr>
              <a:t>　　</a:t>
            </a:r>
            <a:r>
              <a:rPr kumimoji="1" lang="ja-JP" altLang="en-US" sz="2400" b="1" dirty="0">
                <a:solidFill>
                  <a:schemeClr val="tx1"/>
                </a:solidFill>
              </a:rPr>
              <a:t>診療により、</a:t>
            </a:r>
            <a:r>
              <a:rPr kumimoji="1" lang="en-US" altLang="ja-JP" sz="2400" b="1" dirty="0">
                <a:solidFill>
                  <a:schemeClr val="tx1"/>
                </a:solidFill>
              </a:rPr>
              <a:t> </a:t>
            </a:r>
            <a:r>
              <a:rPr kumimoji="1" lang="ja-JP" altLang="en-US" sz="2400" b="1" dirty="0">
                <a:solidFill>
                  <a:srgbClr val="FF0000"/>
                </a:solidFill>
              </a:rPr>
              <a:t>欠損補綴　</a:t>
            </a:r>
            <a:r>
              <a:rPr kumimoji="1" lang="ja-JP" altLang="en-US" sz="2400" b="1" dirty="0">
                <a:solidFill>
                  <a:schemeClr val="tx1"/>
                </a:solidFill>
              </a:rPr>
              <a:t>（有床義歯、ブリッジ、口蓋補綴及び顎補綴）ある　</a:t>
            </a:r>
            <a:endParaRPr kumimoji="1" lang="en-US" altLang="ja-JP" sz="2400" b="1" dirty="0">
              <a:solidFill>
                <a:schemeClr val="tx1"/>
              </a:solidFill>
            </a:endParaRPr>
          </a:p>
          <a:p>
            <a:pPr>
              <a:buNone/>
            </a:pPr>
            <a:r>
              <a:rPr lang="ja-JP" altLang="en-US" sz="2400" b="1" dirty="0">
                <a:solidFill>
                  <a:schemeClr val="tx1"/>
                </a:solidFill>
              </a:rPr>
              <a:t>　　</a:t>
            </a:r>
            <a:r>
              <a:rPr kumimoji="1" lang="ja-JP" altLang="en-US" sz="2400" b="1" dirty="0">
                <a:solidFill>
                  <a:schemeClr val="tx1"/>
                </a:solidFill>
              </a:rPr>
              <a:t>いは</a:t>
            </a:r>
            <a:r>
              <a:rPr kumimoji="1" lang="ja-JP" altLang="en-US" sz="2400" b="1" dirty="0">
                <a:solidFill>
                  <a:srgbClr val="FF0000"/>
                </a:solidFill>
              </a:rPr>
              <a:t>歯冠修復</a:t>
            </a:r>
            <a:r>
              <a:rPr kumimoji="1" lang="ja-JP" altLang="en-US" sz="2400" b="1" dirty="0">
                <a:solidFill>
                  <a:schemeClr val="tx1"/>
                </a:solidFill>
              </a:rPr>
              <a:t>（レジン前装</a:t>
            </a:r>
            <a:r>
              <a:rPr lang="ja-JP" altLang="en-US" sz="2400" b="1" dirty="0">
                <a:solidFill>
                  <a:schemeClr val="tx1"/>
                </a:solidFill>
              </a:rPr>
              <a:t>金属冠、全部金属冠、前歯</a:t>
            </a:r>
            <a:r>
              <a:rPr lang="en-US" altLang="ja-JP" sz="2400" b="1" dirty="0">
                <a:solidFill>
                  <a:schemeClr val="tx1"/>
                </a:solidFill>
              </a:rPr>
              <a:t>3/4</a:t>
            </a:r>
            <a:r>
              <a:rPr lang="ja-JP" altLang="en-US" sz="2400" b="1" dirty="0">
                <a:solidFill>
                  <a:schemeClr val="tx1"/>
                </a:solidFill>
              </a:rPr>
              <a:t>冠、臼歯</a:t>
            </a:r>
            <a:r>
              <a:rPr lang="en-US" altLang="ja-JP" sz="2400" b="1" dirty="0">
                <a:solidFill>
                  <a:schemeClr val="tx1"/>
                </a:solidFill>
              </a:rPr>
              <a:t>4/5</a:t>
            </a:r>
            <a:r>
              <a:rPr lang="ja-JP" altLang="en-US" sz="2400" b="1" dirty="0">
                <a:solidFill>
                  <a:schemeClr val="tx1"/>
                </a:solidFill>
              </a:rPr>
              <a:t>冠、</a:t>
            </a:r>
            <a:endParaRPr lang="en-US" altLang="ja-JP" sz="2400" b="1" dirty="0">
              <a:solidFill>
                <a:schemeClr val="tx1"/>
              </a:solidFill>
            </a:endParaRPr>
          </a:p>
          <a:p>
            <a:pPr>
              <a:buNone/>
            </a:pPr>
            <a:r>
              <a:rPr lang="en-US" altLang="ja-JP" sz="2400" b="1" dirty="0">
                <a:solidFill>
                  <a:schemeClr val="tx1"/>
                </a:solidFill>
              </a:rPr>
              <a:t>       </a:t>
            </a:r>
            <a:r>
              <a:rPr lang="ja-JP" altLang="en-US" sz="2400" b="1" dirty="0">
                <a:solidFill>
                  <a:schemeClr val="tx1"/>
                </a:solidFill>
              </a:rPr>
              <a:t>ジャケット冠等）を処置したものをいい、</a:t>
            </a:r>
            <a:r>
              <a:rPr kumimoji="1" lang="ja-JP" altLang="en-US" sz="2400" b="1" dirty="0">
                <a:solidFill>
                  <a:srgbClr val="FF0000"/>
                </a:solidFill>
              </a:rPr>
              <a:t>インレーや充填は含まない</a:t>
            </a:r>
            <a:r>
              <a:rPr kumimoji="1" lang="ja-JP" altLang="en-US" sz="2400" b="1" dirty="0">
                <a:solidFill>
                  <a:schemeClr val="tx1"/>
                </a:solidFill>
              </a:rPr>
              <a:t>。</a:t>
            </a:r>
            <a:endParaRPr kumimoji="1" lang="en-US" altLang="ja-JP" sz="2400" b="1" dirty="0">
              <a:solidFill>
                <a:schemeClr val="tx1"/>
              </a:solidFill>
            </a:endParaRPr>
          </a:p>
          <a:p>
            <a:pPr>
              <a:buNone/>
            </a:pPr>
            <a:endParaRPr kumimoji="1" lang="en-US" altLang="ja-JP" sz="2400" b="1" dirty="0">
              <a:solidFill>
                <a:schemeClr val="tx1"/>
              </a:solidFill>
            </a:endParaRPr>
          </a:p>
          <a:p>
            <a:pPr>
              <a:buNone/>
            </a:pPr>
            <a:r>
              <a:rPr lang="ja-JP" altLang="en-US" sz="2400" b="1" dirty="0">
                <a:solidFill>
                  <a:schemeClr val="tx1"/>
                </a:solidFill>
              </a:rPr>
              <a:t>　②ブリッジによる歯科補綴において、支台歯として使用される歯は、</a:t>
            </a:r>
            <a:r>
              <a:rPr lang="ja-JP" altLang="en-US" sz="2400" b="1" u="sng" dirty="0">
                <a:solidFill>
                  <a:schemeClr val="tx1"/>
                </a:solidFill>
              </a:rPr>
              <a:t>その歯</a:t>
            </a:r>
            <a:endParaRPr lang="en-US" altLang="ja-JP" sz="2400" b="1" u="sng" dirty="0">
              <a:solidFill>
                <a:schemeClr val="tx1"/>
              </a:solidFill>
            </a:endParaRPr>
          </a:p>
          <a:p>
            <a:pPr>
              <a:buNone/>
            </a:pPr>
            <a:r>
              <a:rPr lang="en-US" altLang="ja-JP" sz="2400" b="1" dirty="0">
                <a:solidFill>
                  <a:schemeClr val="tx1"/>
                </a:solidFill>
              </a:rPr>
              <a:t>      </a:t>
            </a:r>
            <a:r>
              <a:rPr lang="en-US" altLang="ja-JP" sz="2400" b="1" u="sng" dirty="0">
                <a:solidFill>
                  <a:schemeClr val="tx1"/>
                </a:solidFill>
              </a:rPr>
              <a:t> </a:t>
            </a:r>
            <a:r>
              <a:rPr lang="ja-JP" altLang="en-US" sz="2400" b="1" u="sng" dirty="0">
                <a:solidFill>
                  <a:schemeClr val="tx1"/>
                </a:solidFill>
              </a:rPr>
              <a:t>自体に傷病名があり歯冠修復に該当する歯であれば、「歯科補綴を加えた</a:t>
            </a:r>
            <a:endParaRPr lang="en-US" altLang="ja-JP" sz="2400" b="1" u="sng" dirty="0">
              <a:solidFill>
                <a:schemeClr val="tx1"/>
              </a:solidFill>
            </a:endParaRPr>
          </a:p>
          <a:p>
            <a:pPr>
              <a:buNone/>
            </a:pPr>
            <a:r>
              <a:rPr lang="en-US" altLang="ja-JP" sz="2400" b="1" dirty="0">
                <a:solidFill>
                  <a:schemeClr val="tx1"/>
                </a:solidFill>
              </a:rPr>
              <a:t>      </a:t>
            </a:r>
            <a:r>
              <a:rPr lang="en-US" altLang="ja-JP" sz="2400" b="1" u="sng" dirty="0">
                <a:solidFill>
                  <a:schemeClr val="tx1"/>
                </a:solidFill>
              </a:rPr>
              <a:t> </a:t>
            </a:r>
            <a:r>
              <a:rPr lang="ja-JP" altLang="en-US" sz="2400" b="1" u="sng" dirty="0">
                <a:solidFill>
                  <a:schemeClr val="tx1"/>
                </a:solidFill>
              </a:rPr>
              <a:t>もの」に算入できるが、支台歯が健全歯であれば算入できない。</a:t>
            </a:r>
            <a:endParaRPr lang="en-US" altLang="ja-JP" sz="2400" b="1" u="sng" dirty="0">
              <a:solidFill>
                <a:schemeClr val="tx1"/>
              </a:solidFill>
            </a:endParaRPr>
          </a:p>
          <a:p>
            <a:pPr>
              <a:buNone/>
            </a:pPr>
            <a:r>
              <a:rPr lang="ja-JP" altLang="en-US" sz="2400" b="1" dirty="0">
                <a:solidFill>
                  <a:schemeClr val="tx1"/>
                </a:solidFill>
              </a:rPr>
              <a:t>　　ただし、</a:t>
            </a:r>
            <a:r>
              <a:rPr lang="ja-JP" altLang="en-US" sz="2400" b="1" dirty="0">
                <a:solidFill>
                  <a:srgbClr val="FF0000"/>
                </a:solidFill>
              </a:rPr>
              <a:t>上下顎切歯に限る２歯欠損</a:t>
            </a:r>
            <a:r>
              <a:rPr lang="ja-JP" altLang="en-US" sz="2400" b="1" dirty="0">
                <a:solidFill>
                  <a:schemeClr val="tx1"/>
                </a:solidFill>
              </a:rPr>
              <a:t>の場合、隣在歯はそれらが健全歯であっ</a:t>
            </a:r>
            <a:endParaRPr lang="en-US" altLang="ja-JP" sz="2400" b="1" dirty="0">
              <a:solidFill>
                <a:schemeClr val="tx1"/>
              </a:solidFill>
            </a:endParaRPr>
          </a:p>
          <a:p>
            <a:pPr>
              <a:buNone/>
            </a:pPr>
            <a:r>
              <a:rPr lang="en-US" altLang="ja-JP" sz="2400" b="1" dirty="0">
                <a:solidFill>
                  <a:schemeClr val="tx1"/>
                </a:solidFill>
              </a:rPr>
              <a:t>       </a:t>
            </a:r>
            <a:r>
              <a:rPr lang="ja-JP" altLang="en-US" sz="2400" b="1" dirty="0">
                <a:solidFill>
                  <a:schemeClr val="tx1"/>
                </a:solidFill>
              </a:rPr>
              <a:t>ても歯科補綴を加えたものの歯数に算入できる（特例）。</a:t>
            </a:r>
            <a:endParaRPr lang="en-US" altLang="ja-JP" dirty="0">
              <a:solidFill>
                <a:schemeClr val="bg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2843A445-4CE0-4622-A71E-622344382002}"/>
              </a:ext>
            </a:extLst>
          </p:cNvPr>
          <p:cNvSpPr txBox="1"/>
          <p:nvPr/>
        </p:nvSpPr>
        <p:spPr>
          <a:xfrm>
            <a:off x="688954" y="1169563"/>
            <a:ext cx="11382232" cy="4801314"/>
          </a:xfrm>
          <a:prstGeom prst="rect">
            <a:avLst/>
          </a:prstGeom>
          <a:noFill/>
        </p:spPr>
        <p:txBody>
          <a:bodyPr wrap="square">
            <a:spAutoFit/>
          </a:bodyPr>
          <a:lstStyle/>
          <a:p>
            <a:pPr>
              <a:buNone/>
            </a:pPr>
            <a:r>
              <a:rPr lang="ja-JP" altLang="en-US" sz="2400" b="1" dirty="0">
                <a:solidFill>
                  <a:schemeClr val="tx1"/>
                </a:solidFill>
                <a:latin typeface="+mn-ea"/>
              </a:rPr>
              <a:t>③欠損歯が過剰歯である場合は、歯科補綴を加えた本数に算入できる。</a:t>
            </a:r>
            <a:endParaRPr lang="en-US" altLang="ja-JP" sz="2400" b="1" dirty="0">
              <a:solidFill>
                <a:schemeClr val="tx1"/>
              </a:solidFill>
              <a:latin typeface="+mn-ea"/>
            </a:endParaRPr>
          </a:p>
          <a:p>
            <a:pPr>
              <a:buNone/>
            </a:pPr>
            <a:endParaRPr lang="en-US" altLang="ja-JP" sz="2400" b="1" dirty="0">
              <a:solidFill>
                <a:schemeClr val="tx1"/>
              </a:solidFill>
              <a:latin typeface="+mn-ea"/>
            </a:endParaRPr>
          </a:p>
          <a:p>
            <a:pPr>
              <a:buNone/>
            </a:pPr>
            <a:r>
              <a:rPr lang="ja-JP" altLang="en-US" sz="2400" b="1" dirty="0">
                <a:solidFill>
                  <a:schemeClr val="tx1"/>
                </a:solidFill>
                <a:latin typeface="+mn-ea"/>
              </a:rPr>
              <a:t>④欠損歯が乳歯であった場合は、歯科補綴を加えた本数に算入されない。</a:t>
            </a:r>
            <a:endParaRPr lang="en-US" altLang="ja-JP" sz="2400" b="1" dirty="0">
              <a:solidFill>
                <a:schemeClr val="tx1"/>
              </a:solidFill>
              <a:latin typeface="+mn-ea"/>
            </a:endParaRPr>
          </a:p>
          <a:p>
            <a:pPr>
              <a:buNone/>
            </a:pPr>
            <a:r>
              <a:rPr lang="ja-JP" altLang="en-US" sz="2400" b="1" dirty="0">
                <a:solidFill>
                  <a:schemeClr val="tx1"/>
                </a:solidFill>
                <a:latin typeface="+mn-ea"/>
              </a:rPr>
              <a:t>　ただし、後続永久歯がない乳歯の場合は、算入できる。</a:t>
            </a:r>
            <a:endParaRPr lang="en-US" altLang="ja-JP" sz="2400" b="1" dirty="0">
              <a:solidFill>
                <a:schemeClr val="tx1"/>
              </a:solidFill>
              <a:latin typeface="+mn-ea"/>
            </a:endParaRPr>
          </a:p>
          <a:p>
            <a:pPr>
              <a:buNone/>
            </a:pPr>
            <a:endParaRPr lang="en-US" altLang="ja-JP" sz="2400" b="1" dirty="0">
              <a:solidFill>
                <a:schemeClr val="tx1"/>
              </a:solidFill>
              <a:latin typeface="+mn-ea"/>
            </a:endParaRPr>
          </a:p>
          <a:p>
            <a:pPr>
              <a:buNone/>
            </a:pPr>
            <a:r>
              <a:rPr lang="ja-JP" altLang="en-US" sz="2400" b="1" dirty="0">
                <a:solidFill>
                  <a:schemeClr val="tx1"/>
                </a:solidFill>
                <a:latin typeface="+mn-ea"/>
              </a:rPr>
              <a:t>⑤歯牙完全脱臼し再植し症状固定となった場合は、歯科補綴を加えた本数に</a:t>
            </a:r>
            <a:endParaRPr lang="en-US" altLang="ja-JP" sz="2400" b="1" dirty="0">
              <a:solidFill>
                <a:schemeClr val="tx1"/>
              </a:solidFill>
              <a:latin typeface="+mn-ea"/>
            </a:endParaRPr>
          </a:p>
          <a:p>
            <a:pPr>
              <a:buNone/>
            </a:pPr>
            <a:r>
              <a:rPr lang="ja-JP" altLang="en-US" sz="2400" b="1" dirty="0">
                <a:latin typeface="+mn-ea"/>
              </a:rPr>
              <a:t>　</a:t>
            </a:r>
            <a:r>
              <a:rPr lang="ja-JP" altLang="en-US" sz="2400" b="1" dirty="0">
                <a:solidFill>
                  <a:schemeClr val="tx1"/>
                </a:solidFill>
                <a:latin typeface="+mn-ea"/>
              </a:rPr>
              <a:t>算入されない。</a:t>
            </a:r>
            <a:endParaRPr lang="en-US" altLang="ja-JP" sz="2400" b="1" dirty="0">
              <a:solidFill>
                <a:schemeClr val="tx1"/>
              </a:solidFill>
              <a:latin typeface="+mn-ea"/>
            </a:endParaRPr>
          </a:p>
          <a:p>
            <a:pPr>
              <a:buNone/>
            </a:pPr>
            <a:endParaRPr lang="en-US" altLang="ja-JP" sz="2400" b="1" dirty="0">
              <a:solidFill>
                <a:schemeClr val="tx1"/>
              </a:solidFill>
              <a:latin typeface="+mn-ea"/>
            </a:endParaRPr>
          </a:p>
          <a:p>
            <a:pPr>
              <a:buNone/>
            </a:pPr>
            <a:r>
              <a:rPr lang="ja-JP" altLang="en-US" sz="2400" b="1" dirty="0">
                <a:solidFill>
                  <a:schemeClr val="tx1"/>
                </a:solidFill>
                <a:latin typeface="+mn-ea"/>
              </a:rPr>
              <a:t>⑥欠損歯が大きいなど隙があり、欠損した歯数以上の歯数の補綴を行った場合、</a:t>
            </a:r>
            <a:endParaRPr lang="en-US" altLang="ja-JP" sz="2400" b="1" dirty="0">
              <a:solidFill>
                <a:schemeClr val="tx1"/>
              </a:solidFill>
              <a:latin typeface="+mn-ea"/>
            </a:endParaRPr>
          </a:p>
          <a:p>
            <a:pPr>
              <a:buNone/>
            </a:pPr>
            <a:r>
              <a:rPr lang="ja-JP" altLang="en-US" sz="2400" b="1" dirty="0">
                <a:latin typeface="+mn-ea"/>
              </a:rPr>
              <a:t>　</a:t>
            </a:r>
            <a:r>
              <a:rPr lang="ja-JP" altLang="en-US" sz="2400" b="1" dirty="0">
                <a:solidFill>
                  <a:schemeClr val="tx1"/>
                </a:solidFill>
                <a:latin typeface="+mn-ea"/>
              </a:rPr>
              <a:t>それを算入できる。</a:t>
            </a:r>
            <a:endParaRPr lang="en-US" altLang="ja-JP" sz="2400" b="1" dirty="0">
              <a:solidFill>
                <a:schemeClr val="tx1"/>
              </a:solidFill>
              <a:latin typeface="+mn-ea"/>
            </a:endParaRPr>
          </a:p>
          <a:p>
            <a:pPr>
              <a:buNone/>
            </a:pPr>
            <a:endParaRPr lang="en-US" altLang="ja-JP" sz="2400" b="1" dirty="0">
              <a:latin typeface="+mn-ea"/>
            </a:endParaRPr>
          </a:p>
          <a:p>
            <a:pPr>
              <a:buNone/>
            </a:pPr>
            <a:r>
              <a:rPr lang="ja-JP" altLang="en-US" sz="2400" b="1" dirty="0">
                <a:solidFill>
                  <a:schemeClr val="tx1"/>
                </a:solidFill>
                <a:latin typeface="+mn-ea"/>
              </a:rPr>
              <a:t>　　　</a:t>
            </a:r>
            <a:endParaRPr kumimoji="1" lang="ja-JP" altLang="en-US" sz="2400" b="1" dirty="0">
              <a:solidFill>
                <a:schemeClr val="tx1"/>
              </a:solidFill>
              <a:latin typeface="+mn-ea"/>
            </a:endParaRPr>
          </a:p>
          <a:p>
            <a:pPr>
              <a:buNone/>
            </a:pPr>
            <a:endParaRPr lang="en-US" altLang="ja-JP" b="1" dirty="0">
              <a:solidFill>
                <a:schemeClr val="bg1"/>
              </a:solidFill>
            </a:endParaRPr>
          </a:p>
        </p:txBody>
      </p:sp>
    </p:spTree>
    <p:extLst>
      <p:ext uri="{BB962C8B-B14F-4D97-AF65-F5344CB8AC3E}">
        <p14:creationId xmlns:p14="http://schemas.microsoft.com/office/powerpoint/2010/main" val="34054047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15730"/>
            <a:ext cx="12191999" cy="1077218"/>
          </a:xfrm>
          <a:prstGeom prst="rect">
            <a:avLst/>
          </a:prstGeom>
          <a:solidFill>
            <a:schemeClr val="bg1"/>
          </a:solidFill>
          <a:ln>
            <a:solidFill>
              <a:schemeClr val="bg1"/>
            </a:solidFill>
          </a:ln>
        </p:spPr>
        <p:style>
          <a:lnRef idx="2">
            <a:schemeClr val="accent6">
              <a:shade val="50000"/>
            </a:schemeClr>
          </a:lnRef>
          <a:fillRef idx="1">
            <a:schemeClr val="accent6"/>
          </a:fillRef>
          <a:effectRef idx="0">
            <a:schemeClr val="accent6"/>
          </a:effectRef>
          <a:fontRef idx="minor">
            <a:schemeClr val="lt1"/>
          </a:fontRef>
        </p:style>
        <p:txBody>
          <a:bodyPr wrap="square">
            <a:spAutoFit/>
          </a:bodyPr>
          <a:lstStyle/>
          <a:p>
            <a:pPr algn="ctr"/>
            <a:endParaRPr kumimoji="1" lang="en-US" altLang="ja-JP" sz="3200" b="1" dirty="0"/>
          </a:p>
          <a:p>
            <a:r>
              <a:rPr kumimoji="1" lang="ja-JP" altLang="en-US" sz="3200" b="1" u="sng" dirty="0"/>
              <a:t>　　　</a:t>
            </a:r>
            <a:r>
              <a:rPr kumimoji="1" lang="ja-JP" altLang="en-US" sz="3200" b="1" u="sng" dirty="0">
                <a:solidFill>
                  <a:schemeClr val="tx1"/>
                </a:solidFill>
              </a:rPr>
              <a:t>例題　　次の事例は、第１４級に該当するか？　</a:t>
            </a:r>
            <a:endParaRPr lang="ja-JP" altLang="en-US" sz="3200" u="sng" dirty="0">
              <a:solidFill>
                <a:schemeClr val="tx1"/>
              </a:solidFill>
            </a:endParaRPr>
          </a:p>
        </p:txBody>
      </p:sp>
      <p:sp>
        <p:nvSpPr>
          <p:cNvPr id="5" name="正方形/長方形 4"/>
          <p:cNvSpPr/>
          <p:nvPr/>
        </p:nvSpPr>
        <p:spPr>
          <a:xfrm>
            <a:off x="0" y="3677588"/>
            <a:ext cx="12192000" cy="95410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endParaRPr kumimoji="1" lang="en-US" altLang="ja-JP" sz="2800" b="1" dirty="0"/>
          </a:p>
          <a:p>
            <a:r>
              <a:rPr kumimoji="1" lang="ja-JP" altLang="en-US" sz="2800" b="1" dirty="0">
                <a:solidFill>
                  <a:schemeClr val="tx1"/>
                </a:solidFill>
              </a:rPr>
              <a:t>（問２</a:t>
            </a:r>
            <a:r>
              <a:rPr lang="ja-JP" altLang="en-US" sz="2800" b="1" dirty="0">
                <a:solidFill>
                  <a:schemeClr val="tx1"/>
                </a:solidFill>
              </a:rPr>
              <a:t>）</a:t>
            </a:r>
            <a:r>
              <a:rPr lang="ja-JP" altLang="en-US" sz="2800" b="1" u="sng" dirty="0">
                <a:solidFill>
                  <a:schemeClr val="tx1"/>
                </a:solidFill>
              </a:rPr>
              <a:t>①｜１②</a:t>
            </a:r>
            <a:r>
              <a:rPr lang="ja-JP" altLang="en-US" sz="2800" b="1" dirty="0">
                <a:solidFill>
                  <a:schemeClr val="tx1"/>
                </a:solidFill>
              </a:rPr>
              <a:t>　１歯欠損よりブリッジで治療した場合</a:t>
            </a:r>
            <a:endParaRPr lang="en-US" altLang="ja-JP" sz="2800" b="1" dirty="0">
              <a:solidFill>
                <a:schemeClr val="tx1"/>
              </a:solidFill>
            </a:endParaRPr>
          </a:p>
        </p:txBody>
      </p:sp>
      <p:sp>
        <p:nvSpPr>
          <p:cNvPr id="6" name="正方形/長方形 5"/>
          <p:cNvSpPr/>
          <p:nvPr/>
        </p:nvSpPr>
        <p:spPr>
          <a:xfrm>
            <a:off x="0" y="4631695"/>
            <a:ext cx="12191998" cy="2523768"/>
          </a:xfrm>
          <a:prstGeom prst="rect">
            <a:avLst/>
          </a:prstGeom>
          <a:solidFill>
            <a:schemeClr val="bg1"/>
          </a:solidFill>
          <a:ln>
            <a:solidFill>
              <a:schemeClr val="bg1"/>
            </a:solidFill>
          </a:ln>
        </p:spPr>
        <p:txBody>
          <a:bodyPr wrap="square">
            <a:spAutoFit/>
          </a:bodyPr>
          <a:lstStyle/>
          <a:p>
            <a:endParaRPr lang="en-US" altLang="ja-JP" sz="2800" b="1" dirty="0">
              <a:solidFill>
                <a:schemeClr val="bg1"/>
              </a:solidFill>
            </a:endParaRPr>
          </a:p>
          <a:p>
            <a:r>
              <a:rPr lang="ja-JP" altLang="en-US" sz="2800" b="1" dirty="0"/>
              <a:t>（回答）支台歯が健全歯である場合は、非該当。</a:t>
            </a:r>
            <a:br>
              <a:rPr lang="en-US" altLang="ja-JP" sz="2800" b="1" dirty="0"/>
            </a:br>
            <a:r>
              <a:rPr lang="ja-JP" altLang="en-US" sz="2800" b="1" dirty="0"/>
              <a:t>　　　　ただし、</a:t>
            </a:r>
            <a:r>
              <a:rPr lang="ja-JP" altLang="en-US" sz="2800" b="1" u="sng" dirty="0"/>
              <a:t>①｜②</a:t>
            </a:r>
            <a:r>
              <a:rPr lang="ja-JP" altLang="en-US" sz="2800" b="1" dirty="0"/>
              <a:t>　の両支台歯に破折等の傷病名があれば、</a:t>
            </a:r>
            <a:endParaRPr lang="en-US" altLang="ja-JP" sz="2800" b="1" dirty="0"/>
          </a:p>
          <a:p>
            <a:r>
              <a:rPr lang="ja-JP" altLang="en-US" sz="2800" b="1" dirty="0"/>
              <a:t>　　　　欠損歯と合わせて３歯以上の歯科補綴を加えたものとなり　</a:t>
            </a:r>
            <a:endParaRPr lang="en-US" altLang="ja-JP" sz="2800" b="1" dirty="0"/>
          </a:p>
          <a:p>
            <a:r>
              <a:rPr lang="ja-JP" altLang="en-US" sz="2800" b="1" dirty="0"/>
              <a:t>　　　　第１４級に該当する。</a:t>
            </a:r>
            <a:br>
              <a:rPr kumimoji="1" lang="en-US" altLang="ja-JP" b="1" dirty="0"/>
            </a:br>
            <a:endParaRPr lang="ja-JP" altLang="en-US" dirty="0"/>
          </a:p>
        </p:txBody>
      </p:sp>
      <p:sp>
        <p:nvSpPr>
          <p:cNvPr id="7" name="テキスト ボックス 6"/>
          <p:cNvSpPr txBox="1"/>
          <p:nvPr/>
        </p:nvSpPr>
        <p:spPr>
          <a:xfrm>
            <a:off x="0" y="1061488"/>
            <a:ext cx="12191998" cy="95410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endParaRPr kumimoji="1" lang="en-US" altLang="ja-JP" sz="2800" b="1" dirty="0"/>
          </a:p>
          <a:p>
            <a:r>
              <a:rPr kumimoji="1" lang="ja-JP" altLang="en-US" sz="2800" b="1" dirty="0">
                <a:solidFill>
                  <a:schemeClr val="tx1"/>
                </a:solidFill>
              </a:rPr>
              <a:t>（問１）</a:t>
            </a:r>
            <a:r>
              <a:rPr kumimoji="1" lang="ja-JP" altLang="en-US" sz="2800" b="1" u="sng" dirty="0">
                <a:solidFill>
                  <a:schemeClr val="tx1"/>
                </a:solidFill>
              </a:rPr>
              <a:t>１｜１２</a:t>
            </a:r>
            <a:r>
              <a:rPr kumimoji="1" lang="ja-JP" altLang="en-US" sz="2800" b="1" dirty="0">
                <a:solidFill>
                  <a:schemeClr val="tx1"/>
                </a:solidFill>
              </a:rPr>
              <a:t>　３歯に歯冠破折があり</a:t>
            </a:r>
            <a:r>
              <a:rPr lang="ja-JP" altLang="en-US" sz="2800" b="1" dirty="0">
                <a:solidFill>
                  <a:schemeClr val="tx1"/>
                </a:solidFill>
              </a:rPr>
              <a:t>治療した</a:t>
            </a:r>
            <a:r>
              <a:rPr kumimoji="1" lang="ja-JP" altLang="en-US" sz="2800" b="1" dirty="0">
                <a:solidFill>
                  <a:schemeClr val="tx1"/>
                </a:solidFill>
              </a:rPr>
              <a:t>場合</a:t>
            </a:r>
            <a:endParaRPr kumimoji="1" lang="ja-JP" altLang="en-US" sz="2800" b="1" u="sng" dirty="0">
              <a:solidFill>
                <a:schemeClr val="tx1"/>
              </a:solidFill>
            </a:endParaRPr>
          </a:p>
        </p:txBody>
      </p:sp>
      <p:sp>
        <p:nvSpPr>
          <p:cNvPr id="9" name="正方形/長方形 8"/>
          <p:cNvSpPr/>
          <p:nvPr/>
        </p:nvSpPr>
        <p:spPr>
          <a:xfrm>
            <a:off x="0" y="2015595"/>
            <a:ext cx="12192000" cy="1661993"/>
          </a:xfrm>
          <a:prstGeom prst="rect">
            <a:avLst/>
          </a:prstGeom>
          <a:solidFill>
            <a:schemeClr val="bg1"/>
          </a:solidFill>
          <a:ln>
            <a:solidFill>
              <a:schemeClr val="bg1"/>
            </a:solidFill>
          </a:ln>
        </p:spPr>
        <p:txBody>
          <a:bodyPr wrap="square">
            <a:spAutoFit/>
          </a:bodyPr>
          <a:lstStyle/>
          <a:p>
            <a:endParaRPr lang="en-US" altLang="ja-JP" sz="2800" b="1" dirty="0"/>
          </a:p>
          <a:p>
            <a:r>
              <a:rPr lang="ja-JP" altLang="en-US" sz="2800" b="1" dirty="0"/>
              <a:t>（回答）３歯全てに歯科補綴を加えた場合は、第１４級に該当する。　　　</a:t>
            </a:r>
            <a:endParaRPr lang="en-US" altLang="ja-JP" sz="2800" b="1" dirty="0"/>
          </a:p>
          <a:p>
            <a:r>
              <a:rPr lang="ja-JP" altLang="en-US" sz="2800" b="1" dirty="0"/>
              <a:t>　　　　ただし、３歯のうち１歯でもレジン充填等があれば、非該当。</a:t>
            </a:r>
            <a:br>
              <a:rPr lang="en-US" altLang="ja-JP" b="1" dirty="0"/>
            </a:br>
            <a:endParaRPr lang="ja-JP"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2616100"/>
            <a:ext cx="12192000" cy="95410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endParaRPr lang="en-US" altLang="ja-JP" sz="2800" b="1" dirty="0"/>
          </a:p>
          <a:p>
            <a:r>
              <a:rPr lang="ja-JP" altLang="en-US" sz="2800" b="1" dirty="0">
                <a:solidFill>
                  <a:schemeClr val="tx1"/>
                </a:solidFill>
              </a:rPr>
              <a:t>（問４）</a:t>
            </a:r>
            <a:r>
              <a:rPr lang="ja-JP" altLang="en-US" sz="2800" b="1" u="sng" dirty="0">
                <a:solidFill>
                  <a:schemeClr val="tx1"/>
                </a:solidFill>
              </a:rPr>
              <a:t>｜②３４⑤</a:t>
            </a:r>
            <a:r>
              <a:rPr lang="ja-JP" altLang="en-US" sz="2800" b="1" dirty="0">
                <a:solidFill>
                  <a:schemeClr val="tx1"/>
                </a:solidFill>
              </a:rPr>
              <a:t>　２歯欠損によりブリッジで治療した場合</a:t>
            </a:r>
            <a:endParaRPr lang="ja-JP" altLang="en-US" sz="2800" dirty="0">
              <a:solidFill>
                <a:schemeClr val="tx1"/>
              </a:solidFill>
            </a:endParaRPr>
          </a:p>
        </p:txBody>
      </p:sp>
      <p:sp>
        <p:nvSpPr>
          <p:cNvPr id="5" name="正方形/長方形 4"/>
          <p:cNvSpPr/>
          <p:nvPr/>
        </p:nvSpPr>
        <p:spPr>
          <a:xfrm>
            <a:off x="0" y="3570207"/>
            <a:ext cx="12192000" cy="3970318"/>
          </a:xfrm>
          <a:prstGeom prst="rect">
            <a:avLst/>
          </a:prstGeom>
          <a:solidFill>
            <a:schemeClr val="bg1"/>
          </a:solidFill>
          <a:ln>
            <a:solidFill>
              <a:schemeClr val="bg1"/>
            </a:solidFill>
          </a:ln>
        </p:spPr>
        <p:txBody>
          <a:bodyPr wrap="square">
            <a:spAutoFit/>
          </a:bodyPr>
          <a:lstStyle/>
          <a:p>
            <a:endParaRPr lang="en-US" altLang="ja-JP" sz="2800" b="1" dirty="0"/>
          </a:p>
          <a:p>
            <a:r>
              <a:rPr lang="ja-JP" altLang="en-US" sz="2800" b="1" dirty="0"/>
              <a:t>（回答）欠損歯の犬歯・小臼歯は、切歯でないため特例には当らず、　　　</a:t>
            </a:r>
            <a:endParaRPr lang="en-US" altLang="ja-JP" sz="2800" b="1" dirty="0"/>
          </a:p>
          <a:p>
            <a:r>
              <a:rPr lang="ja-JP" altLang="en-US" sz="2800" b="1" dirty="0"/>
              <a:t>　　　　非該当。</a:t>
            </a:r>
            <a:br>
              <a:rPr lang="en-US" altLang="ja-JP" sz="2800" b="1" dirty="0"/>
            </a:br>
            <a:r>
              <a:rPr lang="ja-JP" altLang="en-US" sz="2800" b="1" dirty="0"/>
              <a:t>　　　　ただし、②又は⑤に破折等の病名があれば歯科補綴を加え  </a:t>
            </a:r>
            <a:endParaRPr lang="en-US" altLang="ja-JP" sz="2800" b="1" dirty="0"/>
          </a:p>
          <a:p>
            <a:r>
              <a:rPr lang="en-US" altLang="ja-JP" sz="2800" b="1" dirty="0"/>
              <a:t>              </a:t>
            </a:r>
            <a:r>
              <a:rPr lang="ja-JP" altLang="en-US" sz="2800" b="1" dirty="0"/>
              <a:t>た歯数が３歯以上となり、第１４級に該当する。</a:t>
            </a:r>
            <a:br>
              <a:rPr lang="en-US" altLang="ja-JP" sz="2800" b="1" dirty="0"/>
            </a:br>
            <a:r>
              <a:rPr lang="ja-JP" altLang="en-US" sz="2800" b="1" dirty="0"/>
              <a:t>　　　　本症例では、②を支台とするブリッジは保険診療の適用と</a:t>
            </a:r>
            <a:endParaRPr lang="en-US" altLang="ja-JP" sz="2800" b="1" dirty="0"/>
          </a:p>
          <a:p>
            <a:r>
              <a:rPr lang="en-US" altLang="ja-JP" sz="2800" b="1" dirty="0"/>
              <a:t>              </a:t>
            </a:r>
            <a:r>
              <a:rPr lang="ja-JP" altLang="en-US" sz="2800" b="1" dirty="0"/>
              <a:t>齟齬が生じる場合があり、患者に十分説明する必要がある。</a:t>
            </a:r>
            <a:endParaRPr lang="en-US" altLang="ja-JP" sz="2800" b="1" dirty="0"/>
          </a:p>
          <a:p>
            <a:endParaRPr lang="en-US" altLang="ja-JP" sz="2800" b="1" dirty="0"/>
          </a:p>
          <a:p>
            <a:endParaRPr lang="ja-JP" altLang="en-US" sz="2800" dirty="0"/>
          </a:p>
        </p:txBody>
      </p:sp>
      <p:sp>
        <p:nvSpPr>
          <p:cNvPr id="8" name="正方形/長方形 7"/>
          <p:cNvSpPr/>
          <p:nvPr/>
        </p:nvSpPr>
        <p:spPr>
          <a:xfrm>
            <a:off x="0" y="0"/>
            <a:ext cx="12192000" cy="95410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endParaRPr kumimoji="1" lang="en-US" altLang="ja-JP" sz="2800" b="1" dirty="0">
              <a:solidFill>
                <a:schemeClr val="tx1"/>
              </a:solidFill>
            </a:endParaRPr>
          </a:p>
          <a:p>
            <a:r>
              <a:rPr kumimoji="1" lang="ja-JP" altLang="en-US" sz="2800" b="1" dirty="0">
                <a:solidFill>
                  <a:schemeClr val="tx1"/>
                </a:solidFill>
              </a:rPr>
              <a:t>（問</a:t>
            </a:r>
            <a:r>
              <a:rPr lang="ja-JP" altLang="en-US" sz="2800" b="1" dirty="0">
                <a:solidFill>
                  <a:schemeClr val="tx1"/>
                </a:solidFill>
              </a:rPr>
              <a:t>３）</a:t>
            </a:r>
            <a:r>
              <a:rPr lang="ja-JP" altLang="en-US" sz="2800" b="1" u="sng" dirty="0">
                <a:solidFill>
                  <a:schemeClr val="tx1"/>
                </a:solidFill>
              </a:rPr>
              <a:t>①｜１２③</a:t>
            </a:r>
            <a:r>
              <a:rPr lang="ja-JP" altLang="en-US" sz="2800" b="1" dirty="0">
                <a:solidFill>
                  <a:schemeClr val="tx1"/>
                </a:solidFill>
              </a:rPr>
              <a:t>　２歯欠損によりブリッジで治療した場合</a:t>
            </a:r>
            <a:endParaRPr lang="ja-JP" altLang="en-US" sz="2800" dirty="0">
              <a:solidFill>
                <a:schemeClr val="tx1"/>
              </a:solidFill>
            </a:endParaRPr>
          </a:p>
        </p:txBody>
      </p:sp>
      <p:sp>
        <p:nvSpPr>
          <p:cNvPr id="9" name="正方形/長方形 8"/>
          <p:cNvSpPr/>
          <p:nvPr/>
        </p:nvSpPr>
        <p:spPr>
          <a:xfrm>
            <a:off x="0" y="954107"/>
            <a:ext cx="12192000" cy="1661993"/>
          </a:xfrm>
          <a:prstGeom prst="rect">
            <a:avLst/>
          </a:prstGeom>
          <a:solidFill>
            <a:schemeClr val="bg1"/>
          </a:solidFill>
          <a:ln>
            <a:solidFill>
              <a:schemeClr val="bg1"/>
            </a:solidFill>
          </a:ln>
        </p:spPr>
        <p:txBody>
          <a:bodyPr wrap="square">
            <a:spAutoFit/>
          </a:bodyPr>
          <a:lstStyle/>
          <a:p>
            <a:endParaRPr lang="en-US" altLang="ja-JP" sz="2800" b="1" dirty="0"/>
          </a:p>
          <a:p>
            <a:r>
              <a:rPr lang="ja-JP" altLang="en-US" sz="2800" b="1" dirty="0"/>
              <a:t>（回答）切歯２歯欠損の場合、支台歯が健全であっても歯科補綴を</a:t>
            </a:r>
            <a:endParaRPr lang="en-US" altLang="ja-JP" sz="2800" b="1" dirty="0"/>
          </a:p>
          <a:p>
            <a:r>
              <a:rPr lang="ja-JP" altLang="en-US" sz="2800" b="1" dirty="0"/>
              <a:t>　　　　加えたもの歯数に算入でき、特例で第１４級に該当する。</a:t>
            </a:r>
            <a:r>
              <a:rPr lang="ja-JP" altLang="en-US" sz="2800" b="1" dirty="0">
                <a:solidFill>
                  <a:schemeClr val="bg1"/>
                </a:solidFill>
              </a:rPr>
              <a:t>。</a:t>
            </a:r>
            <a:br>
              <a:rPr lang="en-US" altLang="ja-JP" b="1" dirty="0">
                <a:solidFill>
                  <a:schemeClr val="bg1"/>
                </a:solidFill>
              </a:rPr>
            </a:br>
            <a:endParaRPr lang="ja-JP" altLang="en-US" dirty="0">
              <a:solidFill>
                <a:schemeClr val="bg1"/>
              </a:solidFill>
            </a:endParaRPr>
          </a:p>
        </p:txBody>
      </p:sp>
    </p:spTree>
    <p:extLst>
      <p:ext uri="{BB962C8B-B14F-4D97-AF65-F5344CB8AC3E}">
        <p14:creationId xmlns:p14="http://schemas.microsoft.com/office/powerpoint/2010/main" val="2070751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9"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a:xfrm>
            <a:off x="85845" y="1534150"/>
            <a:ext cx="12416699" cy="6149007"/>
          </a:xfrm>
          <a:solidFill>
            <a:schemeClr val="bg1"/>
          </a:solidFill>
          <a:ln>
            <a:solidFill>
              <a:schemeClr val="bg1"/>
            </a:solidFill>
          </a:ln>
        </p:spPr>
        <p:style>
          <a:lnRef idx="3">
            <a:schemeClr val="lt1"/>
          </a:lnRef>
          <a:fillRef idx="1">
            <a:schemeClr val="accent1"/>
          </a:fillRef>
          <a:effectRef idx="1">
            <a:schemeClr val="accent1"/>
          </a:effectRef>
          <a:fontRef idx="minor">
            <a:schemeClr val="lt1"/>
          </a:fontRef>
        </p:style>
        <p:txBody>
          <a:bodyPr>
            <a:normAutofit fontScale="92500" lnSpcReduction="20000"/>
          </a:bodyPr>
          <a:lstStyle/>
          <a:p>
            <a:pPr>
              <a:buNone/>
            </a:pPr>
            <a:endParaRPr lang="en-US" altLang="ja-JP" sz="2600" b="1" dirty="0">
              <a:solidFill>
                <a:schemeClr val="tx1"/>
              </a:solidFill>
            </a:endParaRPr>
          </a:p>
          <a:p>
            <a:pPr marL="0" indent="0">
              <a:buNone/>
            </a:pPr>
            <a:r>
              <a:rPr lang="ja-JP" altLang="en-US" sz="2600" b="1" dirty="0">
                <a:solidFill>
                  <a:schemeClr val="tx1"/>
                </a:solidFill>
              </a:rPr>
              <a:t>　①　暫間義歯は保険診療の対象外となっており、給付対象外。</a:t>
            </a:r>
            <a:endParaRPr lang="en-US" altLang="ja-JP" sz="2600" b="1" dirty="0">
              <a:solidFill>
                <a:schemeClr val="tx1"/>
              </a:solidFill>
            </a:endParaRPr>
          </a:p>
          <a:p>
            <a:pPr marL="0" indent="0">
              <a:buNone/>
            </a:pPr>
            <a:endParaRPr lang="en-US" altLang="ja-JP" sz="2600" b="1" dirty="0">
              <a:solidFill>
                <a:schemeClr val="tx1"/>
              </a:solidFill>
            </a:endParaRPr>
          </a:p>
          <a:p>
            <a:pPr marL="0" indent="0">
              <a:buNone/>
            </a:pPr>
            <a:r>
              <a:rPr kumimoji="1" lang="ja-JP" altLang="en-US" sz="2600" b="1" dirty="0">
                <a:solidFill>
                  <a:schemeClr val="tx1"/>
                </a:solidFill>
              </a:rPr>
              <a:t>　②　損傷を受けた歯について、児童生徒の成長過程の特殊性に鑑み、医療費の支</a:t>
            </a:r>
            <a:endParaRPr kumimoji="1" lang="en-US" altLang="ja-JP" sz="2600" b="1" dirty="0">
              <a:solidFill>
                <a:schemeClr val="tx1"/>
              </a:solidFill>
            </a:endParaRPr>
          </a:p>
          <a:p>
            <a:pPr marL="0" indent="0">
              <a:buNone/>
            </a:pPr>
            <a:r>
              <a:rPr kumimoji="1" lang="ja-JP" altLang="en-US" sz="2600" b="1" dirty="0">
                <a:solidFill>
                  <a:schemeClr val="tx1"/>
                </a:solidFill>
              </a:rPr>
              <a:t>　　　給開始後</a:t>
            </a:r>
            <a:r>
              <a:rPr kumimoji="1" lang="en-US" altLang="ja-JP" sz="2600" b="1" dirty="0">
                <a:solidFill>
                  <a:schemeClr val="tx1"/>
                </a:solidFill>
              </a:rPr>
              <a:t>10</a:t>
            </a:r>
            <a:r>
              <a:rPr kumimoji="1" lang="ja-JP" altLang="en-US" sz="2600" b="1" dirty="0">
                <a:solidFill>
                  <a:schemeClr val="tx1"/>
                </a:solidFill>
              </a:rPr>
              <a:t>年以内に処置あるいは補綴のやり直し等を行わざるを得なかった</a:t>
            </a:r>
            <a:endParaRPr kumimoji="1" lang="en-US" altLang="ja-JP" sz="2600" b="1" dirty="0">
              <a:solidFill>
                <a:schemeClr val="tx1"/>
              </a:solidFill>
            </a:endParaRPr>
          </a:p>
          <a:p>
            <a:pPr marL="0" indent="0">
              <a:buNone/>
            </a:pPr>
            <a:r>
              <a:rPr kumimoji="1" lang="ja-JP" altLang="en-US" sz="2600" b="1" dirty="0">
                <a:solidFill>
                  <a:schemeClr val="tx1"/>
                </a:solidFill>
              </a:rPr>
              <a:t>　　　場合には、それに要した医療費についても再度給付の対象となる。</a:t>
            </a:r>
            <a:endParaRPr kumimoji="1" lang="en-US" altLang="ja-JP" sz="2600" b="1" dirty="0">
              <a:solidFill>
                <a:schemeClr val="tx1"/>
              </a:solidFill>
            </a:endParaRPr>
          </a:p>
          <a:p>
            <a:pPr marL="0" indent="0">
              <a:buNone/>
            </a:pPr>
            <a:endParaRPr kumimoji="1" lang="en-US" altLang="ja-JP" sz="2600" b="1" dirty="0">
              <a:solidFill>
                <a:schemeClr val="tx1"/>
              </a:solidFill>
            </a:endParaRPr>
          </a:p>
          <a:p>
            <a:pPr marL="0" indent="0">
              <a:buNone/>
            </a:pPr>
            <a:r>
              <a:rPr kumimoji="1" lang="ja-JP" altLang="en-US" sz="2600" b="1" dirty="0">
                <a:solidFill>
                  <a:schemeClr val="tx1"/>
                </a:solidFill>
              </a:rPr>
              <a:t>　③　</a:t>
            </a:r>
            <a:r>
              <a:rPr lang="ja-JP" altLang="en-US" sz="2600" b="1" dirty="0">
                <a:solidFill>
                  <a:schemeClr val="tx1"/>
                </a:solidFill>
              </a:rPr>
              <a:t>う蝕や歯石除去等の治療費は給付対象外であるが、外傷歯の治療に際し歯石</a:t>
            </a:r>
            <a:endParaRPr lang="en-US" altLang="ja-JP" sz="2600" b="1" dirty="0">
              <a:solidFill>
                <a:schemeClr val="tx1"/>
              </a:solidFill>
            </a:endParaRPr>
          </a:p>
          <a:p>
            <a:pPr marL="0" indent="0">
              <a:buNone/>
            </a:pPr>
            <a:r>
              <a:rPr lang="ja-JP" altLang="en-US" sz="2600" b="1" dirty="0">
                <a:solidFill>
                  <a:schemeClr val="tx1"/>
                </a:solidFill>
              </a:rPr>
              <a:t>　　　除去を必要とした場合は、傷病名欄に付記証明し対象となる。</a:t>
            </a:r>
            <a:endParaRPr lang="en-US" altLang="ja-JP" sz="2600" b="1" dirty="0">
              <a:solidFill>
                <a:schemeClr val="tx1"/>
              </a:solidFill>
            </a:endParaRPr>
          </a:p>
          <a:p>
            <a:pPr marL="0" indent="0">
              <a:buNone/>
            </a:pPr>
            <a:endParaRPr lang="en-US" altLang="ja-JP" sz="2600" b="1" dirty="0">
              <a:solidFill>
                <a:schemeClr val="tx1"/>
              </a:solidFill>
            </a:endParaRPr>
          </a:p>
          <a:p>
            <a:pPr marL="0" indent="0">
              <a:buNone/>
            </a:pPr>
            <a:r>
              <a:rPr lang="ja-JP" altLang="en-US" sz="2600" b="1" dirty="0">
                <a:solidFill>
                  <a:schemeClr val="tx1"/>
                </a:solidFill>
              </a:rPr>
              <a:t>　</a:t>
            </a:r>
            <a:r>
              <a:rPr lang="ja-JP" altLang="en-US" sz="2600" b="1" dirty="0">
                <a:solidFill>
                  <a:schemeClr val="tx1"/>
                </a:solidFill>
                <a:latin typeface="+mn-ea"/>
              </a:rPr>
              <a:t>④　労働者災害補償保険の場合は、メタルボンド等の使用に対して給付対象と</a:t>
            </a:r>
            <a:endParaRPr lang="en-US" altLang="ja-JP" sz="2600" b="1" dirty="0">
              <a:solidFill>
                <a:schemeClr val="tx1"/>
              </a:solidFill>
              <a:latin typeface="+mn-ea"/>
            </a:endParaRPr>
          </a:p>
          <a:p>
            <a:pPr marL="0" indent="0">
              <a:buNone/>
            </a:pPr>
            <a:r>
              <a:rPr lang="ja-JP" altLang="en-US" sz="2600" b="1" dirty="0">
                <a:solidFill>
                  <a:schemeClr val="tx1"/>
                </a:solidFill>
                <a:latin typeface="+mn-ea"/>
              </a:rPr>
              <a:t>　　　しているが、災害共済給付制度では「保険適用外の材料」は給付不可。</a:t>
            </a:r>
            <a:endParaRPr lang="en-US" altLang="ja-JP" sz="2600" b="1" dirty="0">
              <a:solidFill>
                <a:schemeClr val="tx1"/>
              </a:solidFill>
              <a:latin typeface="+mn-ea"/>
            </a:endParaRPr>
          </a:p>
          <a:p>
            <a:pPr marL="0" indent="0">
              <a:buNone/>
            </a:pPr>
            <a:r>
              <a:rPr lang="ja-JP" altLang="en-US" sz="2600" b="1" dirty="0">
                <a:solidFill>
                  <a:schemeClr val="tx1"/>
                </a:solidFill>
                <a:latin typeface="+mn-ea"/>
              </a:rPr>
              <a:t>　　　事前に、保護者等に十分な説明を行い、トラブルを避ける。</a:t>
            </a:r>
            <a:endParaRPr lang="en-US" altLang="ja-JP" sz="2600" b="1" dirty="0">
              <a:solidFill>
                <a:schemeClr val="tx1"/>
              </a:solidFill>
              <a:latin typeface="+mn-ea"/>
            </a:endParaRPr>
          </a:p>
          <a:p>
            <a:pPr marL="0" indent="0">
              <a:buNone/>
            </a:pPr>
            <a:endParaRPr lang="en-US" altLang="ja-JP" sz="2600" b="1" dirty="0">
              <a:solidFill>
                <a:schemeClr val="tx1"/>
              </a:solidFill>
            </a:endParaRPr>
          </a:p>
          <a:p>
            <a:pPr marL="0" indent="0">
              <a:buNone/>
            </a:pPr>
            <a:r>
              <a:rPr lang="ja-JP" altLang="en-US" sz="2600" b="1" dirty="0"/>
              <a:t>　　</a:t>
            </a:r>
            <a:endParaRPr kumimoji="1" lang="ja-JP" altLang="en-US" sz="2600" b="1" dirty="0">
              <a:solidFill>
                <a:schemeClr val="tx1"/>
              </a:solidFill>
            </a:endParaRPr>
          </a:p>
        </p:txBody>
      </p:sp>
      <p:sp>
        <p:nvSpPr>
          <p:cNvPr id="2" name="テキスト ボックス 1">
            <a:extLst>
              <a:ext uri="{FF2B5EF4-FFF2-40B4-BE49-F238E27FC236}">
                <a16:creationId xmlns:a16="http://schemas.microsoft.com/office/drawing/2014/main" id="{FC84A7D8-6F93-4722-AEBF-418822A9FA77}"/>
              </a:ext>
            </a:extLst>
          </p:cNvPr>
          <p:cNvSpPr txBox="1"/>
          <p:nvPr/>
        </p:nvSpPr>
        <p:spPr>
          <a:xfrm>
            <a:off x="1126098" y="333821"/>
            <a:ext cx="10336192" cy="1200329"/>
          </a:xfrm>
          <a:prstGeom prst="rect">
            <a:avLst/>
          </a:prstGeom>
          <a:solidFill>
            <a:schemeClr val="bg1"/>
          </a:solidFill>
        </p:spPr>
        <p:txBody>
          <a:bodyPr wrap="square" rtlCol="0">
            <a:spAutoFit/>
          </a:bodyPr>
          <a:lstStyle/>
          <a:p>
            <a:endParaRPr lang="en-US" altLang="ja-JP" b="1" dirty="0"/>
          </a:p>
          <a:p>
            <a:r>
              <a:rPr lang="ja-JP" altLang="en-US" sz="3600" b="1" dirty="0"/>
              <a:t>重要ポイント</a:t>
            </a:r>
            <a:endParaRPr lang="en-US" altLang="ja-JP" sz="3600" b="1" dirty="0"/>
          </a:p>
          <a:p>
            <a:r>
              <a:rPr lang="ja-JP" altLang="en-US" b="1" dirty="0"/>
              <a:t>　</a:t>
            </a:r>
            <a:endParaRPr kumimoji="1" lang="ja-JP" altLang="en-US" dirty="0"/>
          </a:p>
        </p:txBody>
      </p:sp>
    </p:spTree>
    <p:extLst>
      <p:ext uri="{BB962C8B-B14F-4D97-AF65-F5344CB8AC3E}">
        <p14:creationId xmlns:p14="http://schemas.microsoft.com/office/powerpoint/2010/main" val="18793955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900751" y="300251"/>
            <a:ext cx="10604311" cy="1727199"/>
          </a:xfrm>
          <a:solidFill>
            <a:schemeClr val="bg1"/>
          </a:solidFill>
          <a:ln>
            <a:solidFill>
              <a:schemeClr val="bg1"/>
            </a:solidFill>
          </a:ln>
        </p:spPr>
        <p:style>
          <a:lnRef idx="2">
            <a:schemeClr val="accent3">
              <a:shade val="50000"/>
            </a:schemeClr>
          </a:lnRef>
          <a:fillRef idx="1">
            <a:schemeClr val="accent3"/>
          </a:fillRef>
          <a:effectRef idx="0">
            <a:schemeClr val="accent3"/>
          </a:effectRef>
          <a:fontRef idx="minor">
            <a:schemeClr val="lt1"/>
          </a:fontRef>
        </p:style>
        <p:txBody>
          <a:bodyPr>
            <a:normAutofit/>
          </a:bodyPr>
          <a:lstStyle/>
          <a:p>
            <a:pPr algn="ctr"/>
            <a:r>
              <a:rPr kumimoji="1" lang="ja-JP" altLang="en-US" sz="4000" b="1" dirty="0">
                <a:solidFill>
                  <a:schemeClr val="tx1"/>
                </a:solidFill>
              </a:rPr>
              <a:t>独立行政法人日本スポーツ振興センタ</a:t>
            </a:r>
            <a:r>
              <a:rPr lang="ja-JP" altLang="en-US" sz="4000" b="1" dirty="0">
                <a:solidFill>
                  <a:schemeClr val="tx1"/>
                </a:solidFill>
              </a:rPr>
              <a:t>ー</a:t>
            </a:r>
            <a:r>
              <a:rPr kumimoji="1" lang="ja-JP" altLang="en-US" sz="2800" b="1" dirty="0">
                <a:solidFill>
                  <a:schemeClr val="tx1"/>
                </a:solidFill>
              </a:rPr>
              <a:t>　　　　　　　　　　　　　　</a:t>
            </a:r>
            <a:endParaRPr kumimoji="1" lang="ja-JP" altLang="en-US" sz="2400" b="1" dirty="0">
              <a:solidFill>
                <a:schemeClr val="tx1"/>
              </a:solidFill>
            </a:endParaRPr>
          </a:p>
        </p:txBody>
      </p:sp>
      <p:sp>
        <p:nvSpPr>
          <p:cNvPr id="3" name="コンテンツ プレースホルダー 2"/>
          <p:cNvSpPr>
            <a:spLocks noGrp="1"/>
          </p:cNvSpPr>
          <p:nvPr>
            <p:ph idx="1"/>
          </p:nvPr>
        </p:nvSpPr>
        <p:spPr>
          <a:xfrm>
            <a:off x="573206" y="2524836"/>
            <a:ext cx="11041039" cy="3889612"/>
          </a:xfr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oAutofit/>
          </a:bodyPr>
          <a:lstStyle/>
          <a:p>
            <a:pPr marL="0" indent="0">
              <a:buNone/>
            </a:pPr>
            <a:r>
              <a:rPr lang="ja-JP" altLang="en-US" sz="2400" b="1" dirty="0">
                <a:solidFill>
                  <a:schemeClr val="tx1"/>
                </a:solidFill>
              </a:rPr>
              <a:t>     </a:t>
            </a:r>
            <a:r>
              <a:rPr lang="en-US" altLang="ja-JP" sz="3200" b="1" dirty="0">
                <a:solidFill>
                  <a:schemeClr val="tx1"/>
                </a:solidFill>
              </a:rPr>
              <a:t>【</a:t>
            </a:r>
            <a:r>
              <a:rPr lang="ja-JP" altLang="en-US" sz="3200" b="1" dirty="0">
                <a:solidFill>
                  <a:schemeClr val="tx1"/>
                </a:solidFill>
              </a:rPr>
              <a:t>業務内容</a:t>
            </a:r>
            <a:r>
              <a:rPr lang="en-US" altLang="ja-JP" sz="3200" b="1" dirty="0">
                <a:solidFill>
                  <a:schemeClr val="tx1"/>
                </a:solidFill>
              </a:rPr>
              <a:t>】</a:t>
            </a:r>
          </a:p>
          <a:p>
            <a:pPr marL="0" indent="0">
              <a:buNone/>
            </a:pPr>
            <a:r>
              <a:rPr lang="ja-JP" altLang="en-US" sz="2400" b="1" dirty="0">
                <a:solidFill>
                  <a:schemeClr val="tx1"/>
                </a:solidFill>
              </a:rPr>
              <a:t>　　</a:t>
            </a:r>
            <a:r>
              <a:rPr lang="ja-JP" altLang="en-US" sz="2800" b="1" dirty="0">
                <a:solidFill>
                  <a:schemeClr val="tx1"/>
                </a:solidFill>
              </a:rPr>
              <a:t>・ 国立競技場の運営及びスポーツの普及・振興に関する業務</a:t>
            </a:r>
          </a:p>
          <a:p>
            <a:pPr marL="0" indent="0">
              <a:buNone/>
            </a:pPr>
            <a:r>
              <a:rPr lang="ja-JP" altLang="en-US" sz="2800" b="1" dirty="0">
                <a:solidFill>
                  <a:schemeClr val="tx1"/>
                </a:solidFill>
              </a:rPr>
              <a:t>　　・スポーツ科学・医学・情報研究業務</a:t>
            </a:r>
          </a:p>
          <a:p>
            <a:pPr marL="0" indent="0">
              <a:buNone/>
            </a:pPr>
            <a:r>
              <a:rPr lang="ja-JP" altLang="en-US" sz="2800" b="1" dirty="0">
                <a:solidFill>
                  <a:schemeClr val="tx1"/>
                </a:solidFill>
              </a:rPr>
              <a:t>　　・ナショナルトレーニングセンターの管理・運営業務</a:t>
            </a:r>
          </a:p>
          <a:p>
            <a:pPr marL="0" indent="0">
              <a:buNone/>
            </a:pPr>
            <a:r>
              <a:rPr lang="ja-JP" altLang="en-US" sz="2800" b="1" dirty="0">
                <a:solidFill>
                  <a:schemeClr val="tx1"/>
                </a:solidFill>
              </a:rPr>
              <a:t>　　・スポーツ振興のための助成業務</a:t>
            </a:r>
          </a:p>
          <a:p>
            <a:pPr marL="0" indent="0">
              <a:buNone/>
            </a:pPr>
            <a:r>
              <a:rPr lang="ja-JP" altLang="en-US" sz="2800" b="1" dirty="0">
                <a:solidFill>
                  <a:schemeClr val="tx1"/>
                </a:solidFill>
              </a:rPr>
              <a:t>　　・スポーツ振興投票等業務</a:t>
            </a:r>
          </a:p>
          <a:p>
            <a:pPr marL="0" indent="0">
              <a:buNone/>
            </a:pPr>
            <a:r>
              <a:rPr lang="ja-JP" altLang="en-US" sz="2800" b="1" dirty="0">
                <a:solidFill>
                  <a:schemeClr val="tx1"/>
                </a:solidFill>
              </a:rPr>
              <a:t>　　</a:t>
            </a:r>
            <a:r>
              <a:rPr lang="ja-JP" altLang="en-US" sz="2800" b="1" dirty="0">
                <a:solidFill>
                  <a:srgbClr val="FF0000"/>
                </a:solidFill>
              </a:rPr>
              <a:t>・災害共済給付及び健康安全普及業務</a:t>
            </a:r>
            <a:endParaRPr kumimoji="1" lang="ja-JP" altLang="en-US" sz="2800" b="1" dirty="0">
              <a:solidFill>
                <a:srgbClr val="FF0000"/>
              </a:solidFill>
            </a:endParaRPr>
          </a:p>
        </p:txBody>
      </p:sp>
    </p:spTree>
    <p:extLst>
      <p:ext uri="{BB962C8B-B14F-4D97-AF65-F5344CB8AC3E}">
        <p14:creationId xmlns:p14="http://schemas.microsoft.com/office/powerpoint/2010/main" val="30551288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a:xfrm>
            <a:off x="138060" y="271669"/>
            <a:ext cx="11586949" cy="6314661"/>
          </a:xfrm>
          <a:solidFill>
            <a:schemeClr val="bg1"/>
          </a:solidFill>
        </p:spPr>
        <p:style>
          <a:lnRef idx="3">
            <a:schemeClr val="lt1"/>
          </a:lnRef>
          <a:fillRef idx="1">
            <a:schemeClr val="accent1"/>
          </a:fillRef>
          <a:effectRef idx="1">
            <a:schemeClr val="accent1"/>
          </a:effectRef>
          <a:fontRef idx="minor">
            <a:schemeClr val="lt1"/>
          </a:fontRef>
        </p:style>
        <p:txBody>
          <a:bodyPr>
            <a:normAutofit fontScale="85000" lnSpcReduction="10000"/>
          </a:bodyPr>
          <a:lstStyle/>
          <a:p>
            <a:pPr>
              <a:buNone/>
            </a:pPr>
            <a:r>
              <a:rPr lang="ja-JP" altLang="en-US" sz="2400" b="1" dirty="0"/>
              <a:t>　</a:t>
            </a:r>
            <a:endParaRPr lang="en-US" altLang="ja-JP" sz="2400" b="1" dirty="0"/>
          </a:p>
          <a:p>
            <a:pPr marL="0" indent="0">
              <a:buNone/>
            </a:pPr>
            <a:r>
              <a:rPr lang="ja-JP" altLang="en-US" b="1" dirty="0">
                <a:solidFill>
                  <a:schemeClr val="tx1"/>
                </a:solidFill>
                <a:latin typeface="+mn-ea"/>
              </a:rPr>
              <a:t>　⑤　歯牙</a:t>
            </a:r>
            <a:r>
              <a:rPr lang="ja-JP" altLang="en-US" b="1" dirty="0">
                <a:solidFill>
                  <a:srgbClr val="FF0000"/>
                </a:solidFill>
                <a:latin typeface="+mn-ea"/>
              </a:rPr>
              <a:t>完全脱臼し再植した場合は、歯科補綴を加えた本数に算入されない</a:t>
            </a:r>
            <a:r>
              <a:rPr lang="ja-JP" altLang="en-US" b="1" dirty="0">
                <a:solidFill>
                  <a:schemeClr val="tx1"/>
                </a:solidFill>
                <a:latin typeface="+mn-ea"/>
              </a:rPr>
              <a:t>。</a:t>
            </a:r>
            <a:endParaRPr lang="en-US" altLang="ja-JP" b="1" dirty="0">
              <a:solidFill>
                <a:schemeClr val="tx1"/>
              </a:solidFill>
              <a:latin typeface="+mn-ea"/>
            </a:endParaRPr>
          </a:p>
          <a:p>
            <a:pPr>
              <a:buNone/>
            </a:pPr>
            <a:r>
              <a:rPr lang="ja-JP" altLang="en-US" b="1" dirty="0">
                <a:solidFill>
                  <a:schemeClr val="tx1"/>
                </a:solidFill>
                <a:latin typeface="+mn-ea"/>
              </a:rPr>
              <a:t>　　　ただし、再植歯が治癒・固定した後、歯根吸収等で無事故的に脱落した場合、</a:t>
            </a:r>
            <a:endParaRPr lang="en-US" altLang="ja-JP" b="1" dirty="0">
              <a:solidFill>
                <a:schemeClr val="tx1"/>
              </a:solidFill>
              <a:latin typeface="+mn-ea"/>
            </a:endParaRPr>
          </a:p>
          <a:p>
            <a:pPr>
              <a:buNone/>
            </a:pPr>
            <a:r>
              <a:rPr lang="ja-JP" altLang="en-US" b="1" dirty="0">
                <a:solidFill>
                  <a:schemeClr val="tx1"/>
                </a:solidFill>
                <a:latin typeface="+mn-ea"/>
              </a:rPr>
              <a:t>　　　当初の負傷の医療費の支給開始後</a:t>
            </a:r>
            <a:r>
              <a:rPr lang="en-US" altLang="ja-JP" b="1" dirty="0">
                <a:solidFill>
                  <a:schemeClr val="tx1"/>
                </a:solidFill>
                <a:latin typeface="+mn-ea"/>
              </a:rPr>
              <a:t>10</a:t>
            </a:r>
            <a:r>
              <a:rPr lang="ja-JP" altLang="en-US" b="1" dirty="0">
                <a:solidFill>
                  <a:schemeClr val="tx1"/>
                </a:solidFill>
                <a:latin typeface="+mn-ea"/>
              </a:rPr>
              <a:t>年以内であるときは、その脱落に対する</a:t>
            </a:r>
            <a:endParaRPr lang="en-US" altLang="ja-JP" b="1" dirty="0">
              <a:solidFill>
                <a:schemeClr val="tx1"/>
              </a:solidFill>
              <a:latin typeface="+mn-ea"/>
            </a:endParaRPr>
          </a:p>
          <a:p>
            <a:pPr>
              <a:buNone/>
            </a:pPr>
            <a:r>
              <a:rPr lang="ja-JP" altLang="en-US" b="1" dirty="0">
                <a:solidFill>
                  <a:schemeClr val="tx1"/>
                </a:solidFill>
                <a:latin typeface="+mn-ea"/>
              </a:rPr>
              <a:t>　　　医療費及び障害見舞金の対象に該当すれば、いずれも給付の対象となる。</a:t>
            </a:r>
            <a:endParaRPr lang="en-US" altLang="ja-JP" b="1" dirty="0">
              <a:solidFill>
                <a:schemeClr val="tx1"/>
              </a:solidFill>
              <a:latin typeface="+mn-ea"/>
            </a:endParaRPr>
          </a:p>
          <a:p>
            <a:pPr>
              <a:buNone/>
            </a:pPr>
            <a:r>
              <a:rPr lang="ja-JP" altLang="en-US" b="1" dirty="0">
                <a:solidFill>
                  <a:schemeClr val="tx1"/>
                </a:solidFill>
                <a:latin typeface="+mn-ea"/>
              </a:rPr>
              <a:t>　</a:t>
            </a:r>
            <a:endParaRPr lang="en-US" altLang="ja-JP" b="1" dirty="0">
              <a:solidFill>
                <a:schemeClr val="tx1"/>
              </a:solidFill>
              <a:latin typeface="+mn-ea"/>
            </a:endParaRPr>
          </a:p>
          <a:p>
            <a:pPr>
              <a:buNone/>
            </a:pPr>
            <a:r>
              <a:rPr kumimoji="1" lang="ja-JP" altLang="en-US" sz="2600" b="1" dirty="0">
                <a:solidFill>
                  <a:schemeClr val="tx1"/>
                </a:solidFill>
                <a:latin typeface="+mn-ea"/>
              </a:rPr>
              <a:t>　</a:t>
            </a:r>
            <a:r>
              <a:rPr kumimoji="1" lang="ja-JP" altLang="en-US" sz="2800" b="1" dirty="0">
                <a:solidFill>
                  <a:schemeClr val="tx1"/>
                </a:solidFill>
              </a:rPr>
              <a:t>⑥　</a:t>
            </a:r>
            <a:r>
              <a:rPr lang="ja-JP" altLang="en-US" sz="2800" b="1" dirty="0">
                <a:solidFill>
                  <a:schemeClr val="tx1"/>
                </a:solidFill>
              </a:rPr>
              <a:t>上下</a:t>
            </a:r>
            <a:r>
              <a:rPr lang="ja-JP" altLang="en-US" sz="2800" b="1" dirty="0">
                <a:solidFill>
                  <a:srgbClr val="FF0000"/>
                </a:solidFill>
              </a:rPr>
              <a:t>切歯</a:t>
            </a:r>
            <a:r>
              <a:rPr lang="ja-JP" altLang="en-US" sz="2800" b="1" dirty="0">
                <a:solidFill>
                  <a:schemeClr val="tx1"/>
                </a:solidFill>
              </a:rPr>
              <a:t>８本のうち、</a:t>
            </a:r>
            <a:r>
              <a:rPr kumimoji="1" lang="ja-JP" altLang="en-US" sz="2800" b="1" dirty="0">
                <a:solidFill>
                  <a:srgbClr val="FF0000"/>
                </a:solidFill>
              </a:rPr>
              <a:t>２歯欠損の場合は</a:t>
            </a:r>
            <a:r>
              <a:rPr kumimoji="1" lang="ja-JP" altLang="en-US" sz="2800" b="1" dirty="0">
                <a:solidFill>
                  <a:schemeClr val="tx1"/>
                </a:solidFill>
              </a:rPr>
              <a:t>、隣在歯の状態を考慮することなく</a:t>
            </a:r>
            <a:endParaRPr kumimoji="1" lang="en-US" altLang="ja-JP" sz="2800" b="1" dirty="0">
              <a:solidFill>
                <a:schemeClr val="tx1"/>
              </a:solidFill>
            </a:endParaRPr>
          </a:p>
          <a:p>
            <a:pPr>
              <a:buNone/>
            </a:pPr>
            <a:r>
              <a:rPr kumimoji="1" lang="ja-JP" altLang="en-US" sz="2800" b="1" dirty="0">
                <a:solidFill>
                  <a:schemeClr val="tx1"/>
                </a:solidFill>
              </a:rPr>
              <a:t>　　　</a:t>
            </a:r>
            <a:r>
              <a:rPr kumimoji="1" lang="ja-JP" altLang="en-US" sz="2800" b="1" dirty="0">
                <a:solidFill>
                  <a:srgbClr val="FF0000"/>
                </a:solidFill>
              </a:rPr>
              <a:t>第１４級の認定ができる</a:t>
            </a:r>
            <a:r>
              <a:rPr kumimoji="1" lang="ja-JP" altLang="en-US" sz="2800" b="1" dirty="0">
                <a:solidFill>
                  <a:schemeClr val="tx1"/>
                </a:solidFill>
              </a:rPr>
              <a:t>（特例）。</a:t>
            </a:r>
            <a:endParaRPr kumimoji="1" lang="en-US" altLang="ja-JP" sz="2800" b="1" dirty="0">
              <a:solidFill>
                <a:schemeClr val="tx1"/>
              </a:solidFill>
            </a:endParaRPr>
          </a:p>
          <a:p>
            <a:pPr>
              <a:buNone/>
            </a:pPr>
            <a:r>
              <a:rPr kumimoji="1" lang="ja-JP" altLang="en-US" sz="2800" b="1" dirty="0">
                <a:solidFill>
                  <a:schemeClr val="tx1"/>
                </a:solidFill>
              </a:rPr>
              <a:t>　　　この</a:t>
            </a:r>
            <a:r>
              <a:rPr lang="ja-JP" altLang="en-US" sz="2800" b="1" dirty="0">
                <a:solidFill>
                  <a:schemeClr val="tx1"/>
                </a:solidFill>
              </a:rPr>
              <a:t>場合は、歯科補綴を待つことなく直ちに障害見舞金の請求ができる。</a:t>
            </a:r>
            <a:endParaRPr lang="en-US" altLang="ja-JP" sz="2800" b="1" dirty="0">
              <a:solidFill>
                <a:schemeClr val="tx1"/>
              </a:solidFill>
            </a:endParaRPr>
          </a:p>
          <a:p>
            <a:pPr>
              <a:buNone/>
            </a:pPr>
            <a:r>
              <a:rPr lang="ja-JP" altLang="en-US" sz="2800" b="1" dirty="0">
                <a:solidFill>
                  <a:schemeClr val="tx1"/>
                </a:solidFill>
              </a:rPr>
              <a:t>　　　通常は</a:t>
            </a:r>
            <a:r>
              <a:rPr lang="ja-JP" altLang="en-US" sz="2800" b="1" dirty="0">
                <a:solidFill>
                  <a:srgbClr val="FF0000"/>
                </a:solidFill>
              </a:rPr>
              <a:t>補綴終了後の請求</a:t>
            </a:r>
            <a:r>
              <a:rPr lang="ja-JP" altLang="en-US" sz="2800" b="1" dirty="0">
                <a:solidFill>
                  <a:schemeClr val="tx1"/>
                </a:solidFill>
              </a:rPr>
              <a:t>となる。</a:t>
            </a:r>
            <a:endParaRPr lang="en-US" altLang="ja-JP" sz="2800" b="1" dirty="0">
              <a:solidFill>
                <a:schemeClr val="tx1"/>
              </a:solidFill>
            </a:endParaRPr>
          </a:p>
          <a:p>
            <a:pPr>
              <a:buNone/>
            </a:pPr>
            <a:endParaRPr lang="en-US" altLang="ja-JP" sz="2800" b="1" dirty="0">
              <a:solidFill>
                <a:schemeClr val="tx1"/>
              </a:solidFill>
            </a:endParaRPr>
          </a:p>
          <a:p>
            <a:pPr>
              <a:buNone/>
            </a:pPr>
            <a:r>
              <a:rPr kumimoji="1" lang="ja-JP" altLang="en-US" sz="2800" b="1" dirty="0">
                <a:solidFill>
                  <a:schemeClr val="tx1"/>
                </a:solidFill>
              </a:rPr>
              <a:t>　⑦　障害見舞金の給付は、治療後に障害の存在が医学的に認められ、学校生活能</a:t>
            </a:r>
            <a:endParaRPr kumimoji="1" lang="en-US" altLang="ja-JP" sz="2800" b="1" dirty="0">
              <a:solidFill>
                <a:schemeClr val="tx1"/>
              </a:solidFill>
            </a:endParaRPr>
          </a:p>
          <a:p>
            <a:pPr>
              <a:buNone/>
            </a:pPr>
            <a:r>
              <a:rPr kumimoji="1" lang="ja-JP" altLang="en-US" sz="2800" b="1" dirty="0">
                <a:solidFill>
                  <a:schemeClr val="tx1"/>
                </a:solidFill>
              </a:rPr>
              <a:t>　　　力の喪失を伴うものが対象で、</a:t>
            </a:r>
            <a:r>
              <a:rPr lang="ja-JP" altLang="en-US" sz="2800" b="1" dirty="0">
                <a:solidFill>
                  <a:schemeClr val="tx1"/>
                </a:solidFill>
              </a:rPr>
              <a:t>自由診療の費用として給付されるものではな</a:t>
            </a:r>
            <a:endParaRPr lang="en-US" altLang="ja-JP" sz="2800" b="1" dirty="0">
              <a:solidFill>
                <a:schemeClr val="tx1"/>
              </a:solidFill>
            </a:endParaRPr>
          </a:p>
          <a:p>
            <a:pPr>
              <a:buNone/>
            </a:pPr>
            <a:r>
              <a:rPr lang="ja-JP" altLang="en-US" sz="2800" b="1" dirty="0">
                <a:solidFill>
                  <a:schemeClr val="tx1"/>
                </a:solidFill>
              </a:rPr>
              <a:t>　　　い。</a:t>
            </a:r>
            <a:endParaRPr lang="en-US" altLang="ja-JP" sz="2800" b="1" dirty="0">
              <a:solidFill>
                <a:schemeClr val="tx1"/>
              </a:solidFill>
            </a:endParaRPr>
          </a:p>
          <a:p>
            <a:pPr>
              <a:buNone/>
            </a:pPr>
            <a:r>
              <a:rPr kumimoji="1" lang="ja-JP" altLang="en-US" sz="2600" b="1" dirty="0">
                <a:solidFill>
                  <a:schemeClr val="tx1"/>
                </a:solidFill>
                <a:latin typeface="+mn-ea"/>
              </a:rPr>
              <a:t>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a:xfrm>
            <a:off x="-238538" y="-75112"/>
            <a:ext cx="12192000" cy="7008223"/>
          </a:xfrm>
          <a:solidFill>
            <a:schemeClr val="bg1"/>
          </a:solidFill>
          <a:ln>
            <a:solidFill>
              <a:schemeClr val="bg1"/>
            </a:solidFill>
          </a:ln>
        </p:spPr>
        <p:style>
          <a:lnRef idx="3">
            <a:schemeClr val="lt1"/>
          </a:lnRef>
          <a:fillRef idx="1">
            <a:schemeClr val="accent1"/>
          </a:fillRef>
          <a:effectRef idx="1">
            <a:schemeClr val="accent1"/>
          </a:effectRef>
          <a:fontRef idx="minor">
            <a:schemeClr val="lt1"/>
          </a:fontRef>
        </p:style>
        <p:txBody>
          <a:bodyPr>
            <a:normAutofit lnSpcReduction="10000"/>
          </a:bodyPr>
          <a:lstStyle/>
          <a:p>
            <a:pPr>
              <a:buNone/>
            </a:pPr>
            <a:endParaRPr lang="en-US" altLang="ja-JP" sz="2400" b="1" dirty="0"/>
          </a:p>
          <a:p>
            <a:pPr>
              <a:buNone/>
            </a:pPr>
            <a:r>
              <a:rPr lang="ja-JP" altLang="en-US" sz="2400" b="1" dirty="0"/>
              <a:t>　</a:t>
            </a:r>
            <a:r>
              <a:rPr kumimoji="1" lang="ja-JP" altLang="en-US" sz="2400" b="1" dirty="0">
                <a:solidFill>
                  <a:schemeClr val="tx1"/>
                </a:solidFill>
              </a:rPr>
              <a:t>　⑧　第１４級に該当する場合に、初診から治癒・固定（補綴）までの</a:t>
            </a:r>
            <a:r>
              <a:rPr lang="ja-JP" altLang="en-US" sz="2400" b="1" dirty="0">
                <a:solidFill>
                  <a:schemeClr val="tx1"/>
                </a:solidFill>
              </a:rPr>
              <a:t>保険診療の</a:t>
            </a:r>
            <a:endParaRPr lang="en-US" altLang="ja-JP" sz="2400" b="1" dirty="0">
              <a:solidFill>
                <a:schemeClr val="tx1"/>
              </a:solidFill>
            </a:endParaRPr>
          </a:p>
          <a:p>
            <a:pPr>
              <a:buNone/>
            </a:pPr>
            <a:r>
              <a:rPr lang="ja-JP" altLang="en-US" sz="2400" b="1" dirty="0">
                <a:solidFill>
                  <a:schemeClr val="tx1"/>
                </a:solidFill>
              </a:rPr>
              <a:t>　　　　医療費</a:t>
            </a:r>
            <a:r>
              <a:rPr kumimoji="1" lang="ja-JP" altLang="en-US" sz="2400" b="1" dirty="0">
                <a:solidFill>
                  <a:schemeClr val="tx1"/>
                </a:solidFill>
              </a:rPr>
              <a:t>と障害見舞金が給付されるが、同意によって</a:t>
            </a:r>
            <a:r>
              <a:rPr kumimoji="1" lang="en-US" altLang="ja-JP" sz="2400" b="1" dirty="0">
                <a:solidFill>
                  <a:schemeClr val="tx1"/>
                </a:solidFill>
              </a:rPr>
              <a:t>MB</a:t>
            </a:r>
            <a:r>
              <a:rPr kumimoji="1" lang="ja-JP" altLang="en-US" sz="2400" b="1" dirty="0">
                <a:solidFill>
                  <a:schemeClr val="tx1"/>
                </a:solidFill>
              </a:rPr>
              <a:t>等の</a:t>
            </a:r>
            <a:r>
              <a:rPr kumimoji="1" lang="ja-JP" altLang="en-US" sz="2400" b="1" dirty="0">
                <a:solidFill>
                  <a:srgbClr val="FF0000"/>
                </a:solidFill>
              </a:rPr>
              <a:t>自由診療を行っ</a:t>
            </a:r>
            <a:endParaRPr kumimoji="1" lang="en-US" altLang="ja-JP" sz="2400" b="1" dirty="0">
              <a:solidFill>
                <a:srgbClr val="FF0000"/>
              </a:solidFill>
            </a:endParaRPr>
          </a:p>
          <a:p>
            <a:pPr>
              <a:buNone/>
            </a:pPr>
            <a:r>
              <a:rPr kumimoji="1" lang="ja-JP" altLang="en-US" sz="2400" b="1" dirty="0">
                <a:solidFill>
                  <a:srgbClr val="FF0000"/>
                </a:solidFill>
              </a:rPr>
              <a:t>　　　　た場合は、保険診療の範囲までの医療費と障害見舞金の給付</a:t>
            </a:r>
            <a:r>
              <a:rPr kumimoji="1" lang="ja-JP" altLang="en-US" sz="2400" b="1" dirty="0">
                <a:solidFill>
                  <a:schemeClr val="tx1"/>
                </a:solidFill>
              </a:rPr>
              <a:t>となる。</a:t>
            </a:r>
            <a:endParaRPr kumimoji="1" lang="en-US" altLang="ja-JP" sz="2400" b="1" dirty="0">
              <a:solidFill>
                <a:schemeClr val="tx1"/>
              </a:solidFill>
            </a:endParaRPr>
          </a:p>
          <a:p>
            <a:pPr>
              <a:buNone/>
            </a:pPr>
            <a:r>
              <a:rPr kumimoji="1" lang="ja-JP" altLang="en-US" sz="2400" b="1" dirty="0">
                <a:solidFill>
                  <a:schemeClr val="tx1"/>
                </a:solidFill>
              </a:rPr>
              <a:t>　　　　自由診療の費用は自己負担となる。</a:t>
            </a:r>
          </a:p>
          <a:p>
            <a:pPr>
              <a:buNone/>
            </a:pPr>
            <a:endParaRPr lang="en-US" altLang="ja-JP" sz="2400" b="1" dirty="0">
              <a:solidFill>
                <a:schemeClr val="tx1"/>
              </a:solidFill>
            </a:endParaRPr>
          </a:p>
          <a:p>
            <a:pPr>
              <a:buNone/>
            </a:pPr>
            <a:r>
              <a:rPr lang="ja-JP" altLang="en-US" sz="2400" b="1" dirty="0">
                <a:solidFill>
                  <a:schemeClr val="tx1"/>
                </a:solidFill>
                <a:latin typeface="+mn-ea"/>
              </a:rPr>
              <a:t>　　⑨　高等学校、高等専門学校及び高等専修学校の生徒又は学生が自己の故意の</a:t>
            </a:r>
            <a:endParaRPr lang="en-US" altLang="ja-JP" sz="2400" b="1" dirty="0">
              <a:solidFill>
                <a:schemeClr val="tx1"/>
              </a:solidFill>
              <a:latin typeface="+mn-ea"/>
            </a:endParaRPr>
          </a:p>
          <a:p>
            <a:pPr>
              <a:buNone/>
            </a:pPr>
            <a:r>
              <a:rPr lang="ja-JP" altLang="en-US" sz="2400" b="1" dirty="0">
                <a:solidFill>
                  <a:schemeClr val="tx1"/>
                </a:solidFill>
                <a:latin typeface="+mn-ea"/>
              </a:rPr>
              <a:t>　　　　犯罪行為により、又は故意に負傷し疾病にかかり、又は死亡したときは、</a:t>
            </a:r>
            <a:endParaRPr lang="en-US" altLang="ja-JP" sz="2400" b="1" dirty="0">
              <a:solidFill>
                <a:schemeClr val="tx1"/>
              </a:solidFill>
              <a:latin typeface="+mn-ea"/>
            </a:endParaRPr>
          </a:p>
          <a:p>
            <a:pPr>
              <a:buNone/>
            </a:pPr>
            <a:r>
              <a:rPr lang="ja-JP" altLang="en-US" sz="2400" b="1" dirty="0">
                <a:solidFill>
                  <a:schemeClr val="tx1"/>
                </a:solidFill>
                <a:latin typeface="+mn-ea"/>
              </a:rPr>
              <a:t>　　　　当該医療費、障害又は死亡に係る災害共済給付を行わない。 </a:t>
            </a:r>
            <a:endParaRPr lang="en-US" altLang="ja-JP" sz="2400" b="1" dirty="0">
              <a:solidFill>
                <a:schemeClr val="tx1"/>
              </a:solidFill>
              <a:latin typeface="+mn-ea"/>
            </a:endParaRPr>
          </a:p>
          <a:p>
            <a:pPr>
              <a:buNone/>
            </a:pPr>
            <a:r>
              <a:rPr lang="ja-JP" altLang="en-US" sz="2400" b="1" dirty="0">
                <a:solidFill>
                  <a:schemeClr val="tx1"/>
                </a:solidFill>
                <a:latin typeface="+mn-ea"/>
              </a:rPr>
              <a:t>　　　　ただし、当該生徒又は学生が、いじめ、体罰その他の当該生徒又は学生の</a:t>
            </a:r>
            <a:endParaRPr lang="en-US" altLang="ja-JP" sz="2400" b="1" dirty="0">
              <a:solidFill>
                <a:schemeClr val="tx1"/>
              </a:solidFill>
              <a:latin typeface="+mn-ea"/>
            </a:endParaRPr>
          </a:p>
          <a:p>
            <a:pPr>
              <a:buNone/>
            </a:pPr>
            <a:r>
              <a:rPr lang="ja-JP" altLang="en-US" sz="2400" b="1" dirty="0">
                <a:solidFill>
                  <a:schemeClr val="tx1"/>
                </a:solidFill>
                <a:latin typeface="+mn-ea"/>
              </a:rPr>
              <a:t>　　　　責めに帰することができない事由により生じた強い心理的な負担により、</a:t>
            </a:r>
            <a:endParaRPr lang="en-US" altLang="ja-JP" sz="2400" b="1" dirty="0">
              <a:solidFill>
                <a:schemeClr val="tx1"/>
              </a:solidFill>
              <a:latin typeface="+mn-ea"/>
            </a:endParaRPr>
          </a:p>
          <a:p>
            <a:pPr>
              <a:buNone/>
            </a:pPr>
            <a:r>
              <a:rPr lang="ja-JP" altLang="en-US" sz="2400" b="1" dirty="0">
                <a:solidFill>
                  <a:schemeClr val="tx1"/>
                </a:solidFill>
                <a:latin typeface="+mn-ea"/>
              </a:rPr>
              <a:t>　　　　故意に負傷し疾病にかかり、又は死亡したときは、この限りではない。</a:t>
            </a:r>
            <a:endParaRPr lang="en-US" altLang="ja-JP" sz="2400" b="1" dirty="0">
              <a:solidFill>
                <a:schemeClr val="tx1"/>
              </a:solidFill>
              <a:latin typeface="+mn-ea"/>
            </a:endParaRPr>
          </a:p>
          <a:p>
            <a:pPr>
              <a:buNone/>
            </a:pPr>
            <a:r>
              <a:rPr lang="ja-JP" altLang="en-US" sz="2400" b="1" dirty="0">
                <a:solidFill>
                  <a:schemeClr val="tx1"/>
                </a:solidFill>
                <a:latin typeface="+mn-ea"/>
              </a:rPr>
              <a:t>　　</a:t>
            </a:r>
            <a:endParaRPr lang="en-US" altLang="ja-JP" sz="2400" b="1" dirty="0">
              <a:solidFill>
                <a:schemeClr val="tx1"/>
              </a:solidFill>
              <a:latin typeface="+mn-ea"/>
            </a:endParaRPr>
          </a:p>
          <a:p>
            <a:pPr>
              <a:buNone/>
            </a:pPr>
            <a:r>
              <a:rPr lang="ja-JP" altLang="en-US" sz="2400" b="1" dirty="0">
                <a:solidFill>
                  <a:schemeClr val="tx1"/>
                </a:solidFill>
                <a:latin typeface="+mn-ea"/>
              </a:rPr>
              <a:t>　　⑩　高等学校、高等専門学校及び高等専修学校の生徒又は学生が自己の重大な</a:t>
            </a:r>
            <a:endParaRPr lang="en-US" altLang="ja-JP" sz="2400" b="1" dirty="0">
              <a:solidFill>
                <a:schemeClr val="tx1"/>
              </a:solidFill>
              <a:latin typeface="+mn-ea"/>
            </a:endParaRPr>
          </a:p>
          <a:p>
            <a:pPr>
              <a:buNone/>
            </a:pPr>
            <a:r>
              <a:rPr lang="ja-JP" altLang="en-US" sz="2400" b="1" dirty="0">
                <a:solidFill>
                  <a:schemeClr val="tx1"/>
                </a:solidFill>
                <a:latin typeface="+mn-ea"/>
              </a:rPr>
              <a:t>　　　　過失により、負傷し疾病にかかり、又は死亡したときには、当該障害又は</a:t>
            </a:r>
            <a:endParaRPr lang="en-US" altLang="ja-JP" sz="2400" b="1" dirty="0">
              <a:solidFill>
                <a:schemeClr val="tx1"/>
              </a:solidFill>
              <a:latin typeface="+mn-ea"/>
            </a:endParaRPr>
          </a:p>
          <a:p>
            <a:pPr>
              <a:buNone/>
            </a:pPr>
            <a:r>
              <a:rPr lang="ja-JP" altLang="en-US" sz="2400" b="1" dirty="0">
                <a:solidFill>
                  <a:schemeClr val="tx1"/>
                </a:solidFill>
                <a:latin typeface="+mn-ea"/>
              </a:rPr>
              <a:t>　　　　死亡に係る災害共済給付の一部を行わない場合がある。</a:t>
            </a:r>
            <a:endParaRPr lang="en-US" altLang="ja-JP" sz="2400" b="1" dirty="0">
              <a:solidFill>
                <a:schemeClr val="tx1"/>
              </a:solidFill>
              <a:latin typeface="+mn-ea"/>
            </a:endParaRPr>
          </a:p>
          <a:p>
            <a:pPr>
              <a:buNone/>
            </a:pPr>
            <a:endParaRPr kumimoji="1" lang="ja-JP" altLang="en-US" sz="2400" b="1" dirty="0">
              <a:solidFill>
                <a:schemeClr val="tx1"/>
              </a:solidFill>
            </a:endParaRPr>
          </a:p>
        </p:txBody>
      </p:sp>
    </p:spTree>
    <p:extLst>
      <p:ext uri="{BB962C8B-B14F-4D97-AF65-F5344CB8AC3E}">
        <p14:creationId xmlns:p14="http://schemas.microsoft.com/office/powerpoint/2010/main" val="42121064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a:xfrm>
            <a:off x="0" y="1138773"/>
            <a:ext cx="12192000" cy="5719227"/>
          </a:xfrm>
          <a:solidFill>
            <a:schemeClr val="bg1"/>
          </a:solidFill>
          <a:ln>
            <a:solidFill>
              <a:schemeClr val="bg1"/>
            </a:solidFill>
          </a:ln>
        </p:spPr>
        <p:style>
          <a:lnRef idx="3">
            <a:schemeClr val="lt1"/>
          </a:lnRef>
          <a:fillRef idx="1">
            <a:schemeClr val="accent1"/>
          </a:fillRef>
          <a:effectRef idx="1">
            <a:schemeClr val="accent1"/>
          </a:effectRef>
          <a:fontRef idx="minor">
            <a:schemeClr val="lt1"/>
          </a:fontRef>
        </p:style>
        <p:txBody>
          <a:bodyPr>
            <a:normAutofit/>
          </a:bodyPr>
          <a:lstStyle/>
          <a:p>
            <a:pPr>
              <a:buNone/>
            </a:pPr>
            <a:endParaRPr kumimoji="1" lang="en-US" altLang="ja-JP" sz="3600" b="1" dirty="0">
              <a:solidFill>
                <a:schemeClr val="tx1"/>
              </a:solidFill>
            </a:endParaRPr>
          </a:p>
          <a:p>
            <a:pPr>
              <a:buNone/>
            </a:pPr>
            <a:r>
              <a:rPr kumimoji="1" lang="ja-JP" altLang="en-US" sz="3600" b="1" dirty="0">
                <a:solidFill>
                  <a:schemeClr val="tx1"/>
                </a:solidFill>
              </a:rPr>
              <a:t>　</a:t>
            </a:r>
            <a:r>
              <a:rPr lang="ja-JP" altLang="en-US" sz="2400" b="1" dirty="0">
                <a:solidFill>
                  <a:schemeClr val="tx1"/>
                </a:solidFill>
              </a:rPr>
              <a:t>▲ 医療費の時効について </a:t>
            </a:r>
            <a:endParaRPr lang="en-US" altLang="ja-JP" sz="2400" b="1" dirty="0">
              <a:solidFill>
                <a:schemeClr val="tx1"/>
              </a:solidFill>
            </a:endParaRPr>
          </a:p>
          <a:p>
            <a:pPr>
              <a:buNone/>
            </a:pPr>
            <a:r>
              <a:rPr lang="ja-JP" altLang="en-US" sz="2400" b="1" dirty="0">
                <a:solidFill>
                  <a:schemeClr val="tx1"/>
                </a:solidFill>
              </a:rPr>
              <a:t>　　　・負傷又は疾病に係る医療費は月分ごとに翌月</a:t>
            </a:r>
            <a:r>
              <a:rPr lang="en-US" altLang="ja-JP" sz="2400" b="1" dirty="0">
                <a:solidFill>
                  <a:schemeClr val="tx1"/>
                </a:solidFill>
              </a:rPr>
              <a:t>11</a:t>
            </a:r>
            <a:r>
              <a:rPr lang="ja-JP" altLang="en-US" sz="2400" b="1" dirty="0">
                <a:solidFill>
                  <a:schemeClr val="tx1"/>
                </a:solidFill>
              </a:rPr>
              <a:t>日から</a:t>
            </a:r>
            <a:r>
              <a:rPr lang="en-US" altLang="ja-JP" sz="2400" b="1" dirty="0">
                <a:solidFill>
                  <a:schemeClr val="tx1"/>
                </a:solidFill>
              </a:rPr>
              <a:t>2</a:t>
            </a:r>
            <a:r>
              <a:rPr lang="ja-JP" altLang="en-US" sz="2400" b="1" dirty="0">
                <a:solidFill>
                  <a:schemeClr val="tx1"/>
                </a:solidFill>
              </a:rPr>
              <a:t>年以内に請求をしな</a:t>
            </a:r>
            <a:endParaRPr lang="en-US" altLang="ja-JP" sz="2400" b="1" dirty="0">
              <a:solidFill>
                <a:schemeClr val="tx1"/>
              </a:solidFill>
            </a:endParaRPr>
          </a:p>
          <a:p>
            <a:pPr>
              <a:buNone/>
            </a:pPr>
            <a:r>
              <a:rPr lang="en-US" altLang="ja-JP" sz="2400" b="1" dirty="0">
                <a:solidFill>
                  <a:schemeClr val="tx1"/>
                </a:solidFill>
              </a:rPr>
              <a:t>              </a:t>
            </a:r>
            <a:r>
              <a:rPr lang="ja-JP" altLang="en-US" sz="2400" b="1" dirty="0">
                <a:solidFill>
                  <a:schemeClr val="tx1"/>
                </a:solidFill>
              </a:rPr>
              <a:t>いと時効 </a:t>
            </a:r>
            <a:endParaRPr lang="en-US" altLang="ja-JP" sz="2400" b="1" dirty="0">
              <a:solidFill>
                <a:schemeClr val="tx1"/>
              </a:solidFill>
            </a:endParaRPr>
          </a:p>
          <a:p>
            <a:pPr>
              <a:buNone/>
            </a:pPr>
            <a:r>
              <a:rPr lang="ja-JP" altLang="en-US" sz="2400" b="1" dirty="0">
                <a:solidFill>
                  <a:schemeClr val="tx1"/>
                </a:solidFill>
              </a:rPr>
              <a:t>　　　　例）</a:t>
            </a:r>
            <a:r>
              <a:rPr lang="en-US" altLang="ja-JP" sz="2400" b="1" dirty="0">
                <a:solidFill>
                  <a:schemeClr val="tx1"/>
                </a:solidFill>
              </a:rPr>
              <a:t>2020</a:t>
            </a:r>
            <a:r>
              <a:rPr lang="ja-JP" altLang="en-US" sz="2400" b="1" dirty="0">
                <a:solidFill>
                  <a:schemeClr val="tx1"/>
                </a:solidFill>
              </a:rPr>
              <a:t>年</a:t>
            </a:r>
            <a:r>
              <a:rPr lang="en-US" altLang="ja-JP" sz="2400" b="1" dirty="0">
                <a:solidFill>
                  <a:schemeClr val="tx1"/>
                </a:solidFill>
              </a:rPr>
              <a:t>9</a:t>
            </a:r>
            <a:r>
              <a:rPr lang="ja-JP" altLang="en-US" sz="2400" b="1" dirty="0">
                <a:solidFill>
                  <a:schemeClr val="tx1"/>
                </a:solidFill>
              </a:rPr>
              <a:t>月分の場合 </a:t>
            </a:r>
            <a:r>
              <a:rPr lang="en-US" altLang="ja-JP" sz="2400" b="1" dirty="0">
                <a:solidFill>
                  <a:schemeClr val="tx1"/>
                </a:solidFill>
              </a:rPr>
              <a:t>2020.10.11</a:t>
            </a:r>
            <a:r>
              <a:rPr lang="ja-JP" altLang="en-US" sz="2400" b="1" dirty="0">
                <a:solidFill>
                  <a:schemeClr val="tx1"/>
                </a:solidFill>
              </a:rPr>
              <a:t>が時効の起算日となり</a:t>
            </a:r>
            <a:r>
              <a:rPr lang="en-US" altLang="ja-JP" sz="2400" b="1" dirty="0">
                <a:solidFill>
                  <a:schemeClr val="tx1"/>
                </a:solidFill>
              </a:rPr>
              <a:t>2022.10.10</a:t>
            </a:r>
            <a:r>
              <a:rPr lang="ja-JP" altLang="en-US" sz="2400" b="1" dirty="0">
                <a:solidFill>
                  <a:schemeClr val="tx1"/>
                </a:solidFill>
              </a:rPr>
              <a:t>が時効 </a:t>
            </a:r>
            <a:endParaRPr lang="en-US" altLang="ja-JP" sz="2400" b="1" dirty="0">
              <a:solidFill>
                <a:schemeClr val="tx1"/>
              </a:solidFill>
            </a:endParaRPr>
          </a:p>
          <a:p>
            <a:pPr>
              <a:buNone/>
            </a:pPr>
            <a:r>
              <a:rPr lang="ja-JP" altLang="en-US" sz="2400" b="1" dirty="0">
                <a:solidFill>
                  <a:schemeClr val="tx1"/>
                </a:solidFill>
              </a:rPr>
              <a:t>　　　・同じ災害の負傷又は疾病に対する給付対象期間は、初診から最長</a:t>
            </a:r>
            <a:r>
              <a:rPr lang="en-US" altLang="ja-JP" sz="2400" b="1" dirty="0">
                <a:solidFill>
                  <a:schemeClr val="tx1"/>
                </a:solidFill>
              </a:rPr>
              <a:t>10</a:t>
            </a:r>
            <a:r>
              <a:rPr lang="ja-JP" altLang="en-US" sz="2400" b="1" dirty="0">
                <a:solidFill>
                  <a:schemeClr val="tx1"/>
                </a:solidFill>
              </a:rPr>
              <a:t>年間 </a:t>
            </a:r>
            <a:endParaRPr lang="en-US" altLang="ja-JP" sz="2400" b="1" dirty="0">
              <a:solidFill>
                <a:schemeClr val="tx1"/>
              </a:solidFill>
            </a:endParaRPr>
          </a:p>
          <a:p>
            <a:pPr>
              <a:buNone/>
            </a:pPr>
            <a:endParaRPr lang="en-US" altLang="ja-JP" sz="2400" b="1" dirty="0">
              <a:solidFill>
                <a:schemeClr val="tx1"/>
              </a:solidFill>
            </a:endParaRPr>
          </a:p>
          <a:p>
            <a:pPr>
              <a:buNone/>
            </a:pPr>
            <a:r>
              <a:rPr lang="ja-JP" altLang="en-US" sz="2400" b="1" dirty="0">
                <a:solidFill>
                  <a:schemeClr val="tx1"/>
                </a:solidFill>
              </a:rPr>
              <a:t>　 ▲ 障害見舞金の時効について </a:t>
            </a:r>
            <a:endParaRPr lang="en-US" altLang="ja-JP" sz="2400" b="1" dirty="0">
              <a:solidFill>
                <a:schemeClr val="tx1"/>
              </a:solidFill>
            </a:endParaRPr>
          </a:p>
          <a:p>
            <a:pPr>
              <a:buNone/>
            </a:pPr>
            <a:r>
              <a:rPr lang="en-US" altLang="ja-JP" sz="2400" b="1" dirty="0">
                <a:solidFill>
                  <a:schemeClr val="tx1"/>
                </a:solidFill>
              </a:rPr>
              <a:t>          </a:t>
            </a:r>
            <a:r>
              <a:rPr lang="ja-JP" altLang="en-US" sz="2400" b="1" dirty="0">
                <a:solidFill>
                  <a:schemeClr val="tx1"/>
                </a:solidFill>
              </a:rPr>
              <a:t>・負傷又は疾病が、治癒又は症状固定した翌月</a:t>
            </a:r>
            <a:r>
              <a:rPr lang="en-US" altLang="ja-JP" sz="2400" b="1" dirty="0">
                <a:solidFill>
                  <a:schemeClr val="tx1"/>
                </a:solidFill>
              </a:rPr>
              <a:t>11</a:t>
            </a:r>
            <a:r>
              <a:rPr lang="ja-JP" altLang="en-US" sz="2400" b="1" dirty="0">
                <a:solidFill>
                  <a:schemeClr val="tx1"/>
                </a:solidFill>
              </a:rPr>
              <a:t>日から</a:t>
            </a:r>
            <a:r>
              <a:rPr lang="en-US" altLang="ja-JP" sz="2400" b="1" dirty="0">
                <a:solidFill>
                  <a:schemeClr val="tx1"/>
                </a:solidFill>
              </a:rPr>
              <a:t>2</a:t>
            </a:r>
            <a:r>
              <a:rPr lang="ja-JP" altLang="en-US" sz="2400" b="1" dirty="0">
                <a:solidFill>
                  <a:schemeClr val="tx1"/>
                </a:solidFill>
              </a:rPr>
              <a:t>年以内に請求をしな</a:t>
            </a:r>
            <a:endParaRPr lang="en-US" altLang="ja-JP" sz="2400" b="1" dirty="0">
              <a:solidFill>
                <a:schemeClr val="tx1"/>
              </a:solidFill>
            </a:endParaRPr>
          </a:p>
          <a:p>
            <a:pPr>
              <a:buNone/>
            </a:pPr>
            <a:r>
              <a:rPr lang="en-US" altLang="ja-JP" sz="2400" b="1" dirty="0">
                <a:solidFill>
                  <a:schemeClr val="tx1"/>
                </a:solidFill>
              </a:rPr>
              <a:t>              </a:t>
            </a:r>
            <a:r>
              <a:rPr lang="ja-JP" altLang="en-US" sz="2400" b="1" dirty="0">
                <a:solidFill>
                  <a:schemeClr val="tx1"/>
                </a:solidFill>
              </a:rPr>
              <a:t>いと時効 </a:t>
            </a:r>
            <a:endParaRPr lang="en-US" altLang="ja-JP" sz="2400" b="1" dirty="0">
              <a:solidFill>
                <a:schemeClr val="tx1"/>
              </a:solidFill>
            </a:endParaRPr>
          </a:p>
          <a:p>
            <a:pPr>
              <a:buNone/>
            </a:pPr>
            <a:r>
              <a:rPr lang="ja-JP" altLang="en-US" sz="2400" b="1" dirty="0">
                <a:solidFill>
                  <a:schemeClr val="tx1"/>
                </a:solidFill>
              </a:rPr>
              <a:t>　　　　例）</a:t>
            </a:r>
            <a:r>
              <a:rPr lang="en-US" altLang="ja-JP" sz="2400" b="1" dirty="0">
                <a:solidFill>
                  <a:schemeClr val="tx1"/>
                </a:solidFill>
              </a:rPr>
              <a:t>2020</a:t>
            </a:r>
            <a:r>
              <a:rPr lang="ja-JP" altLang="en-US" sz="2400" b="1" dirty="0">
                <a:solidFill>
                  <a:schemeClr val="tx1"/>
                </a:solidFill>
              </a:rPr>
              <a:t>年</a:t>
            </a:r>
            <a:r>
              <a:rPr lang="en-US" altLang="ja-JP" sz="2400" b="1" dirty="0">
                <a:solidFill>
                  <a:schemeClr val="tx1"/>
                </a:solidFill>
              </a:rPr>
              <a:t>9</a:t>
            </a:r>
            <a:r>
              <a:rPr lang="ja-JP" altLang="en-US" sz="2400" b="1" dirty="0">
                <a:solidFill>
                  <a:schemeClr val="tx1"/>
                </a:solidFill>
              </a:rPr>
              <a:t>月分の場合 </a:t>
            </a:r>
            <a:r>
              <a:rPr lang="en-US" altLang="ja-JP" sz="2400" b="1" dirty="0">
                <a:solidFill>
                  <a:schemeClr val="tx1"/>
                </a:solidFill>
              </a:rPr>
              <a:t>2020.10.11</a:t>
            </a:r>
            <a:r>
              <a:rPr lang="ja-JP" altLang="en-US" sz="2400" b="1" dirty="0">
                <a:solidFill>
                  <a:schemeClr val="tx1"/>
                </a:solidFill>
              </a:rPr>
              <a:t>が時効の起算日となり </a:t>
            </a:r>
            <a:r>
              <a:rPr lang="en-US" altLang="ja-JP" sz="2400" b="1" dirty="0">
                <a:solidFill>
                  <a:schemeClr val="tx1"/>
                </a:solidFill>
              </a:rPr>
              <a:t>2022.10.10</a:t>
            </a:r>
            <a:r>
              <a:rPr lang="ja-JP" altLang="en-US" sz="2400" b="1" dirty="0">
                <a:solidFill>
                  <a:schemeClr val="tx1"/>
                </a:solidFill>
              </a:rPr>
              <a:t>が時効</a:t>
            </a:r>
            <a:endParaRPr kumimoji="1" lang="ja-JP" altLang="en-US" sz="2600" b="1" dirty="0">
              <a:solidFill>
                <a:schemeClr val="tx1"/>
              </a:solidFill>
            </a:endParaRPr>
          </a:p>
        </p:txBody>
      </p:sp>
      <p:sp>
        <p:nvSpPr>
          <p:cNvPr id="2" name="テキスト ボックス 1">
            <a:extLst>
              <a:ext uri="{FF2B5EF4-FFF2-40B4-BE49-F238E27FC236}">
                <a16:creationId xmlns:a16="http://schemas.microsoft.com/office/drawing/2014/main" id="{DA216D0F-F027-4C9A-A85B-18087E69C50A}"/>
              </a:ext>
            </a:extLst>
          </p:cNvPr>
          <p:cNvSpPr txBox="1"/>
          <p:nvPr/>
        </p:nvSpPr>
        <p:spPr>
          <a:xfrm>
            <a:off x="0" y="243069"/>
            <a:ext cx="12192000" cy="1138773"/>
          </a:xfrm>
          <a:prstGeom prst="rect">
            <a:avLst/>
          </a:prstGeom>
          <a:solidFill>
            <a:schemeClr val="bg1"/>
          </a:solidFill>
          <a:ln>
            <a:solidFill>
              <a:schemeClr val="bg1"/>
            </a:solidFill>
          </a:ln>
        </p:spPr>
        <p:txBody>
          <a:bodyPr wrap="square" rtlCol="0">
            <a:spAutoFit/>
          </a:bodyPr>
          <a:lstStyle/>
          <a:p>
            <a:pPr algn="ctr"/>
            <a:r>
              <a:rPr lang="ja-JP" altLang="en-US" dirty="0"/>
              <a:t>　</a:t>
            </a:r>
            <a:endParaRPr lang="en-US" altLang="ja-JP" dirty="0"/>
          </a:p>
          <a:p>
            <a:pPr algn="ctr"/>
            <a:r>
              <a:rPr lang="ja-JP" altLang="en-US" sz="3200" b="1" dirty="0"/>
              <a:t>医療費、障害見舞金を受ける権利について</a:t>
            </a:r>
            <a:endParaRPr lang="en-US" altLang="ja-JP" sz="3200" b="1" dirty="0"/>
          </a:p>
          <a:p>
            <a:pPr algn="ctr"/>
            <a:r>
              <a:rPr lang="ja-JP" altLang="en-US" b="1" dirty="0">
                <a:solidFill>
                  <a:schemeClr val="bg1"/>
                </a:solidFill>
              </a:rPr>
              <a:t>　</a:t>
            </a:r>
            <a:endParaRPr kumimoji="1" lang="ja-JP" altLang="en-US" b="1" dirty="0">
              <a:solidFill>
                <a:schemeClr val="bg1"/>
              </a:solidFill>
            </a:endParaRPr>
          </a:p>
        </p:txBody>
      </p:sp>
    </p:spTree>
    <p:extLst>
      <p:ext uri="{BB962C8B-B14F-4D97-AF65-F5344CB8AC3E}">
        <p14:creationId xmlns:p14="http://schemas.microsoft.com/office/powerpoint/2010/main" val="14914796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223902"/>
            <a:ext cx="12192000" cy="812800"/>
          </a:xfrm>
          <a:solidFill>
            <a:schemeClr val="bg1"/>
          </a:solidFill>
          <a:ln>
            <a:solidFill>
              <a:schemeClr val="bg1"/>
            </a:solidFill>
          </a:ln>
        </p:spPr>
        <p:style>
          <a:lnRef idx="2">
            <a:schemeClr val="accent4">
              <a:shade val="50000"/>
            </a:schemeClr>
          </a:lnRef>
          <a:fillRef idx="1">
            <a:schemeClr val="accent4"/>
          </a:fillRef>
          <a:effectRef idx="0">
            <a:schemeClr val="accent4"/>
          </a:effectRef>
          <a:fontRef idx="minor">
            <a:schemeClr val="lt1"/>
          </a:fontRef>
        </p:style>
        <p:txBody>
          <a:bodyPr>
            <a:normAutofit/>
          </a:bodyPr>
          <a:lstStyle/>
          <a:p>
            <a:pPr algn="ctr"/>
            <a:r>
              <a:rPr kumimoji="1" lang="ja-JP" altLang="en-US" sz="4000" b="1" dirty="0">
                <a:solidFill>
                  <a:schemeClr val="tx1"/>
                </a:solidFill>
              </a:rPr>
              <a:t>時効となった事例</a:t>
            </a:r>
          </a:p>
        </p:txBody>
      </p:sp>
      <p:sp>
        <p:nvSpPr>
          <p:cNvPr id="3" name="コンテンツ プレースホルダ 2"/>
          <p:cNvSpPr>
            <a:spLocks noGrp="1"/>
          </p:cNvSpPr>
          <p:nvPr>
            <p:ph idx="1"/>
          </p:nvPr>
        </p:nvSpPr>
        <p:spPr>
          <a:xfrm>
            <a:off x="0" y="1170015"/>
            <a:ext cx="12192000" cy="5506872"/>
          </a:xfrm>
          <a:solidFill>
            <a:schemeClr val="bg1"/>
          </a:solidFill>
        </p:spPr>
        <p:txBody>
          <a:bodyPr>
            <a:noAutofit/>
          </a:bodyPr>
          <a:lstStyle/>
          <a:p>
            <a:pPr>
              <a:buNone/>
            </a:pPr>
            <a:r>
              <a:rPr kumimoji="1" lang="ja-JP" altLang="en-US" sz="2400" b="1" dirty="0">
                <a:solidFill>
                  <a:schemeClr val="tx1"/>
                </a:solidFill>
              </a:rPr>
              <a:t> </a:t>
            </a:r>
            <a:r>
              <a:rPr kumimoji="1" lang="ja-JP" altLang="en-US" sz="2400" b="1" dirty="0">
                <a:solidFill>
                  <a:schemeClr val="bg1"/>
                </a:solidFill>
              </a:rPr>
              <a:t>　</a:t>
            </a:r>
            <a:r>
              <a:rPr kumimoji="1" lang="ja-JP" altLang="en-US" sz="2400" b="1" dirty="0"/>
              <a:t>事例１　</a:t>
            </a:r>
            <a:endParaRPr kumimoji="1" lang="en-US" altLang="ja-JP" sz="2400" b="1" dirty="0"/>
          </a:p>
          <a:p>
            <a:pPr>
              <a:buNone/>
            </a:pPr>
            <a:r>
              <a:rPr lang="ja-JP" altLang="en-US" sz="2400" b="1" dirty="0"/>
              <a:t>　　　</a:t>
            </a:r>
            <a:r>
              <a:rPr kumimoji="1" lang="ja-JP" altLang="en-US" sz="2400" b="1" dirty="0"/>
              <a:t>けがが治ってからまとめて請求すればよいと思い、治療終了を待っていて 　　      　　</a:t>
            </a:r>
            <a:endParaRPr kumimoji="1" lang="en-US" altLang="ja-JP" sz="2400" b="1" dirty="0"/>
          </a:p>
          <a:p>
            <a:pPr>
              <a:buNone/>
            </a:pPr>
            <a:r>
              <a:rPr kumimoji="1" lang="ja-JP" altLang="en-US" sz="2400" b="1" dirty="0"/>
              <a:t>　　　２年が経過した</a:t>
            </a:r>
            <a:r>
              <a:rPr kumimoji="1" lang="ja-JP" altLang="en-US" sz="2400" dirty="0"/>
              <a:t>。　</a:t>
            </a:r>
            <a:endParaRPr kumimoji="1" lang="en-US" altLang="ja-JP" sz="2400" dirty="0"/>
          </a:p>
          <a:p>
            <a:pPr>
              <a:buNone/>
            </a:pPr>
            <a:r>
              <a:rPr lang="ja-JP" altLang="en-US" sz="2400" dirty="0"/>
              <a:t>　　　　　　</a:t>
            </a:r>
            <a:r>
              <a:rPr lang="en-US" altLang="ja-JP" sz="2400" dirty="0"/>
              <a:t>※</a:t>
            </a:r>
            <a:r>
              <a:rPr lang="ja-JP" altLang="en-US" sz="2400" b="1" dirty="0">
                <a:solidFill>
                  <a:schemeClr val="tx1"/>
                </a:solidFill>
                <a:latin typeface="+mn-ea"/>
              </a:rPr>
              <a:t>医療費の請求は</a:t>
            </a:r>
            <a:r>
              <a:rPr lang="ja-JP" altLang="en-US" sz="2400" b="1" dirty="0">
                <a:solidFill>
                  <a:srgbClr val="FF0000"/>
                </a:solidFill>
                <a:latin typeface="+mn-ea"/>
              </a:rPr>
              <a:t>１か月ごと</a:t>
            </a:r>
            <a:r>
              <a:rPr lang="ja-JP" altLang="en-US" sz="2400" b="1" dirty="0">
                <a:latin typeface="+mn-ea"/>
              </a:rPr>
              <a:t>に行う</a:t>
            </a:r>
            <a:r>
              <a:rPr lang="ja-JP" altLang="en-US" sz="2400" b="1" dirty="0">
                <a:solidFill>
                  <a:schemeClr val="tx1"/>
                </a:solidFill>
                <a:latin typeface="+mn-ea"/>
              </a:rPr>
              <a:t>。</a:t>
            </a:r>
            <a:br>
              <a:rPr lang="en-US" altLang="ja-JP" sz="2400" b="1" dirty="0">
                <a:solidFill>
                  <a:schemeClr val="tx1"/>
                </a:solidFill>
                <a:latin typeface="+mn-ea"/>
              </a:rPr>
            </a:br>
            <a:r>
              <a:rPr lang="ja-JP" altLang="en-US" sz="2400" b="1" dirty="0"/>
              <a:t> 　事例２</a:t>
            </a:r>
            <a:endParaRPr lang="en-US" altLang="ja-JP" sz="2400" b="1" dirty="0"/>
          </a:p>
          <a:p>
            <a:pPr>
              <a:buNone/>
            </a:pPr>
            <a:r>
              <a:rPr kumimoji="1" lang="ja-JP" altLang="en-US" sz="2400" b="1" dirty="0"/>
              <a:t>　　　最初の月に請求を行ったので、継続分については時効が回避できたものと</a:t>
            </a:r>
            <a:endParaRPr kumimoji="1" lang="en-US" altLang="ja-JP" sz="2400" b="1" dirty="0"/>
          </a:p>
          <a:p>
            <a:pPr>
              <a:buNone/>
            </a:pPr>
            <a:r>
              <a:rPr kumimoji="1" lang="ja-JP" altLang="en-US" sz="2400" b="1" dirty="0"/>
              <a:t>　　　勘違いし、翌月以降の</a:t>
            </a:r>
            <a:r>
              <a:rPr lang="ja-JP" altLang="en-US" sz="2400" b="1" dirty="0"/>
              <a:t>医療費の請求を行わず２年が経過した。</a:t>
            </a:r>
            <a:endParaRPr lang="en-US" altLang="ja-JP" sz="2400" b="1" dirty="0"/>
          </a:p>
          <a:p>
            <a:pPr>
              <a:buNone/>
            </a:pPr>
            <a:r>
              <a:rPr lang="ja-JP" altLang="en-US" sz="2400" b="1" dirty="0"/>
              <a:t>　　　　　　</a:t>
            </a:r>
            <a:r>
              <a:rPr lang="en-US" altLang="ja-JP" sz="2400" b="1" dirty="0"/>
              <a:t>※</a:t>
            </a:r>
            <a:r>
              <a:rPr lang="ja-JP" altLang="en-US" sz="2400" b="1" dirty="0"/>
              <a:t>医療費の</a:t>
            </a:r>
            <a:r>
              <a:rPr lang="ja-JP" altLang="en-US" sz="2400" b="1" dirty="0">
                <a:solidFill>
                  <a:srgbClr val="FF0000"/>
                </a:solidFill>
              </a:rPr>
              <a:t>給付期間（初診から最長</a:t>
            </a:r>
            <a:r>
              <a:rPr lang="en-US" altLang="ja-JP" sz="2400" b="1" dirty="0">
                <a:solidFill>
                  <a:srgbClr val="FF0000"/>
                </a:solidFill>
              </a:rPr>
              <a:t>10</a:t>
            </a:r>
            <a:r>
              <a:rPr lang="ja-JP" altLang="en-US" sz="2400" b="1" dirty="0">
                <a:solidFill>
                  <a:srgbClr val="FF0000"/>
                </a:solidFill>
              </a:rPr>
              <a:t>年）</a:t>
            </a:r>
            <a:r>
              <a:rPr lang="ja-JP" altLang="en-US" sz="2400" b="1" dirty="0"/>
              <a:t>と誤った認識。</a:t>
            </a:r>
          </a:p>
          <a:p>
            <a:pPr>
              <a:buNone/>
            </a:pPr>
            <a:r>
              <a:rPr lang="ja-JP" altLang="en-US" sz="2400" b="1" dirty="0"/>
              <a:t>　　　　　　</a:t>
            </a:r>
            <a:r>
              <a:rPr lang="en-US" altLang="ja-JP" sz="2400" b="1" dirty="0"/>
              <a:t>※</a:t>
            </a:r>
            <a:r>
              <a:rPr lang="ja-JP" altLang="en-US" sz="2400" b="1" dirty="0"/>
              <a:t>医療費は、</a:t>
            </a:r>
            <a:r>
              <a:rPr lang="ja-JP" altLang="ja-JP" sz="2400" b="1" dirty="0">
                <a:solidFill>
                  <a:srgbClr val="FF0000"/>
                </a:solidFill>
                <a:effectLst/>
                <a:latin typeface="+mn-ea"/>
                <a:cs typeface="ＭＳ Ｐゴシック" panose="020B0600070205080204" pitchFamily="50" charset="-128"/>
              </a:rPr>
              <a:t>最終診療月から</a:t>
            </a:r>
            <a:r>
              <a:rPr lang="en-US" altLang="ja-JP" sz="2400" b="1" dirty="0">
                <a:solidFill>
                  <a:srgbClr val="FF0000"/>
                </a:solidFill>
                <a:effectLst/>
                <a:latin typeface="+mn-ea"/>
                <a:cs typeface="ＭＳ Ｐゴシック" panose="020B0600070205080204" pitchFamily="50" charset="-128"/>
              </a:rPr>
              <a:t>2</a:t>
            </a:r>
            <a:r>
              <a:rPr lang="ja-JP" altLang="ja-JP" sz="2400" b="1" dirty="0">
                <a:solidFill>
                  <a:srgbClr val="FF0000"/>
                </a:solidFill>
                <a:effectLst/>
                <a:latin typeface="+mn-ea"/>
                <a:cs typeface="ＭＳ Ｐゴシック" panose="020B0600070205080204" pitchFamily="50" charset="-128"/>
              </a:rPr>
              <a:t>年経過すると時効</a:t>
            </a:r>
            <a:r>
              <a:rPr lang="ja-JP" altLang="en-US" sz="2400" b="1" dirty="0">
                <a:latin typeface="+mn-ea"/>
                <a:cs typeface="ＭＳ Ｐゴシック" panose="020B0600070205080204" pitchFamily="50" charset="-128"/>
              </a:rPr>
              <a:t>となる</a:t>
            </a:r>
            <a:r>
              <a:rPr lang="ja-JP" altLang="ja-JP" sz="2400" b="1" dirty="0">
                <a:effectLst/>
                <a:latin typeface="+mn-ea"/>
                <a:cs typeface="ＭＳ Ｐゴシック" panose="020B0600070205080204" pitchFamily="50" charset="-128"/>
              </a:rPr>
              <a:t>。</a:t>
            </a:r>
            <a:endParaRPr lang="en-US" altLang="ja-JP" sz="2400" b="1" dirty="0">
              <a:latin typeface="+mn-ea"/>
            </a:endParaRPr>
          </a:p>
          <a:p>
            <a:pPr>
              <a:buNone/>
            </a:pPr>
            <a:r>
              <a:rPr kumimoji="1" lang="ja-JP" altLang="en-US" sz="2400" b="1" dirty="0"/>
              <a:t> 　事例３</a:t>
            </a:r>
            <a:endParaRPr kumimoji="1" lang="en-US" altLang="ja-JP" sz="2400" b="1" dirty="0"/>
          </a:p>
          <a:p>
            <a:pPr>
              <a:buNone/>
            </a:pPr>
            <a:r>
              <a:rPr lang="ja-JP" altLang="en-US" sz="2400" b="1" dirty="0"/>
              <a:t>　　　担当者の異動や児童生徒の転入・転出・進学等の際の引き継ぎが不十分で、</a:t>
            </a:r>
            <a:endParaRPr lang="en-US" altLang="ja-JP" sz="2400" b="1" dirty="0"/>
          </a:p>
          <a:p>
            <a:pPr>
              <a:buNone/>
            </a:pPr>
            <a:r>
              <a:rPr lang="ja-JP" altLang="en-US" sz="2400" b="1" dirty="0"/>
              <a:t>　　　２年が経過した。</a:t>
            </a:r>
            <a:endParaRPr kumimoji="1" lang="ja-JP" altLang="en-US" sz="2400" b="1" dirty="0"/>
          </a:p>
        </p:txBody>
      </p:sp>
    </p:spTree>
    <p:extLst>
      <p:ext uri="{BB962C8B-B14F-4D97-AF65-F5344CB8AC3E}">
        <p14:creationId xmlns:p14="http://schemas.microsoft.com/office/powerpoint/2010/main" val="1678839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12192000" cy="812800"/>
          </a:xfrm>
          <a:solidFill>
            <a:schemeClr val="bg1"/>
          </a:solidFill>
          <a:ln>
            <a:solidFill>
              <a:schemeClr val="bg1"/>
            </a:solidFill>
          </a:ln>
        </p:spPr>
        <p:style>
          <a:lnRef idx="2">
            <a:schemeClr val="accent4">
              <a:shade val="50000"/>
            </a:schemeClr>
          </a:lnRef>
          <a:fillRef idx="1">
            <a:schemeClr val="accent4"/>
          </a:fillRef>
          <a:effectRef idx="0">
            <a:schemeClr val="accent4"/>
          </a:effectRef>
          <a:fontRef idx="minor">
            <a:schemeClr val="lt1"/>
          </a:fontRef>
        </p:style>
        <p:txBody>
          <a:bodyPr>
            <a:normAutofit fontScale="90000"/>
          </a:bodyPr>
          <a:lstStyle/>
          <a:p>
            <a:pPr algn="ctr"/>
            <a:br>
              <a:rPr kumimoji="1" lang="en-US" altLang="ja-JP" b="1" dirty="0">
                <a:solidFill>
                  <a:schemeClr val="bg1"/>
                </a:solidFill>
              </a:rPr>
            </a:br>
            <a:r>
              <a:rPr kumimoji="1" lang="ja-JP" altLang="en-US" b="1" dirty="0">
                <a:solidFill>
                  <a:schemeClr val="tx1"/>
                </a:solidFill>
              </a:rPr>
              <a:t>併合・準用・加重</a:t>
            </a:r>
            <a:r>
              <a:rPr kumimoji="1" lang="ja-JP" altLang="en-US" sz="2800" b="1" dirty="0">
                <a:solidFill>
                  <a:schemeClr val="tx1"/>
                </a:solidFill>
              </a:rPr>
              <a:t>（歯科関連の事例）</a:t>
            </a:r>
          </a:p>
        </p:txBody>
      </p:sp>
      <p:sp>
        <p:nvSpPr>
          <p:cNvPr id="4" name="テキスト ボックス 3">
            <a:extLst>
              <a:ext uri="{FF2B5EF4-FFF2-40B4-BE49-F238E27FC236}">
                <a16:creationId xmlns:a16="http://schemas.microsoft.com/office/drawing/2014/main" id="{5C8DD9FE-0B2A-41FC-92ED-4752510C8C16}"/>
              </a:ext>
            </a:extLst>
          </p:cNvPr>
          <p:cNvSpPr txBox="1"/>
          <p:nvPr/>
        </p:nvSpPr>
        <p:spPr>
          <a:xfrm>
            <a:off x="0" y="974845"/>
            <a:ext cx="12192000" cy="2616101"/>
          </a:xfrm>
          <a:prstGeom prst="rect">
            <a:avLst/>
          </a:prstGeom>
          <a:solidFill>
            <a:schemeClr val="bg1"/>
          </a:solidFill>
          <a:ln>
            <a:solidFill>
              <a:schemeClr val="bg1"/>
            </a:solidFill>
          </a:ln>
        </p:spPr>
        <p:txBody>
          <a:bodyPr wrap="square" rtlCol="0">
            <a:spAutoFit/>
          </a:bodyPr>
          <a:lstStyle/>
          <a:p>
            <a:pPr>
              <a:buNone/>
            </a:pPr>
            <a:endParaRPr lang="en-US" altLang="ja-JP" sz="2400" b="1" dirty="0">
              <a:solidFill>
                <a:schemeClr val="tx1"/>
              </a:solidFill>
            </a:endParaRPr>
          </a:p>
          <a:p>
            <a:pPr>
              <a:buNone/>
            </a:pPr>
            <a:r>
              <a:rPr lang="ja-JP" altLang="en-US" sz="3200" b="1" dirty="0"/>
              <a:t>１．併合例</a:t>
            </a:r>
            <a:endParaRPr lang="en-US" altLang="ja-JP" sz="3200" b="1" dirty="0"/>
          </a:p>
          <a:p>
            <a:pPr>
              <a:buNone/>
            </a:pPr>
            <a:r>
              <a:rPr lang="ja-JP" altLang="en-US" sz="2400" dirty="0"/>
              <a:t>　　　 </a:t>
            </a:r>
            <a:r>
              <a:rPr lang="ja-JP" altLang="en-US" sz="2000" b="1" dirty="0">
                <a:latin typeface="+mn-ea"/>
              </a:rPr>
              <a:t>咀嚼又は言語機能障害と歯牙障害が存ずる場合、咀嚼又は言語機能障害が歯牙障害以外の</a:t>
            </a:r>
            <a:endParaRPr lang="en-US" altLang="ja-JP" sz="2000" b="1" dirty="0">
              <a:latin typeface="+mn-ea"/>
            </a:endParaRPr>
          </a:p>
          <a:p>
            <a:pPr>
              <a:buNone/>
            </a:pPr>
            <a:r>
              <a:rPr lang="ja-JP" altLang="en-US" sz="2000" b="1" dirty="0">
                <a:latin typeface="+mn-ea"/>
              </a:rPr>
              <a:t>　　　原因に基づけば、併合して等級を認定する。</a:t>
            </a:r>
            <a:endParaRPr lang="en-US" altLang="ja-JP" sz="2000" b="1" dirty="0">
              <a:latin typeface="+mn-ea"/>
            </a:endParaRPr>
          </a:p>
          <a:p>
            <a:pPr>
              <a:buNone/>
            </a:pPr>
            <a:r>
              <a:rPr lang="ja-JP" altLang="en-US" sz="2000" b="1" dirty="0">
                <a:latin typeface="+mn-ea"/>
              </a:rPr>
              <a:t>　　　　ただし、歯科補綴を行った後に、歯牙損傷に基づく咀嚼又は言語機能障害が残った場合は、</a:t>
            </a:r>
            <a:endParaRPr lang="en-US" altLang="ja-JP" sz="2000" b="1" dirty="0">
              <a:latin typeface="+mn-ea"/>
            </a:endParaRPr>
          </a:p>
          <a:p>
            <a:pPr>
              <a:buNone/>
            </a:pPr>
            <a:r>
              <a:rPr lang="ja-JP" altLang="en-US" sz="2000" b="1" dirty="0">
                <a:latin typeface="+mn-ea"/>
              </a:rPr>
              <a:t>　　　各障害に係る等級のうち上位をもって認定する。</a:t>
            </a:r>
            <a:endParaRPr lang="en-US" altLang="ja-JP" sz="2000" b="1" dirty="0">
              <a:latin typeface="+mn-ea"/>
            </a:endParaRPr>
          </a:p>
          <a:p>
            <a:pPr>
              <a:buNone/>
            </a:pPr>
            <a:endParaRPr lang="en-US" altLang="ja-JP" sz="2400" dirty="0">
              <a:solidFill>
                <a:schemeClr val="tx1"/>
              </a:solidFill>
            </a:endParaRPr>
          </a:p>
        </p:txBody>
      </p:sp>
      <p:sp>
        <p:nvSpPr>
          <p:cNvPr id="7" name="テキスト ボックス 6">
            <a:extLst>
              <a:ext uri="{FF2B5EF4-FFF2-40B4-BE49-F238E27FC236}">
                <a16:creationId xmlns:a16="http://schemas.microsoft.com/office/drawing/2014/main" id="{B1AA236A-F0C4-4F60-9D75-57B925162972}"/>
              </a:ext>
            </a:extLst>
          </p:cNvPr>
          <p:cNvSpPr txBox="1"/>
          <p:nvPr/>
        </p:nvSpPr>
        <p:spPr>
          <a:xfrm>
            <a:off x="0" y="3429000"/>
            <a:ext cx="12192000" cy="3108543"/>
          </a:xfrm>
          <a:prstGeom prst="rect">
            <a:avLst/>
          </a:prstGeom>
          <a:solidFill>
            <a:schemeClr val="bg1"/>
          </a:solidFill>
          <a:ln>
            <a:solidFill>
              <a:schemeClr val="bg1"/>
            </a:solidFill>
          </a:ln>
        </p:spPr>
        <p:txBody>
          <a:bodyPr wrap="square" rtlCol="0">
            <a:spAutoFit/>
          </a:bodyPr>
          <a:lstStyle/>
          <a:p>
            <a:r>
              <a:rPr kumimoji="1" lang="ja-JP" altLang="en-US" sz="3200" b="1" dirty="0"/>
              <a:t>２．準用例</a:t>
            </a:r>
            <a:endParaRPr kumimoji="1" lang="en-US" altLang="ja-JP" sz="3200" b="1" dirty="0"/>
          </a:p>
          <a:p>
            <a:r>
              <a:rPr kumimoji="1" lang="ja-JP" altLang="en-US" sz="2000" b="1" dirty="0"/>
              <a:t>　（１）食道の狭窄、舌の異常、咽喉支配神経の麻痺等によって生ずる嚥下障害については、その</a:t>
            </a:r>
            <a:endParaRPr kumimoji="1" lang="en-US" altLang="ja-JP" sz="2000" b="1" dirty="0"/>
          </a:p>
          <a:p>
            <a:r>
              <a:rPr lang="ja-JP" altLang="en-US" sz="2000" b="1" dirty="0"/>
              <a:t>　　　　</a:t>
            </a:r>
            <a:r>
              <a:rPr kumimoji="1" lang="ja-JP" altLang="en-US" sz="2000" b="1" dirty="0"/>
              <a:t>障害の程度に応じて、咀嚼機能障害に係る等級を準用する。</a:t>
            </a:r>
            <a:endParaRPr kumimoji="1" lang="en-US" altLang="ja-JP" sz="2000" b="1" dirty="0"/>
          </a:p>
          <a:p>
            <a:r>
              <a:rPr kumimoji="1" lang="ja-JP" altLang="en-US" sz="2000" b="1" dirty="0"/>
              <a:t>　（２）頭部外傷その他顎周囲組織の損傷及び舌の損傷によって生じた味覚脱失については、第１２</a:t>
            </a:r>
            <a:endParaRPr kumimoji="1" lang="en-US" altLang="ja-JP" sz="2000" b="1" dirty="0"/>
          </a:p>
          <a:p>
            <a:r>
              <a:rPr lang="ja-JP" altLang="en-US" sz="2000" b="1" dirty="0"/>
              <a:t>　　　　</a:t>
            </a:r>
            <a:r>
              <a:rPr kumimoji="1" lang="ja-JP" altLang="en-US" sz="2000" b="1" dirty="0"/>
              <a:t>級を準用する。</a:t>
            </a:r>
            <a:endParaRPr kumimoji="1" lang="en-US" altLang="ja-JP" sz="2000" b="1" dirty="0"/>
          </a:p>
          <a:p>
            <a:r>
              <a:rPr kumimoji="1" lang="ja-JP" altLang="en-US" sz="2000" b="1" dirty="0"/>
              <a:t>　（３）障害等級表上</a:t>
            </a:r>
            <a:r>
              <a:rPr lang="ja-JP" altLang="en-US" sz="2000" b="1" dirty="0"/>
              <a:t>、組合せ</a:t>
            </a:r>
            <a:r>
              <a:rPr kumimoji="1" lang="ja-JP" altLang="en-US" sz="2000" b="1" dirty="0"/>
              <a:t>のない咀嚼及び言語機能障害は、各障害の該当する等級により併合</a:t>
            </a:r>
            <a:endParaRPr kumimoji="1" lang="en-US" altLang="ja-JP" sz="2000" b="1" dirty="0"/>
          </a:p>
          <a:p>
            <a:r>
              <a:rPr lang="ja-JP" altLang="en-US" sz="2000" b="1" dirty="0"/>
              <a:t>　　　　</a:t>
            </a:r>
            <a:r>
              <a:rPr kumimoji="1" lang="ja-JP" altLang="en-US" sz="2000" b="1" dirty="0"/>
              <a:t>の方法を用いて準用等級を定める。</a:t>
            </a:r>
            <a:endParaRPr kumimoji="1" lang="en-US" altLang="ja-JP" sz="2000" b="1" dirty="0"/>
          </a:p>
          <a:p>
            <a:r>
              <a:rPr kumimoji="1" lang="ja-JP" altLang="en-US" sz="2000" b="1" dirty="0"/>
              <a:t>　（４）声帯麻痺による著しいかすれ声は、第１２級を準用する。</a:t>
            </a:r>
            <a:endParaRPr kumimoji="1" lang="en-US" altLang="ja-JP" sz="2000" b="1" dirty="0"/>
          </a:p>
          <a:p>
            <a:endParaRPr kumimoji="1" lang="ja-JP" altLang="en-US" sz="2400" dirty="0"/>
          </a:p>
        </p:txBody>
      </p:sp>
    </p:spTree>
    <p:extLst>
      <p:ext uri="{BB962C8B-B14F-4D97-AF65-F5344CB8AC3E}">
        <p14:creationId xmlns:p14="http://schemas.microsoft.com/office/powerpoint/2010/main" val="19942518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52A20950-3F84-479C-8E1B-F6BDC29155D7}"/>
              </a:ext>
            </a:extLst>
          </p:cNvPr>
          <p:cNvSpPr txBox="1"/>
          <p:nvPr/>
        </p:nvSpPr>
        <p:spPr>
          <a:xfrm>
            <a:off x="0" y="0"/>
            <a:ext cx="12192000" cy="7355860"/>
          </a:xfrm>
          <a:prstGeom prst="rect">
            <a:avLst/>
          </a:prstGeom>
          <a:solidFill>
            <a:schemeClr val="bg1"/>
          </a:solidFill>
          <a:ln>
            <a:solidFill>
              <a:schemeClr val="bg1"/>
            </a:solidFill>
          </a:ln>
        </p:spPr>
        <p:txBody>
          <a:bodyPr wrap="square" rtlCol="0">
            <a:spAutoFit/>
          </a:bodyPr>
          <a:lstStyle/>
          <a:p>
            <a:endParaRPr kumimoji="1" lang="en-US" altLang="ja-JP" sz="3200" b="1" dirty="0">
              <a:solidFill>
                <a:schemeClr val="bg1"/>
              </a:solidFill>
            </a:endParaRPr>
          </a:p>
          <a:p>
            <a:r>
              <a:rPr kumimoji="1" lang="ja-JP" altLang="en-US" sz="3200" b="1" dirty="0"/>
              <a:t>３．加重例</a:t>
            </a:r>
            <a:endParaRPr kumimoji="1" lang="en-US" altLang="ja-JP" sz="3200" b="1" dirty="0"/>
          </a:p>
          <a:p>
            <a:endParaRPr kumimoji="1" lang="en-US" altLang="ja-JP" sz="2400" dirty="0"/>
          </a:p>
          <a:p>
            <a:r>
              <a:rPr kumimoji="1" lang="ja-JP" altLang="en-US" sz="2400" dirty="0"/>
              <a:t>　　</a:t>
            </a:r>
            <a:r>
              <a:rPr kumimoji="1" lang="ja-JP" altLang="en-US" sz="2400" b="1" dirty="0"/>
              <a:t>既に何本かの歯に「歯科補綴を加えたもの」がある上に、新たに学校管理下の</a:t>
            </a:r>
            <a:endParaRPr kumimoji="1" lang="en-US" altLang="ja-JP" sz="2400" b="1" dirty="0"/>
          </a:p>
          <a:p>
            <a:r>
              <a:rPr kumimoji="1" lang="ja-JP" altLang="en-US" sz="2400" b="1" dirty="0"/>
              <a:t>　　事故によって歯科補綴を加えた結果、上位の等級に該当するに至った場合は、</a:t>
            </a:r>
            <a:endParaRPr kumimoji="1" lang="en-US" altLang="ja-JP" sz="2400" b="1" dirty="0"/>
          </a:p>
          <a:p>
            <a:r>
              <a:rPr kumimoji="1" lang="ja-JP" altLang="en-US" sz="2400" b="1" dirty="0"/>
              <a:t>　　加重障害として扱い、既存の障害等級に相当する額を差し引いた額が支給される。</a:t>
            </a:r>
            <a:endParaRPr kumimoji="1" lang="en-US" altLang="ja-JP" sz="2400" b="1" dirty="0"/>
          </a:p>
          <a:p>
            <a:endParaRPr kumimoji="1" lang="en-US" altLang="ja-JP" sz="2400" b="1" dirty="0"/>
          </a:p>
          <a:p>
            <a:r>
              <a:rPr kumimoji="1" lang="ja-JP" altLang="en-US" sz="2400" dirty="0"/>
              <a:t>　</a:t>
            </a:r>
            <a:r>
              <a:rPr kumimoji="1" lang="en-US" altLang="ja-JP" sz="2400" b="1" dirty="0"/>
              <a:t>【</a:t>
            </a:r>
            <a:r>
              <a:rPr kumimoji="1" lang="ja-JP" altLang="en-US" sz="2400" b="1" dirty="0"/>
              <a:t>例</a:t>
            </a:r>
            <a:r>
              <a:rPr kumimoji="1" lang="en-US" altLang="ja-JP" sz="2400" b="1" dirty="0"/>
              <a:t>】</a:t>
            </a:r>
          </a:p>
          <a:p>
            <a:r>
              <a:rPr kumimoji="1" lang="ja-JP" altLang="en-US" sz="2400" b="1" dirty="0"/>
              <a:t>　　既に存在する３歯に「歯科補綴を加えたもの」が、新たに２歯が欠損して５歯に</a:t>
            </a:r>
            <a:endParaRPr kumimoji="1" lang="en-US" altLang="ja-JP" sz="2400" b="1" dirty="0"/>
          </a:p>
          <a:p>
            <a:r>
              <a:rPr kumimoji="1" lang="ja-JP" altLang="en-US" sz="2400" b="1" dirty="0"/>
              <a:t>　　歯科補綴を加えた場合</a:t>
            </a:r>
            <a:endParaRPr kumimoji="1" lang="en-US" altLang="ja-JP" sz="2400" b="1" dirty="0"/>
          </a:p>
          <a:p>
            <a:r>
              <a:rPr kumimoji="1" lang="ja-JP" altLang="en-US" sz="2400" b="1" dirty="0"/>
              <a:t>　　　５歯に「歯科補綴を加えたもの」第１３級　　１５０万円</a:t>
            </a:r>
            <a:endParaRPr kumimoji="1" lang="en-US" altLang="ja-JP" sz="2400" b="1" dirty="0"/>
          </a:p>
          <a:p>
            <a:r>
              <a:rPr kumimoji="1" lang="ja-JP" altLang="en-US" sz="2400" b="1" dirty="0"/>
              <a:t>　　　</a:t>
            </a:r>
            <a:r>
              <a:rPr kumimoji="1" lang="ja-JP" altLang="en-US" sz="2400" b="1" u="sng" dirty="0"/>
              <a:t>３歯に「歯科補綴を加えたもの」第１４級　　　８８万円　</a:t>
            </a:r>
            <a:endParaRPr kumimoji="1" lang="en-US" altLang="ja-JP" sz="2400" b="1" u="sng" dirty="0"/>
          </a:p>
          <a:p>
            <a:r>
              <a:rPr kumimoji="1" lang="ja-JP" altLang="en-US" sz="2400" b="1" dirty="0"/>
              <a:t>　　　　　　　　　　　　　　　　　　差し引き　　　６２万円・・・支給額</a:t>
            </a:r>
            <a:endParaRPr kumimoji="1" lang="en-US" altLang="ja-JP" sz="2400" b="1" dirty="0"/>
          </a:p>
          <a:p>
            <a:r>
              <a:rPr kumimoji="1" lang="ja-JP" altLang="en-US" sz="2400" b="1" dirty="0"/>
              <a:t>　</a:t>
            </a:r>
            <a:endParaRPr kumimoji="1" lang="en-US" altLang="ja-JP" sz="2400" b="1" dirty="0"/>
          </a:p>
          <a:p>
            <a:r>
              <a:rPr kumimoji="1" lang="ja-JP" altLang="en-US" sz="2400" b="1" dirty="0"/>
              <a:t>　　</a:t>
            </a:r>
            <a:r>
              <a:rPr kumimoji="1" lang="en-US" altLang="ja-JP" sz="2400" b="1" dirty="0"/>
              <a:t>※</a:t>
            </a:r>
            <a:r>
              <a:rPr kumimoji="1" lang="ja-JP" altLang="en-US" sz="2400" b="1" dirty="0"/>
              <a:t>既に存在する「歯科補綴を加えたもの」とは、学校管理下によるものである</a:t>
            </a:r>
            <a:endParaRPr kumimoji="1" lang="en-US" altLang="ja-JP" sz="2400" b="1" dirty="0"/>
          </a:p>
          <a:p>
            <a:r>
              <a:rPr kumimoji="1" lang="ja-JP" altLang="en-US" sz="2400" b="1" dirty="0"/>
              <a:t>　　　かないかは問わない（災害共済給付によるものでなくてもよい）。</a:t>
            </a:r>
            <a:endParaRPr kumimoji="1" lang="en-US" altLang="ja-JP" sz="2400" b="1" dirty="0"/>
          </a:p>
          <a:p>
            <a:endParaRPr kumimoji="1" lang="en-US" altLang="ja-JP" sz="2400" dirty="0">
              <a:solidFill>
                <a:schemeClr val="bg1"/>
              </a:solidFill>
            </a:endParaRPr>
          </a:p>
          <a:p>
            <a:endParaRPr kumimoji="1" lang="en-US" altLang="ja-JP" sz="2400" dirty="0"/>
          </a:p>
          <a:p>
            <a:endParaRPr kumimoji="1" lang="ja-JP" altLang="en-US" sz="2400" dirty="0"/>
          </a:p>
        </p:txBody>
      </p:sp>
    </p:spTree>
    <p:extLst>
      <p:ext uri="{BB962C8B-B14F-4D97-AF65-F5344CB8AC3E}">
        <p14:creationId xmlns:p14="http://schemas.microsoft.com/office/powerpoint/2010/main" val="19133340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BFABD78-F270-4677-8599-E640C3CE6E19}"/>
              </a:ext>
            </a:extLst>
          </p:cNvPr>
          <p:cNvSpPr>
            <a:spLocks noGrp="1"/>
          </p:cNvSpPr>
          <p:nvPr>
            <p:ph type="title"/>
          </p:nvPr>
        </p:nvSpPr>
        <p:spPr>
          <a:xfrm>
            <a:off x="648182" y="644538"/>
            <a:ext cx="10347767" cy="1507067"/>
          </a:xfrm>
        </p:spPr>
        <p:txBody>
          <a:bodyPr>
            <a:normAutofit fontScale="90000"/>
          </a:bodyPr>
          <a:lstStyle/>
          <a:p>
            <a:pPr algn="ctr"/>
            <a:r>
              <a:rPr kumimoji="1" lang="ja-JP" altLang="en-US" sz="4400" b="1" dirty="0">
                <a:solidFill>
                  <a:schemeClr val="bg1"/>
                </a:solidFill>
              </a:rPr>
              <a:t>「歯牙欠損見舞金」の支給基準について</a:t>
            </a:r>
            <a:br>
              <a:rPr kumimoji="1" lang="en-US" altLang="ja-JP" dirty="0">
                <a:solidFill>
                  <a:schemeClr val="bg1"/>
                </a:solidFill>
              </a:rPr>
            </a:br>
            <a:br>
              <a:rPr kumimoji="1" lang="en-US" altLang="ja-JP" dirty="0">
                <a:solidFill>
                  <a:schemeClr val="bg1"/>
                </a:solidFill>
              </a:rPr>
            </a:br>
            <a:r>
              <a:rPr kumimoji="1" lang="ja-JP" altLang="en-US" sz="3100" b="1" dirty="0">
                <a:solidFill>
                  <a:schemeClr val="bg1"/>
                </a:solidFill>
              </a:rPr>
              <a:t>令和３年４月１日以降に発生した災害に適用</a:t>
            </a:r>
          </a:p>
        </p:txBody>
      </p:sp>
      <p:sp>
        <p:nvSpPr>
          <p:cNvPr id="5" name="テキスト ボックス 4">
            <a:extLst>
              <a:ext uri="{FF2B5EF4-FFF2-40B4-BE49-F238E27FC236}">
                <a16:creationId xmlns:a16="http://schemas.microsoft.com/office/drawing/2014/main" id="{2FD25F36-629F-4BA0-9A05-E1C3812989A7}"/>
              </a:ext>
            </a:extLst>
          </p:cNvPr>
          <p:cNvSpPr txBox="1"/>
          <p:nvPr/>
        </p:nvSpPr>
        <p:spPr>
          <a:xfrm>
            <a:off x="0" y="2475016"/>
            <a:ext cx="12192000" cy="4462760"/>
          </a:xfrm>
          <a:prstGeom prst="rect">
            <a:avLst/>
          </a:prstGeom>
          <a:solidFill>
            <a:schemeClr val="bg1"/>
          </a:solidFill>
        </p:spPr>
        <p:txBody>
          <a:bodyPr wrap="square" rtlCol="0">
            <a:spAutoFit/>
          </a:bodyPr>
          <a:lstStyle/>
          <a:p>
            <a:r>
              <a:rPr kumimoji="1" lang="ja-JP" altLang="en-US" sz="2800" dirty="0"/>
              <a:t>　</a:t>
            </a:r>
            <a:endParaRPr kumimoji="1" lang="en-US" altLang="ja-JP" sz="2800" dirty="0">
              <a:solidFill>
                <a:schemeClr val="bg1"/>
              </a:solidFill>
            </a:endParaRPr>
          </a:p>
          <a:p>
            <a:r>
              <a:rPr kumimoji="1" lang="ja-JP" altLang="en-US" sz="2800" b="1" dirty="0">
                <a:solidFill>
                  <a:schemeClr val="bg1"/>
                </a:solidFill>
              </a:rPr>
              <a:t>　</a:t>
            </a:r>
            <a:r>
              <a:rPr kumimoji="1" lang="ja-JP" altLang="en-US" sz="3200" b="1" dirty="0"/>
              <a:t>１　支給の趣旨</a:t>
            </a:r>
            <a:endParaRPr kumimoji="1" lang="en-US" altLang="ja-JP" sz="3200" b="1" dirty="0"/>
          </a:p>
          <a:p>
            <a:r>
              <a:rPr kumimoji="1" lang="ja-JP" altLang="en-US" sz="2800" dirty="0"/>
              <a:t>　</a:t>
            </a:r>
            <a:endParaRPr kumimoji="1" lang="en-US" altLang="ja-JP" sz="2800" dirty="0"/>
          </a:p>
          <a:p>
            <a:r>
              <a:rPr kumimoji="1" lang="ja-JP" altLang="en-US" sz="2800" dirty="0"/>
              <a:t>　　　</a:t>
            </a:r>
            <a:r>
              <a:rPr kumimoji="1" lang="ja-JP" altLang="en-US" sz="2800" b="1" dirty="0"/>
              <a:t>３歯以上に歯科補綴を加えたものについては障害見舞金の対象と</a:t>
            </a:r>
            <a:endParaRPr kumimoji="1" lang="en-US" altLang="ja-JP" sz="2800" b="1" dirty="0"/>
          </a:p>
          <a:p>
            <a:r>
              <a:rPr lang="ja-JP" altLang="en-US" sz="2800" b="1" dirty="0"/>
              <a:t>　　</a:t>
            </a:r>
            <a:r>
              <a:rPr kumimoji="1" lang="ja-JP" altLang="en-US" sz="2800" b="1" dirty="0"/>
              <a:t>なっているが、１歯欠損の場合は対象とならない。</a:t>
            </a:r>
            <a:endParaRPr kumimoji="1" lang="en-US" altLang="ja-JP" sz="2800" b="1" dirty="0"/>
          </a:p>
          <a:p>
            <a:r>
              <a:rPr kumimoji="1" lang="ja-JP" altLang="en-US" sz="2800" b="1" dirty="0"/>
              <a:t>　　　しかし歯牙の欠損は、１歯であっても、発音、摂食、審美におい</a:t>
            </a:r>
            <a:endParaRPr kumimoji="1" lang="en-US" altLang="ja-JP" sz="2800" b="1" dirty="0"/>
          </a:p>
          <a:p>
            <a:r>
              <a:rPr lang="ja-JP" altLang="en-US" sz="2800" b="1" dirty="0"/>
              <a:t>　　</a:t>
            </a:r>
            <a:r>
              <a:rPr kumimoji="1" lang="ja-JP" altLang="en-US" sz="2800" b="1" dirty="0"/>
              <a:t>て影響を及ぼすことに鑑み、障害見舞金の対象とならない１歯の</a:t>
            </a:r>
            <a:endParaRPr kumimoji="1" lang="en-US" altLang="ja-JP" sz="2800" b="1" dirty="0"/>
          </a:p>
          <a:p>
            <a:r>
              <a:rPr lang="ja-JP" altLang="en-US" sz="2800" b="1" dirty="0"/>
              <a:t>　　</a:t>
            </a:r>
            <a:r>
              <a:rPr kumimoji="1" lang="ja-JP" altLang="en-US" sz="2800" b="1" dirty="0"/>
              <a:t>歯牙欠損について、現金給付として</a:t>
            </a:r>
            <a:r>
              <a:rPr kumimoji="1" lang="ja-JP" altLang="en-US" sz="2800" b="1" dirty="0">
                <a:solidFill>
                  <a:srgbClr val="FF0000"/>
                </a:solidFill>
              </a:rPr>
              <a:t>「歯牙欠損見舞金」</a:t>
            </a:r>
            <a:r>
              <a:rPr kumimoji="1" lang="ja-JP" altLang="en-US" sz="2800" b="1" dirty="0"/>
              <a:t>を支給する。</a:t>
            </a:r>
            <a:endParaRPr kumimoji="1" lang="en-US" altLang="ja-JP" sz="2800" b="1" dirty="0"/>
          </a:p>
          <a:p>
            <a:endParaRPr kumimoji="1" lang="en-US" altLang="ja-JP" sz="2800" dirty="0">
              <a:solidFill>
                <a:schemeClr val="bg1"/>
              </a:solidFill>
            </a:endParaRPr>
          </a:p>
          <a:p>
            <a:endParaRPr kumimoji="1" lang="ja-JP" altLang="en-US" sz="2800" dirty="0"/>
          </a:p>
        </p:txBody>
      </p:sp>
      <p:sp>
        <p:nvSpPr>
          <p:cNvPr id="4" name="テキスト ボックス 3">
            <a:extLst>
              <a:ext uri="{FF2B5EF4-FFF2-40B4-BE49-F238E27FC236}">
                <a16:creationId xmlns:a16="http://schemas.microsoft.com/office/drawing/2014/main" id="{3932AE57-6538-4ADF-945D-DBE08F2372D0}"/>
              </a:ext>
            </a:extLst>
          </p:cNvPr>
          <p:cNvSpPr txBox="1"/>
          <p:nvPr/>
        </p:nvSpPr>
        <p:spPr>
          <a:xfrm>
            <a:off x="1" y="166964"/>
            <a:ext cx="12191999" cy="2462213"/>
          </a:xfrm>
          <a:prstGeom prst="rect">
            <a:avLst/>
          </a:prstGeom>
          <a:solidFill>
            <a:schemeClr val="bg1"/>
          </a:solidFill>
          <a:ln>
            <a:solidFill>
              <a:schemeClr val="bg1"/>
            </a:solidFill>
          </a:ln>
        </p:spPr>
        <p:txBody>
          <a:bodyPr wrap="square" rtlCol="0">
            <a:spAutoFit/>
          </a:bodyPr>
          <a:lstStyle/>
          <a:p>
            <a:endParaRPr kumimoji="1" lang="en-US" altLang="ja-JP" sz="4000" b="1" dirty="0">
              <a:solidFill>
                <a:schemeClr val="bg1"/>
              </a:solidFill>
            </a:endParaRPr>
          </a:p>
          <a:p>
            <a:pPr algn="ctr"/>
            <a:r>
              <a:rPr kumimoji="1" lang="ja-JP" altLang="en-US" sz="4000" b="1" dirty="0"/>
              <a:t>「歯牙欠損見舞金」の支給基準について</a:t>
            </a:r>
            <a:br>
              <a:rPr kumimoji="1" lang="en-US" altLang="ja-JP" dirty="0"/>
            </a:br>
            <a:br>
              <a:rPr kumimoji="1" lang="en-US" altLang="ja-JP" dirty="0"/>
            </a:br>
            <a:r>
              <a:rPr kumimoji="1" lang="ja-JP" altLang="en-US" sz="2800" b="1" dirty="0"/>
              <a:t>令和３年４月１日以降に発生した災害に適用</a:t>
            </a:r>
            <a:endParaRPr kumimoji="1" lang="en-US" altLang="ja-JP" sz="2800" b="1" dirty="0"/>
          </a:p>
          <a:p>
            <a:pPr algn="ctr"/>
            <a:endParaRPr kumimoji="1" lang="ja-JP" altLang="en-US" sz="2800" dirty="0"/>
          </a:p>
        </p:txBody>
      </p:sp>
    </p:spTree>
    <p:extLst>
      <p:ext uri="{BB962C8B-B14F-4D97-AF65-F5344CB8AC3E}">
        <p14:creationId xmlns:p14="http://schemas.microsoft.com/office/powerpoint/2010/main" val="30165656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B7DBFCAB-AB9D-4018-B4A2-2749A32C9E99}"/>
              </a:ext>
            </a:extLst>
          </p:cNvPr>
          <p:cNvSpPr txBox="1"/>
          <p:nvPr/>
        </p:nvSpPr>
        <p:spPr>
          <a:xfrm>
            <a:off x="0" y="-20827"/>
            <a:ext cx="12192000" cy="5201424"/>
          </a:xfrm>
          <a:prstGeom prst="rect">
            <a:avLst/>
          </a:prstGeom>
          <a:solidFill>
            <a:schemeClr val="bg1"/>
          </a:solidFill>
          <a:ln>
            <a:solidFill>
              <a:schemeClr val="bg1"/>
            </a:solidFill>
          </a:ln>
        </p:spPr>
        <p:txBody>
          <a:bodyPr wrap="square" rtlCol="0">
            <a:spAutoFit/>
          </a:bodyPr>
          <a:lstStyle/>
          <a:p>
            <a:endParaRPr kumimoji="1" lang="en-US" altLang="ja-JP" sz="2800" dirty="0">
              <a:solidFill>
                <a:schemeClr val="bg1"/>
              </a:solidFill>
            </a:endParaRPr>
          </a:p>
          <a:p>
            <a:r>
              <a:rPr kumimoji="1" lang="ja-JP" altLang="en-US" sz="2800" dirty="0">
                <a:solidFill>
                  <a:schemeClr val="bg1"/>
                </a:solidFill>
              </a:rPr>
              <a:t>　</a:t>
            </a:r>
            <a:r>
              <a:rPr kumimoji="1" lang="ja-JP" altLang="en-US" sz="3200" b="1" dirty="0"/>
              <a:t>２　支給を行う場合</a:t>
            </a:r>
            <a:endParaRPr kumimoji="1" lang="en-US" altLang="ja-JP" sz="3200" b="1" dirty="0"/>
          </a:p>
          <a:p>
            <a:r>
              <a:rPr kumimoji="1" lang="ja-JP" altLang="en-US" sz="2800" dirty="0"/>
              <a:t>　</a:t>
            </a:r>
            <a:endParaRPr kumimoji="1" lang="en-US" altLang="ja-JP" sz="2800" dirty="0"/>
          </a:p>
          <a:p>
            <a:r>
              <a:rPr kumimoji="1" lang="ja-JP" altLang="en-US" sz="2400" b="1" dirty="0"/>
              <a:t>　　   学校の管理下における児童生徒等の負傷により、１歯以上を欠損した場合</a:t>
            </a:r>
            <a:endParaRPr kumimoji="1" lang="en-US" altLang="ja-JP" sz="2400" b="1" dirty="0"/>
          </a:p>
          <a:p>
            <a:r>
              <a:rPr lang="ja-JP" altLang="en-US" sz="2400" b="1" dirty="0"/>
              <a:t>　　　</a:t>
            </a:r>
            <a:r>
              <a:rPr kumimoji="1" lang="ja-JP" altLang="en-US" sz="2400" b="1" dirty="0"/>
              <a:t>（部位の特定はない）を対象とする。</a:t>
            </a:r>
            <a:endParaRPr kumimoji="1" lang="en-US" altLang="ja-JP" sz="2400" b="1" dirty="0"/>
          </a:p>
          <a:p>
            <a:r>
              <a:rPr kumimoji="1" lang="ja-JP" altLang="en-US" sz="2400" b="1" dirty="0"/>
              <a:t>　</a:t>
            </a:r>
            <a:r>
              <a:rPr lang="ja-JP" altLang="en-US" sz="2400" b="1" dirty="0"/>
              <a:t>　</a:t>
            </a:r>
            <a:r>
              <a:rPr kumimoji="1" lang="ja-JP" altLang="en-US" sz="2400" b="1" dirty="0"/>
              <a:t>   ただし、「障害見舞金の対象となるもの」を除く。</a:t>
            </a:r>
            <a:endParaRPr kumimoji="1" lang="en-US" altLang="ja-JP" sz="2400" b="1" dirty="0"/>
          </a:p>
          <a:p>
            <a:r>
              <a:rPr kumimoji="1" lang="ja-JP" altLang="en-US" sz="2400" b="1" dirty="0"/>
              <a:t>　</a:t>
            </a:r>
            <a:r>
              <a:rPr lang="ja-JP" altLang="en-US" sz="2400" b="1" dirty="0"/>
              <a:t>　</a:t>
            </a:r>
            <a:r>
              <a:rPr kumimoji="1" lang="ja-JP" altLang="en-US" sz="2400" b="1" dirty="0"/>
              <a:t>   なお、ここでいう「欠損」とは、「永久歯の喪失歯であり、治療過程で抜歯</a:t>
            </a:r>
            <a:endParaRPr kumimoji="1" lang="en-US" altLang="ja-JP" sz="2400" b="1" dirty="0"/>
          </a:p>
          <a:p>
            <a:r>
              <a:rPr kumimoji="1" lang="ja-JP" altLang="en-US" sz="2400" b="1" dirty="0"/>
              <a:t>          したものも含む。」をいい、「破折」は含まない。</a:t>
            </a:r>
            <a:endParaRPr kumimoji="1" lang="en-US" altLang="ja-JP" sz="2400" b="1" dirty="0"/>
          </a:p>
          <a:p>
            <a:endParaRPr kumimoji="1" lang="en-US" altLang="ja-JP" sz="2400" b="1" dirty="0"/>
          </a:p>
          <a:p>
            <a:r>
              <a:rPr kumimoji="1" lang="ja-JP" altLang="en-US" sz="2400" b="1" dirty="0"/>
              <a:t>　</a:t>
            </a:r>
            <a:r>
              <a:rPr lang="ja-JP" altLang="en-US" sz="2400" b="1" dirty="0"/>
              <a:t>　</a:t>
            </a:r>
            <a:r>
              <a:rPr kumimoji="1" lang="ja-JP" altLang="en-US" sz="2400" b="1" dirty="0"/>
              <a:t>   また、「障害見舞金の対象となるもの」とは、「当該負傷により、歯牙障害</a:t>
            </a:r>
            <a:endParaRPr kumimoji="1" lang="en-US" altLang="ja-JP" sz="2400" b="1" dirty="0"/>
          </a:p>
          <a:p>
            <a:r>
              <a:rPr kumimoji="1" lang="ja-JP" altLang="en-US" sz="2400" b="1" dirty="0"/>
              <a:t>          にかかる障害見舞金が支給される場合」をいい、この場合において、歯牙欠</a:t>
            </a:r>
            <a:endParaRPr kumimoji="1" lang="en-US" altLang="ja-JP" sz="2400" b="1" dirty="0"/>
          </a:p>
          <a:p>
            <a:r>
              <a:rPr kumimoji="1" lang="ja-JP" altLang="en-US" sz="2400" b="1" dirty="0"/>
              <a:t>          損見舞金の支給は行わない。</a:t>
            </a:r>
            <a:endParaRPr kumimoji="1" lang="en-US" altLang="ja-JP" sz="2400" b="1" dirty="0"/>
          </a:p>
          <a:p>
            <a:endParaRPr kumimoji="1" lang="en-US" altLang="ja-JP" sz="2800" dirty="0"/>
          </a:p>
        </p:txBody>
      </p:sp>
      <p:sp>
        <p:nvSpPr>
          <p:cNvPr id="7" name="テキスト ボックス 6">
            <a:extLst>
              <a:ext uri="{FF2B5EF4-FFF2-40B4-BE49-F238E27FC236}">
                <a16:creationId xmlns:a16="http://schemas.microsoft.com/office/drawing/2014/main" id="{19A20CB3-DCA8-490F-8CEE-8D869AD105A1}"/>
              </a:ext>
            </a:extLst>
          </p:cNvPr>
          <p:cNvSpPr txBox="1"/>
          <p:nvPr/>
        </p:nvSpPr>
        <p:spPr>
          <a:xfrm>
            <a:off x="0" y="5180597"/>
            <a:ext cx="12192000" cy="1877437"/>
          </a:xfrm>
          <a:prstGeom prst="rect">
            <a:avLst/>
          </a:prstGeom>
          <a:solidFill>
            <a:schemeClr val="bg1"/>
          </a:solidFill>
          <a:ln>
            <a:solidFill>
              <a:schemeClr val="bg1"/>
            </a:solidFill>
          </a:ln>
        </p:spPr>
        <p:txBody>
          <a:bodyPr wrap="square" rtlCol="0">
            <a:spAutoFit/>
          </a:bodyPr>
          <a:lstStyle/>
          <a:p>
            <a:r>
              <a:rPr kumimoji="1" lang="ja-JP" altLang="en-US" sz="2800" dirty="0">
                <a:solidFill>
                  <a:schemeClr val="bg1"/>
                </a:solidFill>
              </a:rPr>
              <a:t>　</a:t>
            </a:r>
            <a:r>
              <a:rPr kumimoji="1" lang="ja-JP" altLang="en-US" sz="3200" b="1" dirty="0"/>
              <a:t>３　支給額　</a:t>
            </a:r>
            <a:endParaRPr kumimoji="1" lang="en-US" altLang="ja-JP" sz="3200" b="1" dirty="0"/>
          </a:p>
          <a:p>
            <a:r>
              <a:rPr kumimoji="1" lang="ja-JP" altLang="en-US" sz="2800" dirty="0"/>
              <a:t>　　</a:t>
            </a:r>
            <a:endParaRPr kumimoji="1" lang="en-US" altLang="ja-JP" sz="2800" dirty="0"/>
          </a:p>
          <a:p>
            <a:r>
              <a:rPr kumimoji="1" lang="ja-JP" altLang="en-US" sz="2800" dirty="0"/>
              <a:t>　　  </a:t>
            </a:r>
            <a:r>
              <a:rPr kumimoji="1" lang="ja-JP" altLang="en-US" sz="2400" b="1" dirty="0"/>
              <a:t>歯牙欠損見舞金の支給額は、</a:t>
            </a:r>
            <a:r>
              <a:rPr kumimoji="1" lang="ja-JP" altLang="en-US" sz="2400" b="1" dirty="0">
                <a:solidFill>
                  <a:srgbClr val="FF0000"/>
                </a:solidFill>
              </a:rPr>
              <a:t>１歯につき </a:t>
            </a:r>
            <a:r>
              <a:rPr kumimoji="1" lang="en-US" altLang="ja-JP" sz="2800" b="1" dirty="0">
                <a:solidFill>
                  <a:srgbClr val="FF0000"/>
                </a:solidFill>
              </a:rPr>
              <a:t>80,000 </a:t>
            </a:r>
            <a:r>
              <a:rPr kumimoji="1" lang="ja-JP" altLang="en-US" sz="2800" b="1" dirty="0">
                <a:solidFill>
                  <a:srgbClr val="FF0000"/>
                </a:solidFill>
              </a:rPr>
              <a:t>円</a:t>
            </a:r>
            <a:r>
              <a:rPr kumimoji="1" lang="ja-JP" altLang="en-US" sz="2400" b="1" dirty="0"/>
              <a:t>とする。</a:t>
            </a:r>
            <a:endParaRPr kumimoji="1" lang="en-US" altLang="ja-JP" sz="2400" b="1" dirty="0"/>
          </a:p>
          <a:p>
            <a:endParaRPr kumimoji="1" lang="ja-JP" altLang="en-US" sz="2800" dirty="0"/>
          </a:p>
        </p:txBody>
      </p:sp>
    </p:spTree>
    <p:extLst>
      <p:ext uri="{BB962C8B-B14F-4D97-AF65-F5344CB8AC3E}">
        <p14:creationId xmlns:p14="http://schemas.microsoft.com/office/powerpoint/2010/main" val="12086049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A53EA67D-02B6-439A-A6EC-B4C30B598F1B}"/>
              </a:ext>
            </a:extLst>
          </p:cNvPr>
          <p:cNvSpPr txBox="1"/>
          <p:nvPr/>
        </p:nvSpPr>
        <p:spPr>
          <a:xfrm>
            <a:off x="1" y="0"/>
            <a:ext cx="12191999" cy="6370975"/>
          </a:xfrm>
          <a:prstGeom prst="rect">
            <a:avLst/>
          </a:prstGeom>
          <a:solidFill>
            <a:schemeClr val="bg1"/>
          </a:solidFill>
          <a:ln>
            <a:solidFill>
              <a:schemeClr val="bg1"/>
            </a:solidFill>
          </a:ln>
        </p:spPr>
        <p:txBody>
          <a:bodyPr wrap="square" rtlCol="0">
            <a:spAutoFit/>
          </a:bodyPr>
          <a:lstStyle/>
          <a:p>
            <a:endParaRPr kumimoji="1" lang="en-US" altLang="ja-JP" sz="2800" dirty="0">
              <a:solidFill>
                <a:schemeClr val="bg1"/>
              </a:solidFill>
            </a:endParaRPr>
          </a:p>
          <a:p>
            <a:endParaRPr kumimoji="1" lang="en-US" altLang="ja-JP" sz="2800" dirty="0">
              <a:solidFill>
                <a:schemeClr val="bg1"/>
              </a:solidFill>
            </a:endParaRPr>
          </a:p>
          <a:p>
            <a:r>
              <a:rPr kumimoji="1" lang="ja-JP" altLang="en-US" sz="2800" dirty="0">
                <a:solidFill>
                  <a:schemeClr val="bg1"/>
                </a:solidFill>
              </a:rPr>
              <a:t>　</a:t>
            </a:r>
            <a:r>
              <a:rPr kumimoji="1" lang="ja-JP" altLang="en-US" sz="3200" b="1" dirty="0"/>
              <a:t>４　支払請求及び審査</a:t>
            </a:r>
            <a:endParaRPr kumimoji="1" lang="en-US" altLang="ja-JP" sz="3200" b="1" dirty="0"/>
          </a:p>
          <a:p>
            <a:endParaRPr kumimoji="1" lang="en-US" altLang="ja-JP" sz="2800" dirty="0"/>
          </a:p>
          <a:p>
            <a:r>
              <a:rPr kumimoji="1" lang="ja-JP" altLang="en-US" sz="2400" b="1" dirty="0">
                <a:latin typeface="+mn-ea"/>
              </a:rPr>
              <a:t>　（１）歯牙欠損見舞金の支払請求</a:t>
            </a:r>
            <a:endParaRPr kumimoji="1" lang="en-US" altLang="ja-JP" sz="2400" b="1" dirty="0">
              <a:latin typeface="+mn-ea"/>
            </a:endParaRPr>
          </a:p>
          <a:p>
            <a:r>
              <a:rPr kumimoji="1" lang="ja-JP" altLang="en-US" sz="2400" b="1" dirty="0">
                <a:latin typeface="+mn-ea"/>
              </a:rPr>
              <a:t>　　　　　学校・保育所等の設置者が、</a:t>
            </a:r>
            <a:endParaRPr kumimoji="1" lang="en-US" altLang="ja-JP" sz="2400" b="1" dirty="0">
              <a:latin typeface="+mn-ea"/>
            </a:endParaRPr>
          </a:p>
          <a:p>
            <a:r>
              <a:rPr kumimoji="1" lang="ja-JP" altLang="en-US" sz="2400" b="1" dirty="0">
                <a:latin typeface="+mn-ea"/>
              </a:rPr>
              <a:t>　　　　　　別記様式第１「歯牙欠損見舞金支払請求書」</a:t>
            </a:r>
            <a:r>
              <a:rPr kumimoji="1" lang="en-US" altLang="ja-JP" sz="2400" b="1" dirty="0">
                <a:latin typeface="+mn-ea"/>
              </a:rPr>
              <a:t>+</a:t>
            </a:r>
            <a:r>
              <a:rPr kumimoji="1" lang="ja-JP" altLang="en-US" sz="2400" b="1" dirty="0">
                <a:latin typeface="+mn-ea"/>
              </a:rPr>
              <a:t>「災害報告書」*</a:t>
            </a:r>
            <a:endParaRPr kumimoji="1" lang="en-US" altLang="ja-JP" sz="2400" b="1" dirty="0">
              <a:latin typeface="+mn-ea"/>
            </a:endParaRPr>
          </a:p>
          <a:p>
            <a:r>
              <a:rPr kumimoji="1" lang="ja-JP" altLang="en-US" sz="2400" b="1" dirty="0">
                <a:latin typeface="+mn-ea"/>
              </a:rPr>
              <a:t>　　　　　　別記様式第２「歯牙欠損報告書」</a:t>
            </a:r>
            <a:endParaRPr kumimoji="1" lang="en-US" altLang="ja-JP" sz="2400" b="1" dirty="0">
              <a:latin typeface="+mn-ea"/>
            </a:endParaRPr>
          </a:p>
          <a:p>
            <a:r>
              <a:rPr kumimoji="1" lang="ja-JP" altLang="en-US" sz="2400" b="1" dirty="0">
                <a:latin typeface="+mn-ea"/>
              </a:rPr>
              <a:t>　　　　　　別記様式第３「歯牙欠損診断書」</a:t>
            </a:r>
            <a:endParaRPr kumimoji="1" lang="en-US" altLang="ja-JP" sz="2400" b="1" dirty="0">
              <a:latin typeface="+mn-ea"/>
            </a:endParaRPr>
          </a:p>
          <a:p>
            <a:r>
              <a:rPr kumimoji="1" lang="ja-JP" altLang="en-US" sz="2400" b="1" dirty="0">
                <a:latin typeface="+mn-ea"/>
              </a:rPr>
              <a:t>　　　　　及びその他請求に必要な書類を添付し支払請求を行う。</a:t>
            </a:r>
            <a:endParaRPr kumimoji="1" lang="en-US" altLang="ja-JP" sz="2400" b="1" dirty="0">
              <a:latin typeface="+mn-ea"/>
            </a:endParaRPr>
          </a:p>
          <a:p>
            <a:r>
              <a:rPr kumimoji="1" lang="ja-JP" altLang="en-US" sz="2400" b="1" dirty="0">
                <a:latin typeface="+mn-ea"/>
              </a:rPr>
              <a:t>　　　　  　　*医療費の請求がある場合は、災害報告書（写し）を添付する。</a:t>
            </a:r>
            <a:endParaRPr kumimoji="1" lang="en-US" altLang="ja-JP" sz="2400" b="1" dirty="0">
              <a:latin typeface="+mn-ea"/>
            </a:endParaRPr>
          </a:p>
          <a:p>
            <a:endParaRPr kumimoji="1" lang="en-US" altLang="ja-JP" sz="2400" b="1" dirty="0">
              <a:latin typeface="+mn-ea"/>
            </a:endParaRPr>
          </a:p>
          <a:p>
            <a:r>
              <a:rPr kumimoji="1" lang="ja-JP" altLang="en-US" sz="2400" b="1" dirty="0">
                <a:latin typeface="+mn-ea"/>
              </a:rPr>
              <a:t>　（２）支払請求に対する審査</a:t>
            </a:r>
            <a:endParaRPr kumimoji="1" lang="en-US" altLang="ja-JP" sz="2400" b="1" dirty="0">
              <a:latin typeface="+mn-ea"/>
            </a:endParaRPr>
          </a:p>
          <a:p>
            <a:r>
              <a:rPr kumimoji="1" lang="ja-JP" altLang="en-US" sz="2400" b="1" dirty="0">
                <a:latin typeface="+mn-ea"/>
              </a:rPr>
              <a:t>　　　　　上記（１）の提出書類によりセンターが審査し、歯牙欠損見舞金の　　</a:t>
            </a:r>
            <a:endParaRPr kumimoji="1" lang="en-US" altLang="ja-JP" sz="2400" b="1" dirty="0">
              <a:latin typeface="+mn-ea"/>
            </a:endParaRPr>
          </a:p>
          <a:p>
            <a:r>
              <a:rPr kumimoji="1" lang="ja-JP" altLang="en-US" sz="2400" b="1" dirty="0">
                <a:latin typeface="+mn-ea"/>
              </a:rPr>
              <a:t>　　　　　支給決定を行う。</a:t>
            </a:r>
            <a:endParaRPr kumimoji="1" lang="en-US" altLang="ja-JP" sz="2400" b="1" dirty="0">
              <a:latin typeface="+mn-ea"/>
            </a:endParaRPr>
          </a:p>
          <a:p>
            <a:endParaRPr kumimoji="1" lang="ja-JP" altLang="en-US" sz="2800" dirty="0"/>
          </a:p>
        </p:txBody>
      </p:sp>
    </p:spTree>
    <p:extLst>
      <p:ext uri="{BB962C8B-B14F-4D97-AF65-F5344CB8AC3E}">
        <p14:creationId xmlns:p14="http://schemas.microsoft.com/office/powerpoint/2010/main" val="7567606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7870A431-ABB2-4695-9A1D-BDB9462AC7D9}"/>
              </a:ext>
            </a:extLst>
          </p:cNvPr>
          <p:cNvSpPr txBox="1"/>
          <p:nvPr/>
        </p:nvSpPr>
        <p:spPr>
          <a:xfrm>
            <a:off x="0" y="0"/>
            <a:ext cx="12192000" cy="6986528"/>
          </a:xfrm>
          <a:prstGeom prst="rect">
            <a:avLst/>
          </a:prstGeom>
          <a:solidFill>
            <a:schemeClr val="bg1"/>
          </a:solidFill>
          <a:ln>
            <a:solidFill>
              <a:schemeClr val="bg1"/>
            </a:solidFill>
          </a:ln>
        </p:spPr>
        <p:txBody>
          <a:bodyPr wrap="square" rtlCol="0">
            <a:spAutoFit/>
          </a:bodyPr>
          <a:lstStyle/>
          <a:p>
            <a:r>
              <a:rPr kumimoji="1" lang="ja-JP" altLang="en-US" sz="3200" b="1" dirty="0">
                <a:solidFill>
                  <a:schemeClr val="bg1"/>
                </a:solidFill>
              </a:rPr>
              <a:t>　</a:t>
            </a:r>
            <a:endParaRPr kumimoji="1" lang="en-US" altLang="ja-JP" sz="3200" b="1" dirty="0">
              <a:solidFill>
                <a:schemeClr val="bg1"/>
              </a:solidFill>
            </a:endParaRPr>
          </a:p>
          <a:p>
            <a:r>
              <a:rPr kumimoji="1" lang="ja-JP" altLang="en-US" sz="3200" b="1" dirty="0">
                <a:solidFill>
                  <a:schemeClr val="bg1"/>
                </a:solidFill>
              </a:rPr>
              <a:t>　</a:t>
            </a:r>
            <a:r>
              <a:rPr kumimoji="1" lang="ja-JP" altLang="en-US" sz="3200" b="1" dirty="0"/>
              <a:t>５　支払決定に対する支払通知</a:t>
            </a:r>
            <a:endParaRPr kumimoji="1" lang="en-US" altLang="ja-JP" sz="3200" b="1" dirty="0"/>
          </a:p>
          <a:p>
            <a:r>
              <a:rPr kumimoji="1" lang="ja-JP" altLang="en-US" sz="2800" b="1" dirty="0"/>
              <a:t>　　</a:t>
            </a:r>
            <a:endParaRPr kumimoji="1" lang="en-US" altLang="ja-JP" sz="2800" b="1" dirty="0"/>
          </a:p>
          <a:p>
            <a:r>
              <a:rPr lang="ja-JP" altLang="en-US" sz="2400" b="1" dirty="0">
                <a:latin typeface="+mn-ea"/>
              </a:rPr>
              <a:t>　　　　  </a:t>
            </a:r>
            <a:r>
              <a:rPr kumimoji="1" lang="ja-JP" altLang="en-US" sz="2400" b="1" dirty="0">
                <a:latin typeface="+mn-ea"/>
              </a:rPr>
              <a:t>歯牙欠損見舞金の支給は保護者等に支払い、設置者等に対しては</a:t>
            </a:r>
            <a:endParaRPr kumimoji="1" lang="en-US" altLang="ja-JP" sz="2400" b="1" dirty="0">
              <a:latin typeface="+mn-ea"/>
            </a:endParaRPr>
          </a:p>
          <a:p>
            <a:r>
              <a:rPr lang="ja-JP" altLang="en-US" sz="2400" b="1" dirty="0">
                <a:latin typeface="+mn-ea"/>
              </a:rPr>
              <a:t>　　　　  別</a:t>
            </a:r>
            <a:r>
              <a:rPr kumimoji="1" lang="ja-JP" altLang="en-US" sz="2400" b="1" dirty="0">
                <a:latin typeface="+mn-ea"/>
              </a:rPr>
              <a:t>記様式第４「歯牙欠損見舞金支払通知書」を送付する。</a:t>
            </a:r>
            <a:endParaRPr kumimoji="1" lang="en-US" altLang="ja-JP" sz="2400" b="1" dirty="0">
              <a:latin typeface="+mn-ea"/>
            </a:endParaRPr>
          </a:p>
          <a:p>
            <a:endParaRPr kumimoji="1" lang="en-US" altLang="ja-JP" sz="2400" dirty="0"/>
          </a:p>
          <a:p>
            <a:r>
              <a:rPr kumimoji="1" lang="ja-JP" altLang="en-US" sz="2800" dirty="0"/>
              <a:t>　</a:t>
            </a:r>
            <a:r>
              <a:rPr kumimoji="1" lang="ja-JP" altLang="en-US" sz="3200" b="1" dirty="0"/>
              <a:t>６　給付原簿の整備</a:t>
            </a:r>
            <a:endParaRPr kumimoji="1" lang="en-US" altLang="ja-JP" sz="3200" b="1" dirty="0"/>
          </a:p>
          <a:p>
            <a:endParaRPr kumimoji="1" lang="en-US" altLang="ja-JP" sz="2800" dirty="0"/>
          </a:p>
          <a:p>
            <a:r>
              <a:rPr kumimoji="1" lang="ja-JP" altLang="en-US" sz="2800" dirty="0"/>
              <a:t>　　　    </a:t>
            </a:r>
            <a:r>
              <a:rPr kumimoji="1" lang="ja-JP" altLang="en-US" sz="2400" b="1" dirty="0"/>
              <a:t>歯牙欠損見舞金を支給した場合、センターは別記様式第５「歯牙</a:t>
            </a:r>
            <a:endParaRPr kumimoji="1" lang="en-US" altLang="ja-JP" sz="2400" b="1" dirty="0"/>
          </a:p>
          <a:p>
            <a:r>
              <a:rPr lang="en-US" altLang="ja-JP" sz="2400" b="1" dirty="0"/>
              <a:t>                 </a:t>
            </a:r>
            <a:r>
              <a:rPr kumimoji="1" lang="ja-JP" altLang="en-US" sz="2400" b="1" dirty="0"/>
              <a:t>欠損見舞金給付原簿」を備え、所要の事項を記載して整理する。</a:t>
            </a:r>
            <a:endParaRPr kumimoji="1" lang="en-US" altLang="ja-JP" sz="2400" b="1" dirty="0"/>
          </a:p>
          <a:p>
            <a:endParaRPr kumimoji="1" lang="en-US" altLang="ja-JP" sz="2800" dirty="0"/>
          </a:p>
          <a:p>
            <a:r>
              <a:rPr kumimoji="1" lang="ja-JP" altLang="en-US" sz="2800" dirty="0"/>
              <a:t>　</a:t>
            </a:r>
            <a:r>
              <a:rPr kumimoji="1" lang="ja-JP" altLang="en-US" sz="3200" b="1" dirty="0"/>
              <a:t>７　保護者等への支払完了の報告</a:t>
            </a:r>
            <a:endParaRPr kumimoji="1" lang="en-US" altLang="ja-JP" sz="3200" b="1" dirty="0"/>
          </a:p>
          <a:p>
            <a:endParaRPr kumimoji="1" lang="en-US" altLang="ja-JP" sz="2800" dirty="0"/>
          </a:p>
          <a:p>
            <a:r>
              <a:rPr kumimoji="1" lang="ja-JP" altLang="en-US" sz="2800" dirty="0"/>
              <a:t>　　　    </a:t>
            </a:r>
            <a:r>
              <a:rPr kumimoji="1" lang="ja-JP" altLang="en-US" sz="2400" b="1" dirty="0">
                <a:latin typeface="+mn-ea"/>
              </a:rPr>
              <a:t>設置者は保護者等への支払が完了した場合、別記様式第６「歯牙　</a:t>
            </a:r>
            <a:endParaRPr kumimoji="1" lang="en-US" altLang="ja-JP" sz="2400" b="1" dirty="0">
              <a:latin typeface="+mn-ea"/>
            </a:endParaRPr>
          </a:p>
          <a:p>
            <a:r>
              <a:rPr kumimoji="1" lang="ja-JP" altLang="en-US" sz="2400" b="1" dirty="0">
                <a:latin typeface="+mn-ea"/>
              </a:rPr>
              <a:t>　　          欠損見舞金支払済報告書」を提出する。</a:t>
            </a:r>
            <a:endParaRPr kumimoji="1" lang="en-US" altLang="ja-JP" sz="2400" b="1" dirty="0">
              <a:latin typeface="+mn-ea"/>
            </a:endParaRPr>
          </a:p>
          <a:p>
            <a:endParaRPr kumimoji="1" lang="ja-JP" altLang="en-US" sz="2800" dirty="0"/>
          </a:p>
        </p:txBody>
      </p:sp>
    </p:spTree>
    <p:extLst>
      <p:ext uri="{BB962C8B-B14F-4D97-AF65-F5344CB8AC3E}">
        <p14:creationId xmlns:p14="http://schemas.microsoft.com/office/powerpoint/2010/main" val="17175651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286603"/>
            <a:ext cx="12192000" cy="1727199"/>
          </a:xfrm>
          <a:solidFill>
            <a:schemeClr val="bg1"/>
          </a:solidFill>
          <a:ln>
            <a:solidFill>
              <a:schemeClr val="bg1"/>
            </a:solidFill>
          </a:ln>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pPr algn="ctr"/>
            <a:br>
              <a:rPr kumimoji="1" lang="en-US" altLang="ja-JP" sz="3200" b="1" dirty="0">
                <a:solidFill>
                  <a:schemeClr val="bg1"/>
                </a:solidFill>
              </a:rPr>
            </a:br>
            <a:r>
              <a:rPr kumimoji="1" lang="ja-JP" altLang="en-US" sz="4000" b="1" dirty="0">
                <a:solidFill>
                  <a:schemeClr val="tx1"/>
                </a:solidFill>
              </a:rPr>
              <a:t>独立行政法人日本スポーツ振興センター法</a:t>
            </a:r>
            <a:br>
              <a:rPr kumimoji="1" lang="en-US" altLang="ja-JP" sz="2800" b="1" dirty="0">
                <a:solidFill>
                  <a:schemeClr val="tx1"/>
                </a:solidFill>
              </a:rPr>
            </a:br>
            <a:r>
              <a:rPr kumimoji="1" lang="ja-JP" altLang="en-US" sz="2800" b="1" dirty="0">
                <a:solidFill>
                  <a:schemeClr val="tx1"/>
                </a:solidFill>
              </a:rPr>
              <a:t>　　　　　　　　　　　　　　 　　　　　</a:t>
            </a:r>
            <a:r>
              <a:rPr lang="ja-JP" altLang="en-US" sz="2400" dirty="0">
                <a:solidFill>
                  <a:schemeClr val="tx1"/>
                </a:solidFill>
              </a:rPr>
              <a:t>平成</a:t>
            </a:r>
            <a:r>
              <a:rPr lang="en-US" altLang="ja-JP" sz="2400" dirty="0">
                <a:solidFill>
                  <a:schemeClr val="tx1"/>
                </a:solidFill>
              </a:rPr>
              <a:t>14</a:t>
            </a:r>
            <a:r>
              <a:rPr lang="ja-JP" altLang="en-US" sz="2400" dirty="0">
                <a:solidFill>
                  <a:schemeClr val="tx1"/>
                </a:solidFill>
              </a:rPr>
              <a:t>年</a:t>
            </a:r>
            <a:r>
              <a:rPr lang="en-US" altLang="ja-JP" sz="2400" dirty="0">
                <a:solidFill>
                  <a:schemeClr val="tx1"/>
                </a:solidFill>
              </a:rPr>
              <a:t>12</a:t>
            </a:r>
            <a:r>
              <a:rPr lang="ja-JP" altLang="en-US" sz="2400" dirty="0">
                <a:solidFill>
                  <a:schemeClr val="tx1"/>
                </a:solidFill>
              </a:rPr>
              <a:t>月</a:t>
            </a:r>
            <a:r>
              <a:rPr lang="en-US" altLang="ja-JP" sz="2400" dirty="0">
                <a:solidFill>
                  <a:schemeClr val="tx1"/>
                </a:solidFill>
              </a:rPr>
              <a:t>13</a:t>
            </a:r>
            <a:r>
              <a:rPr lang="ja-JP" altLang="en-US" sz="2400" dirty="0">
                <a:solidFill>
                  <a:schemeClr val="tx1"/>
                </a:solidFill>
              </a:rPr>
              <a:t>日法律第</a:t>
            </a:r>
            <a:r>
              <a:rPr lang="en-US" altLang="ja-JP" sz="2400" dirty="0">
                <a:solidFill>
                  <a:schemeClr val="tx1"/>
                </a:solidFill>
              </a:rPr>
              <a:t>162</a:t>
            </a:r>
            <a:r>
              <a:rPr lang="ja-JP" altLang="en-US" sz="2400" dirty="0">
                <a:solidFill>
                  <a:schemeClr val="tx1"/>
                </a:solidFill>
              </a:rPr>
              <a:t>号</a:t>
            </a:r>
            <a:br>
              <a:rPr lang="en-US" altLang="ja-JP" sz="2400" dirty="0">
                <a:solidFill>
                  <a:schemeClr val="tx1"/>
                </a:solidFill>
              </a:rPr>
            </a:br>
            <a:r>
              <a:rPr lang="ja-JP" altLang="en-US" sz="2400" dirty="0">
                <a:solidFill>
                  <a:schemeClr val="tx1"/>
                </a:solidFill>
              </a:rPr>
              <a:t>　　　　　　　　　　　　　　　　　　　　　　　　改正：平成</a:t>
            </a:r>
            <a:r>
              <a:rPr lang="en-US" altLang="ja-JP" sz="2400" dirty="0">
                <a:solidFill>
                  <a:schemeClr val="tx1"/>
                </a:solidFill>
              </a:rPr>
              <a:t>27</a:t>
            </a:r>
            <a:r>
              <a:rPr lang="ja-JP" altLang="en-US" sz="2400" dirty="0">
                <a:solidFill>
                  <a:schemeClr val="tx1"/>
                </a:solidFill>
              </a:rPr>
              <a:t>年</a:t>
            </a:r>
            <a:r>
              <a:rPr lang="en-US" altLang="ja-JP" sz="2400" dirty="0">
                <a:solidFill>
                  <a:schemeClr val="tx1"/>
                </a:solidFill>
              </a:rPr>
              <a:t>3</a:t>
            </a:r>
            <a:r>
              <a:rPr lang="ja-JP" altLang="en-US" sz="2400" dirty="0">
                <a:solidFill>
                  <a:schemeClr val="tx1"/>
                </a:solidFill>
              </a:rPr>
              <a:t>月</a:t>
            </a:r>
            <a:r>
              <a:rPr lang="en-US" altLang="ja-JP" sz="2400" dirty="0">
                <a:solidFill>
                  <a:schemeClr val="tx1"/>
                </a:solidFill>
              </a:rPr>
              <a:t>31</a:t>
            </a:r>
            <a:r>
              <a:rPr lang="ja-JP" altLang="en-US" sz="2400" dirty="0">
                <a:solidFill>
                  <a:schemeClr val="tx1"/>
                </a:solidFill>
              </a:rPr>
              <a:t>日法律第</a:t>
            </a:r>
            <a:r>
              <a:rPr lang="en-US" altLang="ja-JP" sz="2400" dirty="0">
                <a:solidFill>
                  <a:schemeClr val="tx1"/>
                </a:solidFill>
              </a:rPr>
              <a:t>12</a:t>
            </a:r>
            <a:r>
              <a:rPr lang="ja-JP" altLang="en-US" sz="2400" dirty="0">
                <a:solidFill>
                  <a:schemeClr val="tx1"/>
                </a:solidFill>
              </a:rPr>
              <a:t>号</a:t>
            </a:r>
            <a:endParaRPr kumimoji="1" lang="ja-JP" altLang="en-US" sz="2400" dirty="0">
              <a:solidFill>
                <a:schemeClr val="tx1"/>
              </a:solidFill>
            </a:endParaRPr>
          </a:p>
        </p:txBody>
      </p:sp>
      <p:sp>
        <p:nvSpPr>
          <p:cNvPr id="3" name="コンテンツ プレースホルダー 2"/>
          <p:cNvSpPr>
            <a:spLocks noGrp="1"/>
          </p:cNvSpPr>
          <p:nvPr>
            <p:ph idx="1"/>
          </p:nvPr>
        </p:nvSpPr>
        <p:spPr>
          <a:xfrm>
            <a:off x="218623" y="2338972"/>
            <a:ext cx="11523260" cy="4825260"/>
          </a:xfr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oAutofit/>
          </a:bodyPr>
          <a:lstStyle/>
          <a:p>
            <a:pPr marL="0" indent="0">
              <a:buNone/>
            </a:pPr>
            <a:r>
              <a:rPr lang="ja-JP" altLang="en-US" sz="2400" b="1" dirty="0">
                <a:solidFill>
                  <a:schemeClr val="tx1"/>
                </a:solidFill>
              </a:rPr>
              <a:t>（センターの目的）</a:t>
            </a:r>
            <a:endParaRPr lang="en-US" altLang="ja-JP" sz="2400" b="1" dirty="0">
              <a:solidFill>
                <a:schemeClr val="tx1"/>
              </a:solidFill>
            </a:endParaRPr>
          </a:p>
          <a:p>
            <a:pPr marL="0" indent="0">
              <a:buNone/>
            </a:pPr>
            <a:r>
              <a:rPr kumimoji="1" lang="ja-JP" altLang="en-US" sz="2400" b="1" dirty="0">
                <a:solidFill>
                  <a:schemeClr val="tx1"/>
                </a:solidFill>
              </a:rPr>
              <a:t>　　第３条　独立行政法人日本スポーツ振興センターは、スポーツの振興及び児童、</a:t>
            </a:r>
            <a:endParaRPr kumimoji="1" lang="en-US" altLang="ja-JP" sz="2400" b="1" dirty="0">
              <a:solidFill>
                <a:schemeClr val="tx1"/>
              </a:solidFill>
            </a:endParaRPr>
          </a:p>
          <a:p>
            <a:pPr marL="0" indent="0">
              <a:buNone/>
            </a:pPr>
            <a:r>
              <a:rPr lang="ja-JP" altLang="en-US" sz="2400" b="1" dirty="0">
                <a:solidFill>
                  <a:schemeClr val="tx1"/>
                </a:solidFill>
              </a:rPr>
              <a:t>　　　</a:t>
            </a:r>
            <a:r>
              <a:rPr kumimoji="1" lang="ja-JP" altLang="en-US" sz="2400" b="1" dirty="0">
                <a:solidFill>
                  <a:schemeClr val="tx1"/>
                </a:solidFill>
              </a:rPr>
              <a:t>生徒、学生又は幼児の健康の保持増進を図るため、その設置するスポーツ施</a:t>
            </a:r>
            <a:endParaRPr kumimoji="1" lang="en-US" altLang="ja-JP" sz="2400" b="1" dirty="0">
              <a:solidFill>
                <a:schemeClr val="tx1"/>
              </a:solidFill>
            </a:endParaRPr>
          </a:p>
          <a:p>
            <a:pPr marL="0" indent="0">
              <a:buNone/>
            </a:pPr>
            <a:r>
              <a:rPr lang="ja-JP" altLang="en-US" sz="2400" b="1" dirty="0">
                <a:solidFill>
                  <a:schemeClr val="tx1"/>
                </a:solidFill>
              </a:rPr>
              <a:t>　　　</a:t>
            </a:r>
            <a:r>
              <a:rPr kumimoji="1" lang="ja-JP" altLang="en-US" sz="2400" b="1" dirty="0">
                <a:solidFill>
                  <a:schemeClr val="tx1"/>
                </a:solidFill>
              </a:rPr>
              <a:t>設の適切かつ効率的な運営、スポーツの振興のために必要な援助、</a:t>
            </a:r>
            <a:r>
              <a:rPr kumimoji="1" lang="ja-JP" altLang="en-US" sz="2400" b="1" dirty="0">
                <a:solidFill>
                  <a:srgbClr val="FF0000"/>
                </a:solidFill>
              </a:rPr>
              <a:t>小学校、</a:t>
            </a:r>
            <a:endParaRPr kumimoji="1" lang="en-US" altLang="ja-JP" sz="2400" b="1" dirty="0">
              <a:solidFill>
                <a:srgbClr val="FF0000"/>
              </a:solidFill>
            </a:endParaRPr>
          </a:p>
          <a:p>
            <a:pPr marL="0" indent="0">
              <a:buNone/>
            </a:pPr>
            <a:r>
              <a:rPr lang="ja-JP" altLang="en-US" sz="2400" b="1" dirty="0">
                <a:solidFill>
                  <a:srgbClr val="FF0000"/>
                </a:solidFill>
              </a:rPr>
              <a:t>　　　</a:t>
            </a:r>
            <a:r>
              <a:rPr kumimoji="1" lang="ja-JP" altLang="en-US" sz="2400" b="1" dirty="0">
                <a:solidFill>
                  <a:srgbClr val="FF0000"/>
                </a:solidFill>
              </a:rPr>
              <a:t>中学校、高等学校、中等教育学校、高等専門学校、特別支援学校、幼稚園又</a:t>
            </a:r>
            <a:endParaRPr kumimoji="1" lang="en-US" altLang="ja-JP" sz="2400" b="1" dirty="0">
              <a:solidFill>
                <a:srgbClr val="FF0000"/>
              </a:solidFill>
            </a:endParaRPr>
          </a:p>
          <a:p>
            <a:pPr marL="0" indent="0">
              <a:buNone/>
            </a:pPr>
            <a:r>
              <a:rPr lang="ja-JP" altLang="en-US" sz="2400" b="1" dirty="0">
                <a:solidFill>
                  <a:srgbClr val="FF0000"/>
                </a:solidFill>
              </a:rPr>
              <a:t>　　　</a:t>
            </a:r>
            <a:r>
              <a:rPr kumimoji="1" lang="ja-JP" altLang="en-US" sz="2400" b="1" dirty="0" err="1">
                <a:solidFill>
                  <a:srgbClr val="FF0000"/>
                </a:solidFill>
              </a:rPr>
              <a:t>は幼</a:t>
            </a:r>
            <a:r>
              <a:rPr kumimoji="1" lang="ja-JP" altLang="en-US" sz="2400" b="1" dirty="0">
                <a:solidFill>
                  <a:srgbClr val="FF0000"/>
                </a:solidFill>
              </a:rPr>
              <a:t>保連携型認定こども園の管理下における児童生徒等の災害に関する必要</a:t>
            </a:r>
            <a:endParaRPr kumimoji="1" lang="en-US" altLang="ja-JP" sz="2400" b="1" dirty="0">
              <a:solidFill>
                <a:srgbClr val="FF0000"/>
              </a:solidFill>
            </a:endParaRPr>
          </a:p>
          <a:p>
            <a:pPr marL="0" indent="0">
              <a:buNone/>
            </a:pPr>
            <a:r>
              <a:rPr lang="ja-JP" altLang="en-US" sz="2400" b="1" dirty="0">
                <a:solidFill>
                  <a:srgbClr val="FF0000"/>
                </a:solidFill>
              </a:rPr>
              <a:t>　　　</a:t>
            </a:r>
            <a:r>
              <a:rPr kumimoji="1" lang="ja-JP" altLang="en-US" sz="2400" b="1" dirty="0">
                <a:solidFill>
                  <a:srgbClr val="FF0000"/>
                </a:solidFill>
              </a:rPr>
              <a:t>な給付</a:t>
            </a:r>
            <a:r>
              <a:rPr kumimoji="1" lang="ja-JP" altLang="en-US" sz="2400" b="1" dirty="0">
                <a:solidFill>
                  <a:schemeClr val="tx1"/>
                </a:solidFill>
              </a:rPr>
              <a:t>その他スポーツ及び児童生徒等の健康の保持増進に関する調査並びに</a:t>
            </a:r>
            <a:endParaRPr kumimoji="1" lang="en-US" altLang="ja-JP" sz="2400" b="1" dirty="0">
              <a:solidFill>
                <a:schemeClr val="tx1"/>
              </a:solidFill>
            </a:endParaRPr>
          </a:p>
          <a:p>
            <a:pPr marL="0" indent="0">
              <a:buNone/>
            </a:pPr>
            <a:r>
              <a:rPr lang="ja-JP" altLang="en-US" sz="2400" b="1" dirty="0">
                <a:solidFill>
                  <a:schemeClr val="tx1"/>
                </a:solidFill>
              </a:rPr>
              <a:t>　　　</a:t>
            </a:r>
            <a:r>
              <a:rPr kumimoji="1" lang="ja-JP" altLang="en-US" sz="2400" b="1" dirty="0">
                <a:solidFill>
                  <a:schemeClr val="tx1"/>
                </a:solidFill>
              </a:rPr>
              <a:t>資料の収集及び提供を行い、もって国民の心身の健全な発育に寄与すること</a:t>
            </a:r>
            <a:endParaRPr kumimoji="1" lang="en-US" altLang="ja-JP" sz="2400" b="1" dirty="0">
              <a:solidFill>
                <a:schemeClr val="tx1"/>
              </a:solidFill>
            </a:endParaRPr>
          </a:p>
          <a:p>
            <a:pPr marL="0" indent="0">
              <a:buNone/>
            </a:pPr>
            <a:r>
              <a:rPr lang="ja-JP" altLang="en-US" sz="2400" b="1" dirty="0">
                <a:solidFill>
                  <a:schemeClr val="tx1"/>
                </a:solidFill>
              </a:rPr>
              <a:t>　　　</a:t>
            </a:r>
            <a:r>
              <a:rPr kumimoji="1" lang="ja-JP" altLang="en-US" sz="2400" b="1" dirty="0">
                <a:solidFill>
                  <a:schemeClr val="tx1"/>
                </a:solidFill>
              </a:rPr>
              <a:t>を目的とする。</a:t>
            </a:r>
          </a:p>
        </p:txBody>
      </p:sp>
    </p:spTree>
    <p:extLst>
      <p:ext uri="{BB962C8B-B14F-4D97-AF65-F5344CB8AC3E}">
        <p14:creationId xmlns:p14="http://schemas.microsoft.com/office/powerpoint/2010/main" val="39519164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993BA5D4-B22C-433A-8667-84F01CF188CA}"/>
              </a:ext>
            </a:extLst>
          </p:cNvPr>
          <p:cNvSpPr txBox="1"/>
          <p:nvPr/>
        </p:nvSpPr>
        <p:spPr>
          <a:xfrm>
            <a:off x="0" y="0"/>
            <a:ext cx="12192000" cy="7509748"/>
          </a:xfrm>
          <a:prstGeom prst="rect">
            <a:avLst/>
          </a:prstGeom>
          <a:solidFill>
            <a:schemeClr val="bg1"/>
          </a:solidFill>
          <a:ln>
            <a:solidFill>
              <a:schemeClr val="bg1"/>
            </a:solidFill>
          </a:ln>
        </p:spPr>
        <p:txBody>
          <a:bodyPr wrap="square" rtlCol="0">
            <a:spAutoFit/>
          </a:bodyPr>
          <a:lstStyle/>
          <a:p>
            <a:r>
              <a:rPr kumimoji="1" lang="ja-JP" altLang="en-US" dirty="0"/>
              <a:t>　　</a:t>
            </a:r>
            <a:r>
              <a:rPr kumimoji="1" lang="ja-JP" altLang="en-US" sz="2400" dirty="0"/>
              <a:t>　</a:t>
            </a:r>
            <a:endParaRPr kumimoji="1" lang="en-US" altLang="ja-JP" sz="2400" dirty="0"/>
          </a:p>
          <a:p>
            <a:r>
              <a:rPr kumimoji="1" lang="ja-JP" altLang="en-US" sz="3200" b="1" dirty="0"/>
              <a:t>　８　支払請求に係る留意点</a:t>
            </a:r>
            <a:endParaRPr kumimoji="1" lang="en-US" altLang="ja-JP" sz="3200" b="1" dirty="0"/>
          </a:p>
          <a:p>
            <a:r>
              <a:rPr kumimoji="1" lang="ja-JP" altLang="en-US" sz="2400" dirty="0"/>
              <a:t>　</a:t>
            </a:r>
            <a:endParaRPr kumimoji="1" lang="en-US" altLang="ja-JP" sz="2400" dirty="0"/>
          </a:p>
          <a:p>
            <a:pPr>
              <a:lnSpc>
                <a:spcPct val="150000"/>
              </a:lnSpc>
            </a:pPr>
            <a:r>
              <a:rPr kumimoji="1" lang="ja-JP" altLang="en-US" sz="2400" dirty="0"/>
              <a:t>　</a:t>
            </a:r>
            <a:r>
              <a:rPr kumimoji="1" lang="ja-JP" altLang="en-US" sz="2400" b="1" dirty="0">
                <a:latin typeface="+mn-ea"/>
              </a:rPr>
              <a:t>（１）欠損補綴歯（欠損補綴を加えたもの）の脱落は、欠損した歯数に算入しない。</a:t>
            </a:r>
            <a:endParaRPr kumimoji="1" lang="en-US" altLang="ja-JP" sz="2400" b="1" dirty="0">
              <a:latin typeface="+mn-ea"/>
            </a:endParaRPr>
          </a:p>
          <a:p>
            <a:pPr>
              <a:lnSpc>
                <a:spcPct val="150000"/>
              </a:lnSpc>
            </a:pPr>
            <a:r>
              <a:rPr kumimoji="1" lang="ja-JP" altLang="en-US" sz="2400" b="1" dirty="0">
                <a:latin typeface="+mn-ea"/>
              </a:rPr>
              <a:t>　（２）欠損歯が過剰歯である場合も、欠損した歯数に算入して差し支えない。</a:t>
            </a:r>
            <a:endParaRPr kumimoji="1" lang="en-US" altLang="ja-JP" sz="2400" b="1" dirty="0">
              <a:latin typeface="+mn-ea"/>
            </a:endParaRPr>
          </a:p>
          <a:p>
            <a:pPr>
              <a:lnSpc>
                <a:spcPct val="150000"/>
              </a:lnSpc>
            </a:pPr>
            <a:r>
              <a:rPr kumimoji="1" lang="ja-JP" altLang="en-US" sz="2400" b="1" dirty="0">
                <a:latin typeface="+mn-ea"/>
              </a:rPr>
              <a:t>　（３）欠損歯が乳歯である場合は、欠損した歯数に算入しない。</a:t>
            </a:r>
            <a:endParaRPr kumimoji="1" lang="en-US" altLang="ja-JP" sz="2400" b="1" dirty="0">
              <a:latin typeface="+mn-ea"/>
            </a:endParaRPr>
          </a:p>
          <a:p>
            <a:pPr>
              <a:lnSpc>
                <a:spcPct val="150000"/>
              </a:lnSpc>
            </a:pPr>
            <a:r>
              <a:rPr kumimoji="1" lang="ja-JP" altLang="en-US" sz="2400" b="1" dirty="0">
                <a:latin typeface="+mn-ea"/>
              </a:rPr>
              <a:t>　　　　ただし、後続永久歯が無い場合は、欠損した歯数に算入する。</a:t>
            </a:r>
            <a:endParaRPr kumimoji="1" lang="en-US" altLang="ja-JP" sz="2400" b="1" dirty="0">
              <a:latin typeface="+mn-ea"/>
            </a:endParaRPr>
          </a:p>
          <a:p>
            <a:pPr>
              <a:lnSpc>
                <a:spcPct val="150000"/>
              </a:lnSpc>
            </a:pPr>
            <a:r>
              <a:rPr kumimoji="1" lang="ja-JP" altLang="en-US" sz="2400" b="1" dirty="0">
                <a:latin typeface="+mn-ea"/>
              </a:rPr>
              <a:t>　（４）学校管理下の災害により脱落した歯牙を再植した場合（再植歯）は、欠損</a:t>
            </a:r>
            <a:endParaRPr kumimoji="1" lang="en-US" altLang="ja-JP" sz="2400" b="1" dirty="0">
              <a:latin typeface="+mn-ea"/>
            </a:endParaRPr>
          </a:p>
          <a:p>
            <a:pPr>
              <a:lnSpc>
                <a:spcPct val="150000"/>
              </a:lnSpc>
            </a:pPr>
            <a:r>
              <a:rPr kumimoji="1" lang="ja-JP" altLang="en-US" sz="2400" b="1" dirty="0">
                <a:latin typeface="+mn-ea"/>
              </a:rPr>
              <a:t>　　　　した歯数に算入しない。</a:t>
            </a:r>
            <a:endParaRPr kumimoji="1" lang="en-US" altLang="ja-JP" sz="2400" b="1" dirty="0">
              <a:latin typeface="+mn-ea"/>
            </a:endParaRPr>
          </a:p>
          <a:p>
            <a:pPr>
              <a:lnSpc>
                <a:spcPct val="150000"/>
              </a:lnSpc>
            </a:pPr>
            <a:r>
              <a:rPr kumimoji="1" lang="ja-JP" altLang="en-US" sz="2400" b="1" dirty="0">
                <a:latin typeface="+mn-ea"/>
              </a:rPr>
              <a:t>　　　　なお、再植歯牙が歯根吸収等により無事故的に脱落したものである場合は、</a:t>
            </a:r>
            <a:endParaRPr kumimoji="1" lang="en-US" altLang="ja-JP" sz="2400" b="1" dirty="0">
              <a:latin typeface="+mn-ea"/>
            </a:endParaRPr>
          </a:p>
          <a:p>
            <a:pPr>
              <a:lnSpc>
                <a:spcPct val="150000"/>
              </a:lnSpc>
            </a:pPr>
            <a:r>
              <a:rPr kumimoji="1" lang="ja-JP" altLang="en-US" sz="2400" b="1" dirty="0">
                <a:latin typeface="+mn-ea"/>
              </a:rPr>
              <a:t>　　　　その脱落が、当初の負傷についての医療費の支給開始後１０年以内である</a:t>
            </a:r>
            <a:endParaRPr kumimoji="1" lang="en-US" altLang="ja-JP" sz="2400" b="1" dirty="0">
              <a:latin typeface="+mn-ea"/>
            </a:endParaRPr>
          </a:p>
          <a:p>
            <a:pPr>
              <a:lnSpc>
                <a:spcPct val="150000"/>
              </a:lnSpc>
            </a:pPr>
            <a:r>
              <a:rPr kumimoji="1" lang="ja-JP" altLang="en-US" sz="2400" b="1" dirty="0">
                <a:latin typeface="+mn-ea"/>
              </a:rPr>
              <a:t>　　　　ときは、その脱落に対する医療費及びその結果として欠損したときは、歯牙</a:t>
            </a:r>
            <a:endParaRPr kumimoji="1" lang="en-US" altLang="ja-JP" sz="2400" b="1" dirty="0">
              <a:latin typeface="+mn-ea"/>
            </a:endParaRPr>
          </a:p>
          <a:p>
            <a:pPr>
              <a:lnSpc>
                <a:spcPct val="150000"/>
              </a:lnSpc>
            </a:pPr>
            <a:r>
              <a:rPr kumimoji="1" lang="ja-JP" altLang="en-US" sz="2400" b="1" dirty="0">
                <a:latin typeface="+mn-ea"/>
              </a:rPr>
              <a:t>　　　　欠損見舞金のいずれも支給の対象とする。　</a:t>
            </a:r>
            <a:endParaRPr kumimoji="1" lang="en-US" altLang="ja-JP" sz="2400" b="1" dirty="0">
              <a:latin typeface="+mn-ea"/>
            </a:endParaRPr>
          </a:p>
          <a:p>
            <a:endParaRPr kumimoji="1" lang="ja-JP" altLang="en-US" sz="2400" dirty="0"/>
          </a:p>
        </p:txBody>
      </p:sp>
    </p:spTree>
    <p:extLst>
      <p:ext uri="{BB962C8B-B14F-4D97-AF65-F5344CB8AC3E}">
        <p14:creationId xmlns:p14="http://schemas.microsoft.com/office/powerpoint/2010/main" val="35291908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60539D42-B506-463F-8A5A-C5034B52F633}"/>
              </a:ext>
            </a:extLst>
          </p:cNvPr>
          <p:cNvSpPr txBox="1"/>
          <p:nvPr/>
        </p:nvSpPr>
        <p:spPr>
          <a:xfrm>
            <a:off x="0" y="0"/>
            <a:ext cx="12192000" cy="6863417"/>
          </a:xfrm>
          <a:prstGeom prst="rect">
            <a:avLst/>
          </a:prstGeom>
          <a:solidFill>
            <a:schemeClr val="bg1"/>
          </a:solidFill>
          <a:ln>
            <a:solidFill>
              <a:schemeClr val="bg1"/>
            </a:solidFill>
          </a:ln>
        </p:spPr>
        <p:txBody>
          <a:bodyPr wrap="square" rtlCol="0">
            <a:spAutoFit/>
          </a:bodyPr>
          <a:lstStyle/>
          <a:p>
            <a:endParaRPr kumimoji="1" lang="en-US" altLang="ja-JP" sz="2400" dirty="0"/>
          </a:p>
          <a:p>
            <a:r>
              <a:rPr kumimoji="1" lang="ja-JP" altLang="en-US" sz="2400" dirty="0"/>
              <a:t>　</a:t>
            </a:r>
            <a:endParaRPr kumimoji="1" lang="en-US" altLang="ja-JP" sz="2400" dirty="0">
              <a:solidFill>
                <a:schemeClr val="bg1"/>
              </a:solidFill>
            </a:endParaRPr>
          </a:p>
          <a:p>
            <a:r>
              <a:rPr kumimoji="1" lang="ja-JP" altLang="en-US" sz="3200" dirty="0">
                <a:solidFill>
                  <a:schemeClr val="bg1"/>
                </a:solidFill>
              </a:rPr>
              <a:t>　</a:t>
            </a:r>
            <a:r>
              <a:rPr kumimoji="1" lang="ja-JP" altLang="en-US" sz="3200" b="1" dirty="0">
                <a:latin typeface="+mn-ea"/>
              </a:rPr>
              <a:t>９　時効の取扱い</a:t>
            </a:r>
            <a:endParaRPr kumimoji="1" lang="en-US" altLang="ja-JP" sz="3200" b="1" dirty="0">
              <a:latin typeface="+mn-ea"/>
            </a:endParaRPr>
          </a:p>
          <a:p>
            <a:endParaRPr kumimoji="1" lang="en-US" altLang="ja-JP" sz="2400" dirty="0"/>
          </a:p>
          <a:p>
            <a:r>
              <a:rPr kumimoji="1" lang="ja-JP" altLang="en-US" sz="2400" dirty="0"/>
              <a:t>　　</a:t>
            </a:r>
            <a:endParaRPr kumimoji="1" lang="en-US" altLang="ja-JP" sz="2400" b="1" dirty="0"/>
          </a:p>
          <a:p>
            <a:r>
              <a:rPr kumimoji="1" lang="ja-JP" altLang="en-US" sz="2400" b="1" dirty="0"/>
              <a:t>　　（１）歯牙欠損見舞金に係る時効については、災害共済給付と同様に取り扱う。</a:t>
            </a:r>
            <a:endParaRPr kumimoji="1" lang="en-US" altLang="ja-JP" sz="2400" b="1" dirty="0"/>
          </a:p>
          <a:p>
            <a:r>
              <a:rPr kumimoji="1" lang="ja-JP" altLang="en-US" sz="2400" b="1" dirty="0"/>
              <a:t>　　　</a:t>
            </a:r>
            <a:endParaRPr kumimoji="1" lang="en-US" altLang="ja-JP" sz="2400" b="1" dirty="0"/>
          </a:p>
          <a:p>
            <a:r>
              <a:rPr kumimoji="1" lang="ja-JP" altLang="en-US" sz="2400" b="1" dirty="0"/>
              <a:t>　　（２）歯牙欠損見舞金を受ける権利は、その支給事由が生じた日から２年間</a:t>
            </a:r>
            <a:endParaRPr kumimoji="1" lang="en-US" altLang="ja-JP" sz="2400" b="1" dirty="0"/>
          </a:p>
          <a:p>
            <a:r>
              <a:rPr kumimoji="1" lang="ja-JP" altLang="en-US" sz="2400" b="1" dirty="0"/>
              <a:t>　　　   　行われないときは、時効により消滅する。</a:t>
            </a:r>
            <a:endParaRPr kumimoji="1" lang="en-US" altLang="ja-JP" sz="2400" b="1" dirty="0"/>
          </a:p>
          <a:p>
            <a:endParaRPr kumimoji="1" lang="en-US" altLang="ja-JP" sz="2400" b="1" dirty="0"/>
          </a:p>
          <a:p>
            <a:r>
              <a:rPr kumimoji="1" lang="ja-JP" altLang="en-US" sz="2400" b="1" dirty="0"/>
              <a:t>　　（３）時効は、傷病が治った日の属する月の翌月１０日の翌日から起算する</a:t>
            </a:r>
            <a:endParaRPr kumimoji="1" lang="en-US" altLang="ja-JP" sz="2400" b="1" dirty="0"/>
          </a:p>
          <a:p>
            <a:r>
              <a:rPr kumimoji="1" lang="ja-JP" altLang="en-US" sz="2400" b="1" dirty="0"/>
              <a:t>　　　　   ものとする。</a:t>
            </a:r>
            <a:endParaRPr kumimoji="1" lang="en-US" altLang="ja-JP" sz="2400" b="1" dirty="0"/>
          </a:p>
          <a:p>
            <a:endParaRPr kumimoji="1" lang="en-US" altLang="ja-JP" sz="2400" b="1" dirty="0"/>
          </a:p>
          <a:p>
            <a:r>
              <a:rPr kumimoji="1" lang="ja-JP" altLang="en-US" sz="2400" b="1" dirty="0"/>
              <a:t>　　（４）なお、傷病が治った日と、症状の固定した日が一致しない場合にあって</a:t>
            </a:r>
            <a:endParaRPr kumimoji="1" lang="en-US" altLang="ja-JP" sz="2400" b="1" dirty="0"/>
          </a:p>
          <a:p>
            <a:r>
              <a:rPr kumimoji="1" lang="ja-JP" altLang="en-US" sz="2400" b="1" dirty="0"/>
              <a:t>　　　　   は、症状の固定した日の属する月の翌月の１０日の翌日を起算日とする。</a:t>
            </a:r>
            <a:endParaRPr kumimoji="1" lang="en-US" altLang="ja-JP" sz="2400" b="1" dirty="0"/>
          </a:p>
          <a:p>
            <a:endParaRPr kumimoji="1" lang="en-US" altLang="ja-JP" sz="2400" b="1" dirty="0"/>
          </a:p>
          <a:p>
            <a:endParaRPr kumimoji="1" lang="en-US" altLang="ja-JP" sz="2400" dirty="0">
              <a:solidFill>
                <a:schemeClr val="bg1"/>
              </a:solidFill>
            </a:endParaRPr>
          </a:p>
          <a:p>
            <a:r>
              <a:rPr kumimoji="1" lang="ja-JP" altLang="en-US" sz="2400" dirty="0">
                <a:solidFill>
                  <a:schemeClr val="bg1"/>
                </a:solidFill>
              </a:rPr>
              <a:t>　　　</a:t>
            </a:r>
          </a:p>
        </p:txBody>
      </p:sp>
    </p:spTree>
    <p:extLst>
      <p:ext uri="{BB962C8B-B14F-4D97-AF65-F5344CB8AC3E}">
        <p14:creationId xmlns:p14="http://schemas.microsoft.com/office/powerpoint/2010/main" val="20421889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26548" y="971196"/>
            <a:ext cx="11303557" cy="5834418"/>
          </a:xfr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lvl="0"/>
            <a:r>
              <a:rPr lang="ja-JP" altLang="en-US" sz="2800" b="1" dirty="0"/>
              <a:t>　　　　　</a:t>
            </a:r>
          </a:p>
        </p:txBody>
      </p:sp>
      <p:sp>
        <p:nvSpPr>
          <p:cNvPr id="3" name="楕円 2">
            <a:extLst>
              <a:ext uri="{FF2B5EF4-FFF2-40B4-BE49-F238E27FC236}">
                <a16:creationId xmlns:a16="http://schemas.microsoft.com/office/drawing/2014/main" id="{4C873EC9-E2B9-49D2-A52B-A8D25FCECABF}"/>
              </a:ext>
            </a:extLst>
          </p:cNvPr>
          <p:cNvSpPr/>
          <p:nvPr/>
        </p:nvSpPr>
        <p:spPr>
          <a:xfrm>
            <a:off x="4562943" y="1141590"/>
            <a:ext cx="2616735" cy="9144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b="1" dirty="0">
                <a:solidFill>
                  <a:schemeClr val="tx1"/>
                </a:solidFill>
              </a:rPr>
              <a:t>災害発生</a:t>
            </a:r>
          </a:p>
        </p:txBody>
      </p:sp>
      <p:sp>
        <p:nvSpPr>
          <p:cNvPr id="4" name="テキスト ボックス 3">
            <a:extLst>
              <a:ext uri="{FF2B5EF4-FFF2-40B4-BE49-F238E27FC236}">
                <a16:creationId xmlns:a16="http://schemas.microsoft.com/office/drawing/2014/main" id="{6E20648D-1FC8-4C55-B88E-F0E55696037F}"/>
              </a:ext>
            </a:extLst>
          </p:cNvPr>
          <p:cNvSpPr txBox="1"/>
          <p:nvPr/>
        </p:nvSpPr>
        <p:spPr>
          <a:xfrm>
            <a:off x="711022" y="2598003"/>
            <a:ext cx="4185761" cy="954107"/>
          </a:xfrm>
          <a:prstGeom prst="rect">
            <a:avLst/>
          </a:prstGeom>
          <a:noFill/>
          <a:ln>
            <a:solidFill>
              <a:schemeClr val="tx1"/>
            </a:solidFill>
          </a:ln>
        </p:spPr>
        <p:txBody>
          <a:bodyPr wrap="none" rtlCol="0">
            <a:spAutoFit/>
          </a:bodyPr>
          <a:lstStyle/>
          <a:p>
            <a:r>
              <a:rPr kumimoji="1" lang="ja-JP" altLang="en-US" sz="2400" dirty="0">
                <a:solidFill>
                  <a:schemeClr val="bg1"/>
                </a:solidFill>
              </a:rPr>
              <a:t>　</a:t>
            </a:r>
            <a:r>
              <a:rPr kumimoji="1" lang="ja-JP" altLang="en-US" sz="2400" b="1" dirty="0"/>
              <a:t>１～２歯の歯牙障害の場合</a:t>
            </a:r>
            <a:endParaRPr kumimoji="1" lang="en-US" altLang="ja-JP" sz="2400" b="1" dirty="0"/>
          </a:p>
          <a:p>
            <a:pPr algn="ctr"/>
            <a:r>
              <a:rPr kumimoji="1" lang="ja-JP" altLang="en-US" sz="3200" b="1" dirty="0">
                <a:solidFill>
                  <a:srgbClr val="FF0000"/>
                </a:solidFill>
              </a:rPr>
              <a:t>　医療費の給付　</a:t>
            </a:r>
          </a:p>
        </p:txBody>
      </p:sp>
      <p:sp>
        <p:nvSpPr>
          <p:cNvPr id="6" name="テキスト ボックス 5">
            <a:extLst>
              <a:ext uri="{FF2B5EF4-FFF2-40B4-BE49-F238E27FC236}">
                <a16:creationId xmlns:a16="http://schemas.microsoft.com/office/drawing/2014/main" id="{44AE3E01-6C76-415C-A0EB-D502CF57CF72}"/>
              </a:ext>
            </a:extLst>
          </p:cNvPr>
          <p:cNvSpPr txBox="1"/>
          <p:nvPr/>
        </p:nvSpPr>
        <p:spPr>
          <a:xfrm>
            <a:off x="711022" y="114767"/>
            <a:ext cx="10620593" cy="846386"/>
          </a:xfrm>
          <a:prstGeom prst="rect">
            <a:avLst/>
          </a:prstGeom>
          <a:solidFill>
            <a:schemeClr val="bg1"/>
          </a:solidFill>
          <a:ln>
            <a:solidFill>
              <a:schemeClr val="bg1"/>
            </a:solidFill>
          </a:ln>
        </p:spPr>
        <p:txBody>
          <a:bodyPr wrap="square" rtlCol="0">
            <a:spAutoFit/>
          </a:bodyPr>
          <a:lstStyle/>
          <a:p>
            <a:pPr algn="ctr"/>
            <a:endParaRPr kumimoji="1" lang="en-US" altLang="ja-JP" sz="1050" dirty="0"/>
          </a:p>
          <a:p>
            <a:pPr algn="ctr"/>
            <a:r>
              <a:rPr kumimoji="1" lang="ja-JP" altLang="en-US" sz="2800" b="1" dirty="0"/>
              <a:t>医療費・</a:t>
            </a:r>
            <a:r>
              <a:rPr lang="ja-JP" altLang="en-US" sz="2800" b="1" dirty="0"/>
              <a:t>歯牙欠損見舞金・</a:t>
            </a:r>
            <a:r>
              <a:rPr kumimoji="1" lang="ja-JP" altLang="en-US" sz="2800" b="1" dirty="0"/>
              <a:t>障害見舞金　フローチャート</a:t>
            </a:r>
            <a:endParaRPr kumimoji="1" lang="en-US" altLang="ja-JP" sz="2800" b="1" dirty="0"/>
          </a:p>
          <a:p>
            <a:pPr algn="ctr"/>
            <a:endParaRPr kumimoji="1" lang="ja-JP" altLang="en-US" sz="1050" dirty="0"/>
          </a:p>
        </p:txBody>
      </p:sp>
      <p:sp>
        <p:nvSpPr>
          <p:cNvPr id="7" name="テキスト ボックス 6">
            <a:extLst>
              <a:ext uri="{FF2B5EF4-FFF2-40B4-BE49-F238E27FC236}">
                <a16:creationId xmlns:a16="http://schemas.microsoft.com/office/drawing/2014/main" id="{44094523-AC2C-4523-B2F3-931CC42F9834}"/>
              </a:ext>
            </a:extLst>
          </p:cNvPr>
          <p:cNvSpPr txBox="1"/>
          <p:nvPr/>
        </p:nvSpPr>
        <p:spPr>
          <a:xfrm>
            <a:off x="7001136" y="2648750"/>
            <a:ext cx="4284013" cy="954107"/>
          </a:xfrm>
          <a:prstGeom prst="rect">
            <a:avLst/>
          </a:prstGeom>
          <a:solidFill>
            <a:schemeClr val="bg1"/>
          </a:solidFill>
          <a:ln>
            <a:solidFill>
              <a:schemeClr val="tx1"/>
            </a:solidFill>
          </a:ln>
        </p:spPr>
        <p:txBody>
          <a:bodyPr wrap="square" rtlCol="0">
            <a:spAutoFit/>
          </a:bodyPr>
          <a:lstStyle/>
          <a:p>
            <a:r>
              <a:rPr kumimoji="1" lang="ja-JP" altLang="en-US" b="1" dirty="0">
                <a:solidFill>
                  <a:schemeClr val="bg1"/>
                </a:solidFill>
              </a:rPr>
              <a:t>　</a:t>
            </a:r>
            <a:r>
              <a:rPr kumimoji="1" lang="ja-JP" altLang="en-US" sz="2400" b="1" dirty="0"/>
              <a:t>３歯以上の歯牙障害の場合</a:t>
            </a:r>
            <a:endParaRPr kumimoji="1" lang="en-US" altLang="ja-JP" sz="2400" b="1" dirty="0"/>
          </a:p>
          <a:p>
            <a:pPr algn="ctr"/>
            <a:r>
              <a:rPr kumimoji="1" lang="ja-JP" altLang="en-US" sz="3200" b="1" dirty="0">
                <a:solidFill>
                  <a:srgbClr val="FF0000"/>
                </a:solidFill>
              </a:rPr>
              <a:t>医療費の給付　</a:t>
            </a:r>
          </a:p>
        </p:txBody>
      </p:sp>
      <p:sp>
        <p:nvSpPr>
          <p:cNvPr id="8" name="テキスト ボックス 7">
            <a:extLst>
              <a:ext uri="{FF2B5EF4-FFF2-40B4-BE49-F238E27FC236}">
                <a16:creationId xmlns:a16="http://schemas.microsoft.com/office/drawing/2014/main" id="{FE2E5301-295D-4CC1-8D63-44C1436E95CC}"/>
              </a:ext>
            </a:extLst>
          </p:cNvPr>
          <p:cNvSpPr txBox="1"/>
          <p:nvPr/>
        </p:nvSpPr>
        <p:spPr>
          <a:xfrm>
            <a:off x="6977902" y="4964939"/>
            <a:ext cx="4330479" cy="1323439"/>
          </a:xfrm>
          <a:prstGeom prst="rect">
            <a:avLst/>
          </a:prstGeom>
          <a:solidFill>
            <a:schemeClr val="bg1"/>
          </a:solidFill>
          <a:ln>
            <a:solidFill>
              <a:schemeClr val="tx1"/>
            </a:solidFill>
          </a:ln>
        </p:spPr>
        <p:txBody>
          <a:bodyPr wrap="square" rtlCol="0">
            <a:spAutoFit/>
          </a:bodyPr>
          <a:lstStyle/>
          <a:p>
            <a:pPr algn="ctr"/>
            <a:r>
              <a:rPr kumimoji="1" lang="ja-JP" altLang="en-US" sz="2400" b="1" dirty="0"/>
              <a:t>症状固定後、３歯以上に対し</a:t>
            </a:r>
            <a:endParaRPr kumimoji="1" lang="en-US" altLang="ja-JP" sz="2400" b="1" dirty="0"/>
          </a:p>
          <a:p>
            <a:pPr algn="ctr"/>
            <a:r>
              <a:rPr kumimoji="1" lang="ja-JP" altLang="en-US" sz="2400" b="1" dirty="0"/>
              <a:t>歯科補綴を行った場合</a:t>
            </a:r>
            <a:endParaRPr kumimoji="1" lang="en-US" altLang="ja-JP" sz="2400" b="1" dirty="0"/>
          </a:p>
          <a:p>
            <a:pPr algn="ctr"/>
            <a:r>
              <a:rPr lang="ja-JP" altLang="en-US" sz="3200" b="1" dirty="0">
                <a:solidFill>
                  <a:srgbClr val="FF0000"/>
                </a:solidFill>
              </a:rPr>
              <a:t>障害見舞金の給付</a:t>
            </a:r>
            <a:endParaRPr kumimoji="1" lang="ja-JP" altLang="en-US" sz="2400" b="1" dirty="0"/>
          </a:p>
        </p:txBody>
      </p:sp>
      <p:sp>
        <p:nvSpPr>
          <p:cNvPr id="10" name="矢印: 下 9">
            <a:extLst>
              <a:ext uri="{FF2B5EF4-FFF2-40B4-BE49-F238E27FC236}">
                <a16:creationId xmlns:a16="http://schemas.microsoft.com/office/drawing/2014/main" id="{621A81D8-FD2F-43A3-A2B9-ADD07BEFEAA8}"/>
              </a:ext>
            </a:extLst>
          </p:cNvPr>
          <p:cNvSpPr/>
          <p:nvPr/>
        </p:nvSpPr>
        <p:spPr>
          <a:xfrm rot="2843662">
            <a:off x="3731427" y="1792367"/>
            <a:ext cx="510426" cy="785732"/>
          </a:xfrm>
          <a:prstGeom prst="down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矢印: 下 10">
            <a:extLst>
              <a:ext uri="{FF2B5EF4-FFF2-40B4-BE49-F238E27FC236}">
                <a16:creationId xmlns:a16="http://schemas.microsoft.com/office/drawing/2014/main" id="{12BCD33F-88CA-4E97-8A31-78CBB9EA2960}"/>
              </a:ext>
            </a:extLst>
          </p:cNvPr>
          <p:cNvSpPr/>
          <p:nvPr/>
        </p:nvSpPr>
        <p:spPr>
          <a:xfrm rot="18818311">
            <a:off x="7504548" y="1819621"/>
            <a:ext cx="509908" cy="800055"/>
          </a:xfrm>
          <a:prstGeom prst="down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矢印: 下 11">
            <a:extLst>
              <a:ext uri="{FF2B5EF4-FFF2-40B4-BE49-F238E27FC236}">
                <a16:creationId xmlns:a16="http://schemas.microsoft.com/office/drawing/2014/main" id="{9383BF27-3095-48EF-BBCE-766AC3899C33}"/>
              </a:ext>
            </a:extLst>
          </p:cNvPr>
          <p:cNvSpPr/>
          <p:nvPr/>
        </p:nvSpPr>
        <p:spPr>
          <a:xfrm>
            <a:off x="8870856" y="3888405"/>
            <a:ext cx="484632" cy="848691"/>
          </a:xfrm>
          <a:prstGeom prst="down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矢印: 下 13">
            <a:extLst>
              <a:ext uri="{FF2B5EF4-FFF2-40B4-BE49-F238E27FC236}">
                <a16:creationId xmlns:a16="http://schemas.microsoft.com/office/drawing/2014/main" id="{33A2476D-4C72-4DB4-9DC6-46DB54F2A33D}"/>
              </a:ext>
            </a:extLst>
          </p:cNvPr>
          <p:cNvSpPr/>
          <p:nvPr/>
        </p:nvSpPr>
        <p:spPr>
          <a:xfrm rot="3596813">
            <a:off x="5624228" y="3364654"/>
            <a:ext cx="508196" cy="1599835"/>
          </a:xfrm>
          <a:prstGeom prst="downArrow">
            <a:avLst/>
          </a:prstGeom>
          <a:solidFill>
            <a:schemeClr val="bg1"/>
          </a:solidFill>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5" name="テキスト ボックス 14">
            <a:extLst>
              <a:ext uri="{FF2B5EF4-FFF2-40B4-BE49-F238E27FC236}">
                <a16:creationId xmlns:a16="http://schemas.microsoft.com/office/drawing/2014/main" id="{2A100C3A-5858-41E5-99F0-7027890D3091}"/>
              </a:ext>
            </a:extLst>
          </p:cNvPr>
          <p:cNvSpPr txBox="1"/>
          <p:nvPr/>
        </p:nvSpPr>
        <p:spPr>
          <a:xfrm>
            <a:off x="661895" y="4947877"/>
            <a:ext cx="4284013" cy="1631216"/>
          </a:xfrm>
          <a:prstGeom prst="rect">
            <a:avLst/>
          </a:prstGeom>
          <a:noFill/>
          <a:ln>
            <a:solidFill>
              <a:schemeClr val="tx1"/>
            </a:solidFill>
          </a:ln>
        </p:spPr>
        <p:txBody>
          <a:bodyPr wrap="square" rtlCol="0">
            <a:spAutoFit/>
          </a:bodyPr>
          <a:lstStyle/>
          <a:p>
            <a:pPr algn="ctr"/>
            <a:r>
              <a:rPr kumimoji="1" lang="ja-JP" altLang="en-US" sz="2400" b="1" dirty="0"/>
              <a:t>１歯</a:t>
            </a:r>
            <a:r>
              <a:rPr lang="ja-JP" altLang="en-US" sz="2400" b="1" dirty="0"/>
              <a:t>以上の</a:t>
            </a:r>
            <a:r>
              <a:rPr kumimoji="1" lang="ja-JP" altLang="en-US" sz="2400" b="1" dirty="0"/>
              <a:t>欠損で障害見舞金</a:t>
            </a:r>
            <a:endParaRPr kumimoji="1" lang="en-US" altLang="ja-JP" sz="2400" b="1" dirty="0"/>
          </a:p>
          <a:p>
            <a:pPr algn="ctr"/>
            <a:r>
              <a:rPr lang="ja-JP" altLang="en-US" sz="2400" b="1" dirty="0"/>
              <a:t>が</a:t>
            </a:r>
            <a:r>
              <a:rPr kumimoji="1" lang="ja-JP" altLang="en-US" sz="2400" b="1" dirty="0"/>
              <a:t>該当しない場合</a:t>
            </a:r>
            <a:endParaRPr kumimoji="1" lang="en-US" altLang="ja-JP" sz="2400" b="1" dirty="0"/>
          </a:p>
          <a:p>
            <a:pPr algn="ctr"/>
            <a:r>
              <a:rPr kumimoji="1" lang="ja-JP" altLang="en-US" sz="3200" b="1" dirty="0">
                <a:solidFill>
                  <a:srgbClr val="FF0000"/>
                </a:solidFill>
              </a:rPr>
              <a:t>歯牙欠損見舞金の給付</a:t>
            </a:r>
            <a:endParaRPr kumimoji="1" lang="en-US" altLang="ja-JP" sz="3200" b="1" dirty="0">
              <a:solidFill>
                <a:srgbClr val="FF0000"/>
              </a:solidFill>
            </a:endParaRPr>
          </a:p>
          <a:p>
            <a:pPr algn="ctr"/>
            <a:r>
              <a:rPr lang="ja-JP" altLang="en-US" sz="2000" b="1" dirty="0"/>
              <a:t>令和３年４月以降の災害から適用</a:t>
            </a:r>
            <a:endParaRPr kumimoji="1" lang="ja-JP" altLang="en-US" sz="2000" b="1" dirty="0"/>
          </a:p>
        </p:txBody>
      </p:sp>
      <p:sp>
        <p:nvSpPr>
          <p:cNvPr id="16" name="矢印: 下 15">
            <a:extLst>
              <a:ext uri="{FF2B5EF4-FFF2-40B4-BE49-F238E27FC236}">
                <a16:creationId xmlns:a16="http://schemas.microsoft.com/office/drawing/2014/main" id="{348A9B00-4BC9-43D9-8E1C-56D255E1DB4E}"/>
              </a:ext>
            </a:extLst>
          </p:cNvPr>
          <p:cNvSpPr/>
          <p:nvPr/>
        </p:nvSpPr>
        <p:spPr>
          <a:xfrm>
            <a:off x="2561585" y="3833834"/>
            <a:ext cx="484632" cy="848691"/>
          </a:xfrm>
          <a:prstGeom prst="down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9840897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3B9BA59B-B17C-4FB4-8F4D-7092D55481B3}"/>
              </a:ext>
            </a:extLst>
          </p:cNvPr>
          <p:cNvSpPr txBox="1"/>
          <p:nvPr/>
        </p:nvSpPr>
        <p:spPr>
          <a:xfrm>
            <a:off x="453109" y="1290981"/>
            <a:ext cx="11285781" cy="6124754"/>
          </a:xfrm>
          <a:prstGeom prst="rect">
            <a:avLst/>
          </a:prstGeom>
          <a:noFill/>
        </p:spPr>
        <p:txBody>
          <a:bodyPr wrap="square">
            <a:spAutoFit/>
          </a:bodyPr>
          <a:lstStyle/>
          <a:p>
            <a:r>
              <a:rPr lang="ja-JP" altLang="en-US" sz="2800" b="1" dirty="0">
                <a:latin typeface="+mn-ea"/>
                <a:cs typeface="ＭＳ Ｐゴシック" panose="020B0600070205080204" pitchFamily="50" charset="-128"/>
              </a:rPr>
              <a:t>①必要</a:t>
            </a:r>
            <a:r>
              <a:rPr lang="ja-JP" altLang="ja-JP" sz="2800" b="1" dirty="0">
                <a:latin typeface="+mn-ea"/>
                <a:cs typeface="ＭＳ Ｐゴシック" panose="020B0600070205080204" pitchFamily="50" charset="-128"/>
              </a:rPr>
              <a:t>書類は学校から</a:t>
            </a:r>
            <a:r>
              <a:rPr lang="ja-JP" altLang="en-US" sz="2800" b="1" dirty="0">
                <a:latin typeface="+mn-ea"/>
                <a:cs typeface="ＭＳ Ｐゴシック" panose="020B0600070205080204" pitchFamily="50" charset="-128"/>
              </a:rPr>
              <a:t>取り寄せる。</a:t>
            </a:r>
            <a:endParaRPr lang="ja-JP" altLang="ja-JP" sz="2800" b="1" dirty="0">
              <a:latin typeface="+mn-ea"/>
              <a:cs typeface="ＭＳ Ｐゴシック" panose="020B0600070205080204" pitchFamily="50" charset="-128"/>
            </a:endParaRPr>
          </a:p>
          <a:p>
            <a:endParaRPr lang="ja-JP" altLang="ja-JP" sz="28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a:p>
            <a:pPr lvl="0"/>
            <a:r>
              <a:rPr lang="ja-JP" altLang="en-US" sz="2800" b="1" dirty="0">
                <a:effectLst/>
                <a:latin typeface="+mn-ea"/>
                <a:cs typeface="ＭＳ Ｐゴシック" panose="020B0600070205080204" pitchFamily="50" charset="-128"/>
              </a:rPr>
              <a:t>②</a:t>
            </a:r>
            <a:r>
              <a:rPr lang="ja-JP" altLang="ja-JP" sz="2800" b="1" dirty="0">
                <a:effectLst/>
                <a:latin typeface="+mn-ea"/>
                <a:cs typeface="ＭＳ Ｐゴシック" panose="020B0600070205080204" pitchFamily="50" charset="-128"/>
              </a:rPr>
              <a:t>適応</a:t>
            </a:r>
            <a:r>
              <a:rPr lang="ja-JP" altLang="en-US" sz="2800" b="1" dirty="0">
                <a:effectLst/>
                <a:latin typeface="+mn-ea"/>
                <a:cs typeface="ＭＳ Ｐゴシック" panose="020B0600070205080204" pitchFamily="50" charset="-128"/>
              </a:rPr>
              <a:t>症</a:t>
            </a:r>
            <a:r>
              <a:rPr lang="ja-JP" altLang="ja-JP" sz="2800" b="1" dirty="0">
                <a:effectLst/>
                <a:latin typeface="+mn-ea"/>
                <a:cs typeface="ＭＳ Ｐゴシック" panose="020B0600070205080204" pitchFamily="50" charset="-128"/>
              </a:rPr>
              <a:t>であるか</a:t>
            </a:r>
            <a:r>
              <a:rPr lang="ja-JP" altLang="en-US" sz="2800" b="1" dirty="0">
                <a:effectLst/>
                <a:latin typeface="+mn-ea"/>
                <a:cs typeface="ＭＳ Ｐゴシック" panose="020B0600070205080204" pitchFamily="50" charset="-128"/>
              </a:rPr>
              <a:t>十分に確認し、不明な点があれば</a:t>
            </a:r>
            <a:r>
              <a:rPr lang="ja-JP" altLang="ja-JP" sz="2800" b="1" dirty="0">
                <a:effectLst/>
                <a:latin typeface="+mn-ea"/>
                <a:cs typeface="ＭＳ Ｐゴシック" panose="020B0600070205080204" pitchFamily="50" charset="-128"/>
              </a:rPr>
              <a:t>事前にセンター</a:t>
            </a:r>
            <a:endParaRPr lang="en-US" altLang="ja-JP" sz="2800" b="1" dirty="0">
              <a:effectLst/>
              <a:latin typeface="+mn-ea"/>
              <a:cs typeface="ＭＳ Ｐゴシック" panose="020B0600070205080204" pitchFamily="50" charset="-128"/>
            </a:endParaRPr>
          </a:p>
          <a:p>
            <a:pPr lvl="0"/>
            <a:r>
              <a:rPr lang="ja-JP" altLang="en-US" sz="2800" b="1" dirty="0">
                <a:latin typeface="+mn-ea"/>
                <a:cs typeface="ＭＳ Ｐゴシック" panose="020B0600070205080204" pitchFamily="50" charset="-128"/>
              </a:rPr>
              <a:t>　</a:t>
            </a:r>
            <a:r>
              <a:rPr lang="ja-JP" altLang="ja-JP" sz="2800" b="1" dirty="0">
                <a:effectLst/>
                <a:latin typeface="+mn-ea"/>
                <a:cs typeface="ＭＳ Ｐゴシック" panose="020B0600070205080204" pitchFamily="50" charset="-128"/>
              </a:rPr>
              <a:t>に問い合わせる</a:t>
            </a:r>
            <a:r>
              <a:rPr lang="ja-JP" altLang="en-US" sz="2800" b="1" dirty="0">
                <a:effectLst/>
                <a:latin typeface="+mn-ea"/>
                <a:cs typeface="ＭＳ Ｐゴシック" panose="020B0600070205080204" pitchFamily="50" charset="-128"/>
              </a:rPr>
              <a:t>。</a:t>
            </a:r>
            <a:endParaRPr lang="en-US" altLang="ja-JP" sz="2800" b="1" dirty="0">
              <a:effectLst/>
              <a:latin typeface="+mn-ea"/>
              <a:cs typeface="ＭＳ Ｐゴシック" panose="020B0600070205080204" pitchFamily="50" charset="-128"/>
            </a:endParaRPr>
          </a:p>
          <a:p>
            <a:endParaRPr lang="en-US" altLang="ja-JP" sz="2800" b="1" dirty="0">
              <a:latin typeface="+mn-ea"/>
              <a:cs typeface="ＭＳ Ｐゴシック" panose="020B0600070205080204" pitchFamily="50" charset="-128"/>
            </a:endParaRPr>
          </a:p>
          <a:p>
            <a:r>
              <a:rPr lang="ja-JP" altLang="en-US" sz="2800" b="1" dirty="0">
                <a:latin typeface="+mn-ea"/>
                <a:cs typeface="ＭＳ Ｐゴシック" panose="020B0600070205080204" pitchFamily="50" charset="-128"/>
              </a:rPr>
              <a:t>③歯牙欠損見舞金・障害見舞金の請求は、基本的に症状固定後に行う。</a:t>
            </a:r>
            <a:endParaRPr lang="en-US" altLang="ja-JP" sz="2800" b="1" dirty="0">
              <a:latin typeface="+mn-ea"/>
              <a:cs typeface="ＭＳ Ｐゴシック" panose="020B0600070205080204" pitchFamily="50" charset="-128"/>
            </a:endParaRPr>
          </a:p>
          <a:p>
            <a:pPr marL="342900" lvl="0" indent="-342900">
              <a:buFont typeface="+mj-ea"/>
              <a:buAutoNum type="circleNumDbPlain"/>
            </a:pPr>
            <a:endParaRPr lang="ja-JP" altLang="ja-JP" sz="2800" b="1" dirty="0">
              <a:effectLst/>
              <a:latin typeface="+mn-ea"/>
              <a:cs typeface="ＭＳ Ｐゴシック" panose="020B0600070205080204" pitchFamily="50" charset="-128"/>
            </a:endParaRPr>
          </a:p>
          <a:p>
            <a:pPr lvl="0"/>
            <a:r>
              <a:rPr lang="ja-JP" altLang="en-US" sz="2800" b="1" dirty="0">
                <a:latin typeface="+mn-ea"/>
                <a:cs typeface="ＭＳ Ｐゴシック" panose="020B0600070205080204" pitchFamily="50" charset="-128"/>
              </a:rPr>
              <a:t>④</a:t>
            </a:r>
            <a:r>
              <a:rPr lang="ja-JP" altLang="en-US" sz="2800" b="1" dirty="0">
                <a:effectLst/>
                <a:latin typeface="+mn-ea"/>
                <a:cs typeface="ＭＳ Ｐゴシック" panose="020B0600070205080204" pitchFamily="50" charset="-128"/>
              </a:rPr>
              <a:t>自由診療を希望される場合は、十分に説明し</a:t>
            </a:r>
            <a:r>
              <a:rPr lang="ja-JP" altLang="ja-JP" sz="2800" b="1" dirty="0">
                <a:effectLst/>
                <a:latin typeface="+mn-ea"/>
                <a:cs typeface="ＭＳ Ｐゴシック" panose="020B0600070205080204" pitchFamily="50" charset="-128"/>
              </a:rPr>
              <a:t>金額の提示</a:t>
            </a:r>
            <a:r>
              <a:rPr lang="ja-JP" altLang="en-US" sz="2800" b="1" dirty="0">
                <a:effectLst/>
                <a:latin typeface="+mn-ea"/>
                <a:cs typeface="ＭＳ Ｐゴシック" panose="020B0600070205080204" pitchFamily="50" charset="-128"/>
              </a:rPr>
              <a:t>等に細心</a:t>
            </a:r>
            <a:endParaRPr lang="en-US" altLang="ja-JP" sz="2800" b="1" dirty="0">
              <a:effectLst/>
              <a:latin typeface="+mn-ea"/>
              <a:cs typeface="ＭＳ Ｐゴシック" panose="020B0600070205080204" pitchFamily="50" charset="-128"/>
            </a:endParaRPr>
          </a:p>
          <a:p>
            <a:pPr lvl="0"/>
            <a:r>
              <a:rPr lang="ja-JP" altLang="en-US" sz="2800" b="1" dirty="0">
                <a:latin typeface="+mn-ea"/>
                <a:cs typeface="ＭＳ Ｐゴシック" panose="020B0600070205080204" pitchFamily="50" charset="-128"/>
              </a:rPr>
              <a:t>　</a:t>
            </a:r>
            <a:r>
              <a:rPr lang="ja-JP" altLang="en-US" sz="2800" b="1" dirty="0">
                <a:effectLst/>
                <a:latin typeface="+mn-ea"/>
                <a:cs typeface="ＭＳ Ｐゴシック" panose="020B0600070205080204" pitchFamily="50" charset="-128"/>
              </a:rPr>
              <a:t>の</a:t>
            </a:r>
            <a:r>
              <a:rPr lang="ja-JP" altLang="ja-JP" sz="2800" b="1" dirty="0">
                <a:effectLst/>
                <a:latin typeface="+mn-ea"/>
                <a:cs typeface="ＭＳ Ｐゴシック" panose="020B0600070205080204" pitchFamily="50" charset="-128"/>
              </a:rPr>
              <a:t>注意</a:t>
            </a:r>
            <a:r>
              <a:rPr lang="ja-JP" altLang="en-US" sz="2800" b="1" dirty="0">
                <a:effectLst/>
                <a:latin typeface="+mn-ea"/>
                <a:cs typeface="ＭＳ Ｐゴシック" panose="020B0600070205080204" pitchFamily="50" charset="-128"/>
              </a:rPr>
              <a:t>を払う（</a:t>
            </a:r>
            <a:r>
              <a:rPr lang="ja-JP" altLang="ja-JP" sz="2800" b="1" dirty="0">
                <a:effectLst/>
                <a:latin typeface="+mn-ea"/>
                <a:cs typeface="ＭＳ Ｐゴシック" panose="020B0600070205080204" pitchFamily="50" charset="-128"/>
              </a:rPr>
              <a:t>トラブル</a:t>
            </a:r>
            <a:r>
              <a:rPr lang="ja-JP" altLang="en-US" sz="2800" b="1" dirty="0">
                <a:effectLst/>
                <a:latin typeface="+mn-ea"/>
                <a:cs typeface="ＭＳ Ｐゴシック" panose="020B0600070205080204" pitchFamily="50" charset="-128"/>
              </a:rPr>
              <a:t>の回避に努める）。</a:t>
            </a:r>
            <a:endParaRPr lang="en-US" altLang="ja-JP" sz="2800" b="1" dirty="0">
              <a:effectLst/>
              <a:latin typeface="+mn-ea"/>
              <a:cs typeface="ＭＳ Ｐゴシック" panose="020B0600070205080204" pitchFamily="50" charset="-128"/>
            </a:endParaRPr>
          </a:p>
          <a:p>
            <a:pPr lvl="0"/>
            <a:endParaRPr lang="ja-JP" altLang="ja-JP" sz="2800" b="1" dirty="0">
              <a:effectLst/>
              <a:latin typeface="+mn-ea"/>
              <a:cs typeface="ＭＳ Ｐゴシック" panose="020B0600070205080204" pitchFamily="50" charset="-128"/>
            </a:endParaRPr>
          </a:p>
          <a:p>
            <a:pPr lvl="0"/>
            <a:r>
              <a:rPr lang="ja-JP" altLang="en-US" sz="2800" b="1" dirty="0">
                <a:latin typeface="+mn-ea"/>
                <a:cs typeface="ＭＳ Ｐゴシック" panose="020B0600070205080204" pitchFamily="50" charset="-128"/>
              </a:rPr>
              <a:t>⑤</a:t>
            </a:r>
            <a:r>
              <a:rPr lang="ja-JP" altLang="ja-JP" sz="2800" b="1" dirty="0">
                <a:effectLst/>
                <a:latin typeface="+mn-ea"/>
                <a:cs typeface="ＭＳ Ｐゴシック" panose="020B0600070205080204" pitchFamily="50" charset="-128"/>
              </a:rPr>
              <a:t>保護者にシステムを十分</a:t>
            </a:r>
            <a:r>
              <a:rPr lang="ja-JP" altLang="en-US" sz="2800" b="1" dirty="0">
                <a:effectLst/>
                <a:latin typeface="+mn-ea"/>
                <a:cs typeface="ＭＳ Ｐゴシック" panose="020B0600070205080204" pitchFamily="50" charset="-128"/>
              </a:rPr>
              <a:t>に</a:t>
            </a:r>
            <a:r>
              <a:rPr lang="ja-JP" altLang="ja-JP" sz="2800" b="1" dirty="0">
                <a:effectLst/>
                <a:latin typeface="+mn-ea"/>
                <a:cs typeface="ＭＳ Ｐゴシック" panose="020B0600070205080204" pitchFamily="50" charset="-128"/>
              </a:rPr>
              <a:t>説明し、</a:t>
            </a:r>
            <a:r>
              <a:rPr lang="ja-JP" altLang="en-US" sz="2800" b="1" dirty="0">
                <a:effectLst/>
                <a:latin typeface="+mn-ea"/>
                <a:cs typeface="ＭＳ Ｐゴシック" panose="020B0600070205080204" pitchFamily="50" charset="-128"/>
              </a:rPr>
              <a:t>センターの</a:t>
            </a:r>
            <a:r>
              <a:rPr lang="ja-JP" altLang="ja-JP" sz="2800" b="1" dirty="0">
                <a:effectLst/>
                <a:latin typeface="+mn-ea"/>
                <a:cs typeface="ＭＳ Ｐゴシック" panose="020B0600070205080204" pitchFamily="50" charset="-128"/>
              </a:rPr>
              <a:t>審査で認定されな</a:t>
            </a:r>
            <a:endParaRPr lang="en-US" altLang="ja-JP" sz="2800" b="1" dirty="0">
              <a:effectLst/>
              <a:latin typeface="+mn-ea"/>
              <a:cs typeface="ＭＳ Ｐゴシック" panose="020B0600070205080204" pitchFamily="50" charset="-128"/>
            </a:endParaRPr>
          </a:p>
          <a:p>
            <a:pPr lvl="0"/>
            <a:r>
              <a:rPr lang="ja-JP" altLang="en-US" sz="2800" b="1" dirty="0">
                <a:latin typeface="+mn-ea"/>
                <a:cs typeface="ＭＳ Ｐゴシック" panose="020B0600070205080204" pitchFamily="50" charset="-128"/>
              </a:rPr>
              <a:t>　</a:t>
            </a:r>
            <a:r>
              <a:rPr lang="ja-JP" altLang="ja-JP" sz="2800" b="1" dirty="0">
                <a:effectLst/>
                <a:latin typeface="+mn-ea"/>
                <a:cs typeface="ＭＳ Ｐゴシック" panose="020B0600070205080204" pitchFamily="50" charset="-128"/>
              </a:rPr>
              <a:t>い場合もあることを理解してもらう</a:t>
            </a:r>
            <a:r>
              <a:rPr lang="ja-JP" altLang="en-US" sz="2800" b="1" dirty="0">
                <a:effectLst/>
                <a:latin typeface="+mn-ea"/>
                <a:cs typeface="ＭＳ Ｐゴシック" panose="020B0600070205080204" pitchFamily="50" charset="-128"/>
              </a:rPr>
              <a:t>。</a:t>
            </a:r>
            <a:endParaRPr lang="en-US" altLang="ja-JP" sz="2800" b="1" dirty="0">
              <a:effectLst/>
              <a:latin typeface="+mn-ea"/>
              <a:cs typeface="ＭＳ Ｐゴシック" panose="020B0600070205080204" pitchFamily="50" charset="-128"/>
            </a:endParaRPr>
          </a:p>
          <a:p>
            <a:pPr lvl="0"/>
            <a:endParaRPr lang="en-US" altLang="ja-JP" sz="2800" b="1" dirty="0">
              <a:latin typeface="+mn-ea"/>
              <a:cs typeface="ＭＳ Ｐゴシック" panose="020B0600070205080204" pitchFamily="50" charset="-128"/>
            </a:endParaRPr>
          </a:p>
          <a:p>
            <a:pPr lvl="0"/>
            <a:endParaRPr lang="ja-JP" altLang="ja-JP" sz="2800" b="1" dirty="0">
              <a:effectLst/>
              <a:latin typeface="+mn-ea"/>
              <a:cs typeface="ＭＳ Ｐゴシック" panose="020B0600070205080204" pitchFamily="50" charset="-128"/>
            </a:endParaRPr>
          </a:p>
        </p:txBody>
      </p:sp>
      <p:sp>
        <p:nvSpPr>
          <p:cNvPr id="6" name="テキスト ボックス 5">
            <a:extLst>
              <a:ext uri="{FF2B5EF4-FFF2-40B4-BE49-F238E27FC236}">
                <a16:creationId xmlns:a16="http://schemas.microsoft.com/office/drawing/2014/main" id="{6EBF6C91-69A3-443E-A65B-B57123C980F0}"/>
              </a:ext>
            </a:extLst>
          </p:cNvPr>
          <p:cNvSpPr txBox="1"/>
          <p:nvPr/>
        </p:nvSpPr>
        <p:spPr>
          <a:xfrm>
            <a:off x="4977745" y="258712"/>
            <a:ext cx="2236510" cy="707886"/>
          </a:xfrm>
          <a:prstGeom prst="rect">
            <a:avLst/>
          </a:prstGeom>
          <a:noFill/>
        </p:spPr>
        <p:txBody>
          <a:bodyPr wrap="none" rtlCol="0">
            <a:spAutoFit/>
          </a:bodyPr>
          <a:lstStyle/>
          <a:p>
            <a:r>
              <a:rPr lang="ja-JP" altLang="en-US" sz="4000" b="1" dirty="0"/>
              <a:t>注意事項</a:t>
            </a:r>
            <a:endParaRPr kumimoji="1" lang="ja-JP" altLang="en-US" sz="4000" b="1" dirty="0"/>
          </a:p>
        </p:txBody>
      </p:sp>
    </p:spTree>
    <p:extLst>
      <p:ext uri="{BB962C8B-B14F-4D97-AF65-F5344CB8AC3E}">
        <p14:creationId xmlns:p14="http://schemas.microsoft.com/office/powerpoint/2010/main" val="51013819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5E42C5F3-D3C3-4173-9477-61D389C65BD9}"/>
              </a:ext>
            </a:extLst>
          </p:cNvPr>
          <p:cNvSpPr>
            <a:spLocks noGrp="1" noChangeArrowheads="1"/>
          </p:cNvSpPr>
          <p:nvPr>
            <p:ph type="ctrTitle"/>
          </p:nvPr>
        </p:nvSpPr>
        <p:spPr>
          <a:xfrm>
            <a:off x="-34723" y="1"/>
            <a:ext cx="12226724" cy="5312156"/>
          </a:xfrm>
          <a:solidFill>
            <a:schemeClr val="bg1"/>
          </a:solidFill>
        </p:spPr>
        <p:txBody>
          <a:bodyPr>
            <a:normAutofit/>
          </a:bodyPr>
          <a:lstStyle/>
          <a:p>
            <a:pPr algn="ctr">
              <a:defRPr/>
            </a:pPr>
            <a:r>
              <a:rPr lang="ja-JP" altLang="en-US" sz="4648" b="1" dirty="0">
                <a:latin typeface="+mn-ea"/>
                <a:ea typeface="+mn-ea"/>
              </a:rPr>
              <a:t>（ 制 作 ）　</a:t>
            </a:r>
            <a:br>
              <a:rPr lang="en-US" altLang="ja-JP" sz="4648" b="1" dirty="0">
                <a:latin typeface="+mn-ea"/>
                <a:ea typeface="+mn-ea"/>
              </a:rPr>
            </a:br>
            <a:br>
              <a:rPr lang="en-US" altLang="ja-JP" sz="4648" b="1" dirty="0">
                <a:latin typeface="+mn-ea"/>
                <a:ea typeface="+mn-ea"/>
              </a:rPr>
            </a:br>
            <a:r>
              <a:rPr lang="ja-JP" altLang="en-US" sz="4648" b="1" dirty="0">
                <a:latin typeface="+mn-ea"/>
                <a:ea typeface="+mn-ea"/>
              </a:rPr>
              <a:t>　公益社団法人　日本学校歯科医会</a:t>
            </a:r>
            <a:br>
              <a:rPr lang="ja-JP" altLang="en-US" sz="4648" b="1" dirty="0">
                <a:latin typeface="+mn-ea"/>
                <a:ea typeface="+mn-ea"/>
              </a:rPr>
            </a:br>
            <a:br>
              <a:rPr lang="ja-JP" altLang="en-US" sz="4648" b="1" dirty="0">
                <a:latin typeface="+mn-ea"/>
                <a:ea typeface="+mn-ea"/>
              </a:rPr>
            </a:br>
            <a:endParaRPr lang="ja-JP" altLang="en-US" sz="4648" b="1" dirty="0">
              <a:latin typeface="+mn-ea"/>
              <a:ea typeface="+mn-ea"/>
            </a:endParaRPr>
          </a:p>
        </p:txBody>
      </p:sp>
      <p:sp>
        <p:nvSpPr>
          <p:cNvPr id="2" name="テキスト ボックス 1">
            <a:extLst>
              <a:ext uri="{FF2B5EF4-FFF2-40B4-BE49-F238E27FC236}">
                <a16:creationId xmlns:a16="http://schemas.microsoft.com/office/drawing/2014/main" id="{8A8C8A40-F0D8-4C60-A4C0-1A95058E19BA}"/>
              </a:ext>
            </a:extLst>
          </p:cNvPr>
          <p:cNvSpPr txBox="1"/>
          <p:nvPr/>
        </p:nvSpPr>
        <p:spPr>
          <a:xfrm>
            <a:off x="940257" y="5312157"/>
            <a:ext cx="10276764" cy="954107"/>
          </a:xfrm>
          <a:prstGeom prst="rect">
            <a:avLst/>
          </a:prstGeom>
          <a:solidFill>
            <a:schemeClr val="bg1"/>
          </a:solidFill>
          <a:ln>
            <a:solidFill>
              <a:schemeClr val="bg1"/>
            </a:solidFill>
          </a:ln>
        </p:spPr>
        <p:txBody>
          <a:bodyPr wrap="square" rtlCol="0">
            <a:spAutoFit/>
          </a:bodyPr>
          <a:lstStyle/>
          <a:p>
            <a:endParaRPr kumimoji="1" lang="en-US" altLang="ja-JP" dirty="0"/>
          </a:p>
          <a:p>
            <a:pPr algn="ctr"/>
            <a:r>
              <a:rPr kumimoji="1" lang="ja-JP" altLang="en-US" sz="2000" dirty="0"/>
              <a:t>（参考）　学校安全・災害共済給付ガイド　　独立行政法人日本スポーツ振興センター</a:t>
            </a:r>
            <a:endParaRPr kumimoji="1" lang="en-US" altLang="ja-JP" sz="2000" dirty="0">
              <a:solidFill>
                <a:schemeClr val="bg1"/>
              </a:solidFill>
            </a:endParaRPr>
          </a:p>
          <a:p>
            <a:endParaRPr kumimoji="1" lang="ja-JP" altLang="en-US" dirty="0">
              <a:solidFill>
                <a:schemeClr val="bg1"/>
              </a:solidFill>
            </a:endParaRPr>
          </a:p>
        </p:txBody>
      </p:sp>
    </p:spTree>
    <p:extLst>
      <p:ext uri="{BB962C8B-B14F-4D97-AF65-F5344CB8AC3E}">
        <p14:creationId xmlns:p14="http://schemas.microsoft.com/office/powerpoint/2010/main" val="5596232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272721"/>
            <a:ext cx="12192000" cy="1287902"/>
          </a:xfrm>
          <a:solidFill>
            <a:schemeClr val="bg1"/>
          </a:solidFill>
          <a:ln>
            <a:solidFill>
              <a:schemeClr val="bg1"/>
            </a:solidFill>
          </a:ln>
        </p:spPr>
        <p:style>
          <a:lnRef idx="2">
            <a:schemeClr val="accent2">
              <a:shade val="50000"/>
            </a:schemeClr>
          </a:lnRef>
          <a:fillRef idx="1">
            <a:schemeClr val="accent2"/>
          </a:fillRef>
          <a:effectRef idx="0">
            <a:schemeClr val="accent2"/>
          </a:effectRef>
          <a:fontRef idx="minor">
            <a:schemeClr val="lt1"/>
          </a:fontRef>
        </p:style>
        <p:txBody>
          <a:bodyPr>
            <a:noAutofit/>
          </a:bodyPr>
          <a:lstStyle/>
          <a:p>
            <a:pPr algn="ctr">
              <a:defRPr/>
            </a:pPr>
            <a:br>
              <a:rPr lang="en-US" altLang="ja-JP" sz="4000" b="1" dirty="0"/>
            </a:br>
            <a:r>
              <a:rPr lang="ja-JP" altLang="en-US" sz="4000" b="1" dirty="0">
                <a:solidFill>
                  <a:schemeClr val="tx1"/>
                </a:solidFill>
              </a:rPr>
              <a:t>災害共済給付制度とは？</a:t>
            </a:r>
            <a:br>
              <a:rPr lang="en-US" altLang="ja-JP" b="1" dirty="0">
                <a:solidFill>
                  <a:schemeClr val="tx1"/>
                </a:solidFill>
              </a:rPr>
            </a:br>
            <a:r>
              <a:rPr lang="ja-JP" altLang="en-US" b="1" dirty="0"/>
              <a:t>　</a:t>
            </a:r>
            <a:endParaRPr kumimoji="1" lang="ja-JP" altLang="en-US" sz="3200" b="1" dirty="0"/>
          </a:p>
        </p:txBody>
      </p:sp>
      <p:sp>
        <p:nvSpPr>
          <p:cNvPr id="3" name="コンテンツ プレースホルダ 2"/>
          <p:cNvSpPr>
            <a:spLocks noGrp="1"/>
          </p:cNvSpPr>
          <p:nvPr>
            <p:ph idx="1"/>
          </p:nvPr>
        </p:nvSpPr>
        <p:spPr>
          <a:xfrm>
            <a:off x="0" y="1700342"/>
            <a:ext cx="12035292" cy="5149756"/>
          </a:xfrm>
          <a:solidFill>
            <a:schemeClr val="bg1"/>
          </a:solidFill>
          <a:ln>
            <a:solidFill>
              <a:schemeClr val="bg1"/>
            </a:solidFill>
          </a:ln>
        </p:spPr>
        <p:style>
          <a:lnRef idx="2">
            <a:schemeClr val="accent3">
              <a:shade val="50000"/>
            </a:schemeClr>
          </a:lnRef>
          <a:fillRef idx="1">
            <a:schemeClr val="accent3"/>
          </a:fillRef>
          <a:effectRef idx="0">
            <a:schemeClr val="accent3"/>
          </a:effectRef>
          <a:fontRef idx="minor">
            <a:schemeClr val="lt1"/>
          </a:fontRef>
        </p:style>
        <p:txBody>
          <a:bodyPr>
            <a:normAutofit/>
          </a:bodyPr>
          <a:lstStyle/>
          <a:p>
            <a:pPr>
              <a:buNone/>
            </a:pPr>
            <a:r>
              <a:rPr lang="ja-JP" altLang="en-US" sz="3200" dirty="0">
                <a:solidFill>
                  <a:schemeClr val="tx1"/>
                </a:solidFill>
              </a:rPr>
              <a:t>　▼ </a:t>
            </a:r>
            <a:r>
              <a:rPr kumimoji="1" lang="ja-JP" altLang="en-US" sz="3200" b="1" dirty="0">
                <a:solidFill>
                  <a:schemeClr val="tx1"/>
                </a:solidFill>
              </a:rPr>
              <a:t>学校管理下における児童生徒等の災害</a:t>
            </a:r>
            <a:endParaRPr kumimoji="1" lang="en-US" altLang="ja-JP" sz="3200" b="1" dirty="0">
              <a:solidFill>
                <a:schemeClr val="tx1"/>
              </a:solidFill>
            </a:endParaRPr>
          </a:p>
          <a:p>
            <a:pPr>
              <a:buNone/>
            </a:pPr>
            <a:r>
              <a:rPr kumimoji="1" lang="ja-JP" altLang="en-US" sz="3200" b="1" dirty="0">
                <a:solidFill>
                  <a:schemeClr val="tx1"/>
                </a:solidFill>
              </a:rPr>
              <a:t>　 （負傷、疾病、障害、死亡）に対して</a:t>
            </a:r>
            <a:endParaRPr kumimoji="1" lang="en-US" altLang="ja-JP" sz="3200" b="1" dirty="0">
              <a:solidFill>
                <a:schemeClr val="tx1"/>
              </a:solidFill>
            </a:endParaRPr>
          </a:p>
          <a:p>
            <a:pPr>
              <a:buNone/>
            </a:pPr>
            <a:r>
              <a:rPr lang="ja-JP" altLang="en-US" sz="3200" b="1" i="1" dirty="0">
                <a:solidFill>
                  <a:schemeClr val="tx1"/>
                </a:solidFill>
              </a:rPr>
              <a:t>　　</a:t>
            </a:r>
            <a:r>
              <a:rPr lang="ja-JP" altLang="en-US" sz="3200" b="1" u="sng" dirty="0">
                <a:solidFill>
                  <a:schemeClr val="tx1"/>
                </a:solidFill>
              </a:rPr>
              <a:t> </a:t>
            </a:r>
            <a:r>
              <a:rPr kumimoji="1" lang="ja-JP" altLang="en-US" sz="3200" b="1" u="sng" dirty="0">
                <a:solidFill>
                  <a:schemeClr val="tx1"/>
                </a:solidFill>
              </a:rPr>
              <a:t>災害共済給付</a:t>
            </a:r>
            <a:r>
              <a:rPr kumimoji="1" lang="ja-JP" altLang="en-US" sz="3200" b="1" dirty="0">
                <a:solidFill>
                  <a:schemeClr val="tx1"/>
                </a:solidFill>
              </a:rPr>
              <a:t>を行う制度。</a:t>
            </a:r>
            <a:endParaRPr kumimoji="1" lang="en-US" altLang="ja-JP" sz="3200" b="1" dirty="0">
              <a:solidFill>
                <a:schemeClr val="tx1"/>
              </a:solidFill>
            </a:endParaRPr>
          </a:p>
          <a:p>
            <a:pPr>
              <a:buNone/>
            </a:pPr>
            <a:r>
              <a:rPr lang="en-US" altLang="ja-JP" sz="3200" b="1" dirty="0">
                <a:solidFill>
                  <a:schemeClr val="tx1"/>
                </a:solidFill>
              </a:rPr>
              <a:t> </a:t>
            </a:r>
            <a:r>
              <a:rPr lang="ja-JP" altLang="en-US" sz="3200" b="1" dirty="0">
                <a:solidFill>
                  <a:schemeClr val="tx1"/>
                </a:solidFill>
              </a:rPr>
              <a:t>　　　　  </a:t>
            </a:r>
            <a:endParaRPr lang="en-US" altLang="ja-JP" sz="4400" b="1" dirty="0">
              <a:solidFill>
                <a:schemeClr val="tx1"/>
              </a:solidFill>
            </a:endParaRPr>
          </a:p>
          <a:p>
            <a:pPr>
              <a:buNone/>
            </a:pPr>
            <a:r>
              <a:rPr kumimoji="1" lang="ja-JP" altLang="en-US" sz="3200" b="1" dirty="0">
                <a:solidFill>
                  <a:schemeClr val="tx1"/>
                </a:solidFill>
              </a:rPr>
              <a:t>　　　</a:t>
            </a:r>
            <a:r>
              <a:rPr lang="ja-JP" altLang="en-US" sz="3200" b="1" dirty="0">
                <a:solidFill>
                  <a:schemeClr val="tx1"/>
                </a:solidFill>
              </a:rPr>
              <a:t>　　</a:t>
            </a:r>
            <a:r>
              <a:rPr kumimoji="1" lang="ja-JP" altLang="en-US" sz="3200" b="1" dirty="0">
                <a:solidFill>
                  <a:schemeClr val="tx1"/>
                </a:solidFill>
              </a:rPr>
              <a:t>①</a:t>
            </a:r>
            <a:r>
              <a:rPr lang="ja-JP" altLang="en-US" sz="3200" b="1" dirty="0">
                <a:solidFill>
                  <a:schemeClr val="tx1"/>
                </a:solidFill>
              </a:rPr>
              <a:t> 医療費　　</a:t>
            </a:r>
            <a:endParaRPr lang="en-US" altLang="ja-JP" sz="3200" b="1" dirty="0">
              <a:solidFill>
                <a:schemeClr val="tx1"/>
              </a:solidFill>
            </a:endParaRPr>
          </a:p>
          <a:p>
            <a:pPr>
              <a:buNone/>
            </a:pPr>
            <a:r>
              <a:rPr lang="ja-JP" altLang="en-US" sz="3200" b="1" dirty="0">
                <a:solidFill>
                  <a:schemeClr val="tx1"/>
                </a:solidFill>
              </a:rPr>
              <a:t>　　　　　② 障害見舞金</a:t>
            </a:r>
            <a:endParaRPr lang="en-US" altLang="ja-JP" sz="3200" b="1" dirty="0">
              <a:solidFill>
                <a:schemeClr val="tx1"/>
              </a:solidFill>
            </a:endParaRPr>
          </a:p>
          <a:p>
            <a:pPr>
              <a:buNone/>
            </a:pPr>
            <a:r>
              <a:rPr lang="ja-JP" altLang="en-US" sz="3200" b="1" dirty="0">
                <a:solidFill>
                  <a:schemeClr val="tx1"/>
                </a:solidFill>
              </a:rPr>
              <a:t>　　　　　③ 死亡見舞金</a:t>
            </a:r>
            <a:endParaRPr lang="en-US" altLang="ja-JP" sz="3200" b="1" dirty="0">
              <a:solidFill>
                <a:schemeClr val="tx1"/>
              </a:solidFill>
            </a:endParaRPr>
          </a:p>
          <a:p>
            <a:pPr>
              <a:buNone/>
            </a:pPr>
            <a:r>
              <a:rPr kumimoji="1" lang="ja-JP" altLang="en-US" sz="3200" dirty="0">
                <a:solidFill>
                  <a:schemeClr val="tx1"/>
                </a:solidFill>
              </a:rPr>
              <a:t>　</a:t>
            </a:r>
          </a:p>
        </p:txBody>
      </p:sp>
      <p:pic>
        <p:nvPicPr>
          <p:cNvPr id="13314" name="Picture 2" descr="災害共済給付制度のイメージ画像"/>
          <p:cNvPicPr>
            <a:picLocks noChangeAspect="1" noChangeArrowheads="1"/>
          </p:cNvPicPr>
          <p:nvPr/>
        </p:nvPicPr>
        <p:blipFill>
          <a:blip r:embed="rId3" cstate="print"/>
          <a:srcRect/>
          <a:stretch>
            <a:fillRect/>
          </a:stretch>
        </p:blipFill>
        <p:spPr bwMode="auto">
          <a:xfrm>
            <a:off x="6349284" y="2859110"/>
            <a:ext cx="5674629" cy="3555428"/>
          </a:xfrm>
          <a:prstGeom prst="rect">
            <a:avLst/>
          </a:prstGeom>
          <a:noFill/>
        </p:spPr>
      </p:pic>
      <p:sp>
        <p:nvSpPr>
          <p:cNvPr id="5" name="テキスト ボックス 4"/>
          <p:cNvSpPr txBox="1"/>
          <p:nvPr/>
        </p:nvSpPr>
        <p:spPr>
          <a:xfrm>
            <a:off x="7217590" y="6469482"/>
            <a:ext cx="3938016" cy="307777"/>
          </a:xfrm>
          <a:prstGeom prst="rect">
            <a:avLst/>
          </a:prstGeom>
          <a:solidFill>
            <a:schemeClr val="bg1"/>
          </a:solidFill>
          <a:ln>
            <a:solidFill>
              <a:schemeClr val="tx1"/>
            </a:solidFill>
          </a:ln>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gn="ctr"/>
            <a:r>
              <a:rPr kumimoji="1" lang="ja-JP" altLang="en-US" sz="1400" dirty="0">
                <a:solidFill>
                  <a:schemeClr val="tx1"/>
                </a:solidFill>
              </a:rPr>
              <a:t>日本スポーツ振興センターＨＰより</a:t>
            </a:r>
          </a:p>
        </p:txBody>
      </p:sp>
      <p:sp>
        <p:nvSpPr>
          <p:cNvPr id="6" name="テキスト ボックス 5"/>
          <p:cNvSpPr txBox="1"/>
          <p:nvPr/>
        </p:nvSpPr>
        <p:spPr>
          <a:xfrm>
            <a:off x="6310648" y="6027312"/>
            <a:ext cx="5724644"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rtlCol="0">
            <a:spAutoFit/>
          </a:bodyPr>
          <a:lstStyle/>
          <a:p>
            <a:r>
              <a:rPr kumimoji="1" lang="ja-JP" altLang="en-US" b="1" dirty="0"/>
              <a:t>国・学校の設置者・保護者の三者による相互共済制度</a:t>
            </a:r>
          </a:p>
        </p:txBody>
      </p:sp>
      <p:sp>
        <p:nvSpPr>
          <p:cNvPr id="4" name="左中かっこ 3">
            <a:extLst>
              <a:ext uri="{FF2B5EF4-FFF2-40B4-BE49-F238E27FC236}">
                <a16:creationId xmlns:a16="http://schemas.microsoft.com/office/drawing/2014/main" id="{5F3FE8D6-E5AE-4CA5-995F-7E35A37D3FE9}"/>
              </a:ext>
            </a:extLst>
          </p:cNvPr>
          <p:cNvSpPr/>
          <p:nvPr/>
        </p:nvSpPr>
        <p:spPr>
          <a:xfrm>
            <a:off x="1608882" y="4004841"/>
            <a:ext cx="289367" cy="1585731"/>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n w="0"/>
              <a:effectLst>
                <a:outerShdw blurRad="38100" dist="19050" dir="2700000" algn="tl" rotWithShape="0">
                  <a:schemeClr val="dk1">
                    <a:alpha val="40000"/>
                  </a:schemeClr>
                </a:outerShdw>
              </a:effectLst>
            </a:endParaRPr>
          </a:p>
        </p:txBody>
      </p:sp>
      <p:sp>
        <p:nvSpPr>
          <p:cNvPr id="7" name="矢印: 下 6">
            <a:extLst>
              <a:ext uri="{FF2B5EF4-FFF2-40B4-BE49-F238E27FC236}">
                <a16:creationId xmlns:a16="http://schemas.microsoft.com/office/drawing/2014/main" id="{679542EE-5A7D-4EA4-B5B7-8961401761C3}"/>
              </a:ext>
            </a:extLst>
          </p:cNvPr>
          <p:cNvSpPr/>
          <p:nvPr/>
        </p:nvSpPr>
        <p:spPr>
          <a:xfrm>
            <a:off x="2025570" y="3429000"/>
            <a:ext cx="484632" cy="451413"/>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938719"/>
            <a:ext cx="12192000" cy="5919281"/>
          </a:xfrm>
          <a:solidFill>
            <a:schemeClr val="bg1"/>
          </a:solidFill>
          <a:ln>
            <a:solidFill>
              <a:schemeClr val="bg1"/>
            </a:solidFill>
          </a:ln>
        </p:spPr>
        <p:style>
          <a:lnRef idx="2">
            <a:schemeClr val="accent3">
              <a:shade val="50000"/>
            </a:schemeClr>
          </a:lnRef>
          <a:fillRef idx="1">
            <a:schemeClr val="accent3"/>
          </a:fillRef>
          <a:effectRef idx="0">
            <a:schemeClr val="accent3"/>
          </a:effectRef>
          <a:fontRef idx="minor">
            <a:schemeClr val="lt1"/>
          </a:fontRef>
        </p:style>
        <p:txBody>
          <a:bodyPr>
            <a:normAutofit/>
          </a:bodyPr>
          <a:lstStyle/>
          <a:p>
            <a:r>
              <a:rPr lang="en-US" altLang="ja-JP" sz="2400" b="1" dirty="0">
                <a:solidFill>
                  <a:schemeClr val="tx1"/>
                </a:solidFill>
              </a:rPr>
              <a:t>                             </a:t>
            </a:r>
            <a:br>
              <a:rPr lang="ja-JP" altLang="en-US" sz="2400" b="1" dirty="0">
                <a:solidFill>
                  <a:schemeClr val="tx1"/>
                </a:solidFill>
              </a:rPr>
            </a:br>
            <a:r>
              <a:rPr lang="en-US" altLang="ja-JP" sz="2400" b="1" dirty="0">
                <a:solidFill>
                  <a:schemeClr val="tx1"/>
                </a:solidFill>
              </a:rPr>
              <a:t>	</a:t>
            </a:r>
            <a:r>
              <a:rPr lang="ja-JP" altLang="en-US" sz="2400" b="1" dirty="0">
                <a:solidFill>
                  <a:schemeClr val="tx1"/>
                </a:solidFill>
              </a:rPr>
              <a:t>①授業中（幼稚園・保育園は保育中）</a:t>
            </a:r>
            <a:br>
              <a:rPr lang="en-US" altLang="ja-JP" sz="2400" b="1" dirty="0">
                <a:solidFill>
                  <a:schemeClr val="tx1"/>
                </a:solidFill>
              </a:rPr>
            </a:br>
            <a:br>
              <a:rPr lang="ja-JP" altLang="en-US" sz="2400" b="1" dirty="0">
                <a:solidFill>
                  <a:schemeClr val="tx1"/>
                </a:solidFill>
              </a:rPr>
            </a:br>
            <a:r>
              <a:rPr lang="en-US" altLang="ja-JP" sz="2400" b="1" dirty="0">
                <a:solidFill>
                  <a:schemeClr val="tx1"/>
                </a:solidFill>
              </a:rPr>
              <a:t>	</a:t>
            </a:r>
            <a:r>
              <a:rPr lang="ja-JP" altLang="en-US" sz="2400" b="1" dirty="0">
                <a:solidFill>
                  <a:schemeClr val="tx1"/>
                </a:solidFill>
              </a:rPr>
              <a:t>②学校（園）の教育計画に基づき課外指導を受けている（林間学校等）</a:t>
            </a:r>
            <a:br>
              <a:rPr lang="en-US" altLang="ja-JP" sz="2400" b="1" dirty="0">
                <a:solidFill>
                  <a:schemeClr val="tx1"/>
                </a:solidFill>
              </a:rPr>
            </a:br>
            <a:br>
              <a:rPr lang="zh-TW" altLang="en-US" sz="2400" b="1" dirty="0">
                <a:solidFill>
                  <a:schemeClr val="tx1"/>
                </a:solidFill>
              </a:rPr>
            </a:br>
            <a:r>
              <a:rPr lang="en-US" altLang="ja-JP" sz="2400" b="1" dirty="0">
                <a:solidFill>
                  <a:schemeClr val="tx1"/>
                </a:solidFill>
              </a:rPr>
              <a:t>	</a:t>
            </a:r>
            <a:r>
              <a:rPr lang="ja-JP" altLang="en-US" sz="2400" b="1" dirty="0">
                <a:solidFill>
                  <a:schemeClr val="tx1"/>
                </a:solidFill>
              </a:rPr>
              <a:t>③休憩時間中及び校長（園長）の指示又は承認に基づいて学校（園）にいる</a:t>
            </a:r>
            <a:br>
              <a:rPr lang="en-US" altLang="ja-JP" sz="2400" b="1" dirty="0">
                <a:solidFill>
                  <a:schemeClr val="tx1"/>
                </a:solidFill>
              </a:rPr>
            </a:br>
            <a:br>
              <a:rPr lang="ja-JP" altLang="en-US" sz="2400" b="1" dirty="0">
                <a:solidFill>
                  <a:schemeClr val="tx1"/>
                </a:solidFill>
              </a:rPr>
            </a:br>
            <a:r>
              <a:rPr lang="en-US" altLang="ja-JP" sz="2400" b="1" dirty="0">
                <a:solidFill>
                  <a:schemeClr val="tx1"/>
                </a:solidFill>
              </a:rPr>
              <a:t>	</a:t>
            </a:r>
            <a:r>
              <a:rPr lang="ja-JP" altLang="en-US" sz="2400" b="1" dirty="0">
                <a:solidFill>
                  <a:schemeClr val="tx1"/>
                </a:solidFill>
              </a:rPr>
              <a:t>④通常の経路及び方法により通学（園）する</a:t>
            </a:r>
            <a:br>
              <a:rPr lang="en-US" altLang="ja-JP" sz="2400" b="1" dirty="0">
                <a:solidFill>
                  <a:schemeClr val="tx1"/>
                </a:solidFill>
              </a:rPr>
            </a:br>
            <a:br>
              <a:rPr lang="ja-JP" altLang="en-US" sz="2400" b="1" dirty="0">
                <a:solidFill>
                  <a:schemeClr val="tx1"/>
                </a:solidFill>
              </a:rPr>
            </a:br>
            <a:r>
              <a:rPr lang="en-US" altLang="ja-JP" sz="2400" b="1" dirty="0">
                <a:solidFill>
                  <a:schemeClr val="tx1"/>
                </a:solidFill>
              </a:rPr>
              <a:t>	</a:t>
            </a:r>
            <a:r>
              <a:rPr lang="ja-JP" altLang="en-US" sz="2400" b="1" dirty="0">
                <a:solidFill>
                  <a:schemeClr val="tx1"/>
                </a:solidFill>
              </a:rPr>
              <a:t>⑤学校の寄宿舎にある</a:t>
            </a:r>
            <a:br>
              <a:rPr lang="en-US" altLang="ja-JP" sz="2400" b="1" dirty="0">
                <a:solidFill>
                  <a:schemeClr val="tx1"/>
                </a:solidFill>
              </a:rPr>
            </a:br>
            <a:br>
              <a:rPr lang="ja-JP" altLang="en-US" sz="2400" b="1" dirty="0">
                <a:solidFill>
                  <a:schemeClr val="tx1"/>
                </a:solidFill>
              </a:rPr>
            </a:br>
            <a:r>
              <a:rPr lang="en-US" altLang="ja-JP" sz="2400" b="1" dirty="0">
                <a:solidFill>
                  <a:schemeClr val="tx1"/>
                </a:solidFill>
              </a:rPr>
              <a:t>	</a:t>
            </a:r>
            <a:r>
              <a:rPr lang="ja-JP" altLang="en-US" sz="2400" b="1" dirty="0">
                <a:solidFill>
                  <a:schemeClr val="tx1"/>
                </a:solidFill>
              </a:rPr>
              <a:t>⑥定時制・通信制の生徒が技能連携施設で教育を受けている</a:t>
            </a:r>
            <a:br>
              <a:rPr lang="en-US" altLang="ja-JP" sz="2400" b="1" dirty="0">
                <a:solidFill>
                  <a:schemeClr val="tx1"/>
                </a:solidFill>
              </a:rPr>
            </a:br>
            <a:br>
              <a:rPr lang="en-US" altLang="ja-JP" sz="2400" b="1" dirty="0">
                <a:solidFill>
                  <a:schemeClr val="tx1"/>
                </a:solidFill>
              </a:rPr>
            </a:br>
            <a:r>
              <a:rPr lang="en-US" altLang="ja-JP" sz="2400" b="1" dirty="0">
                <a:solidFill>
                  <a:schemeClr val="tx1"/>
                </a:solidFill>
              </a:rPr>
              <a:t>   	</a:t>
            </a:r>
            <a:r>
              <a:rPr lang="ja-JP" altLang="en-US" sz="2400" b="1" dirty="0">
                <a:solidFill>
                  <a:schemeClr val="tx1"/>
                </a:solidFill>
              </a:rPr>
              <a:t>⑦その他、上記の場合に準ずるものとして、文部科学省令で定めるもの</a:t>
            </a:r>
            <a:r>
              <a:rPr lang="ja-JP" altLang="en-US" sz="2400" dirty="0">
                <a:solidFill>
                  <a:schemeClr val="tx1"/>
                </a:solidFill>
              </a:rPr>
              <a:t>　</a:t>
            </a:r>
            <a:endParaRPr kumimoji="1" lang="ja-JP" altLang="en-US" sz="2400" dirty="0">
              <a:solidFill>
                <a:schemeClr val="tx1"/>
              </a:solidFill>
            </a:endParaRPr>
          </a:p>
        </p:txBody>
      </p:sp>
      <p:sp>
        <p:nvSpPr>
          <p:cNvPr id="4" name="テキスト ボックス 3"/>
          <p:cNvSpPr txBox="1"/>
          <p:nvPr/>
        </p:nvSpPr>
        <p:spPr>
          <a:xfrm>
            <a:off x="0" y="181222"/>
            <a:ext cx="12192001" cy="938719"/>
          </a:xfrm>
          <a:prstGeom prst="rect">
            <a:avLst/>
          </a:prstGeom>
          <a:solidFill>
            <a:schemeClr val="bg1"/>
          </a:solidFill>
        </p:spPr>
        <p:txBody>
          <a:bodyPr wrap="square" rtlCol="0">
            <a:spAutoFit/>
          </a:bodyPr>
          <a:lstStyle/>
          <a:p>
            <a:pPr algn="ctr">
              <a:lnSpc>
                <a:spcPct val="150000"/>
              </a:lnSpc>
            </a:pPr>
            <a:r>
              <a:rPr kumimoji="1" lang="ja-JP" altLang="en-US" sz="4000" b="1" dirty="0"/>
              <a:t>学校管理下とは？</a:t>
            </a:r>
          </a:p>
        </p:txBody>
      </p:sp>
    </p:spTree>
    <p:extLst>
      <p:ext uri="{BB962C8B-B14F-4D97-AF65-F5344CB8AC3E}">
        <p14:creationId xmlns:p14="http://schemas.microsoft.com/office/powerpoint/2010/main" val="41663215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graphicFrame>
        <p:nvGraphicFramePr>
          <p:cNvPr id="4" name="コンテンツ プレースホルダ 3"/>
          <p:cNvGraphicFramePr>
            <a:graphicFrameLocks noGrp="1"/>
          </p:cNvGraphicFramePr>
          <p:nvPr>
            <p:ph idx="1"/>
            <p:extLst>
              <p:ext uri="{D42A27DB-BD31-4B8C-83A1-F6EECF244321}">
                <p14:modId xmlns:p14="http://schemas.microsoft.com/office/powerpoint/2010/main" val="3474361587"/>
              </p:ext>
            </p:extLst>
          </p:nvPr>
        </p:nvGraphicFramePr>
        <p:xfrm>
          <a:off x="-23149" y="7378"/>
          <a:ext cx="12215149" cy="6850623"/>
        </p:xfrm>
        <a:graphic>
          <a:graphicData uri="http://schemas.openxmlformats.org/drawingml/2006/table">
            <a:tbl>
              <a:tblPr firstRow="1" bandRow="1">
                <a:tableStyleId>{F5AB1C69-6EDB-4FF4-983F-18BD219EF322}</a:tableStyleId>
              </a:tblPr>
              <a:tblGrid>
                <a:gridCol w="2047021">
                  <a:extLst>
                    <a:ext uri="{9D8B030D-6E8A-4147-A177-3AD203B41FA5}">
                      <a16:colId xmlns:a16="http://schemas.microsoft.com/office/drawing/2014/main" val="20000"/>
                    </a:ext>
                  </a:extLst>
                </a:gridCol>
                <a:gridCol w="10168128">
                  <a:extLst>
                    <a:ext uri="{9D8B030D-6E8A-4147-A177-3AD203B41FA5}">
                      <a16:colId xmlns:a16="http://schemas.microsoft.com/office/drawing/2014/main" val="20001"/>
                    </a:ext>
                  </a:extLst>
                </a:gridCol>
              </a:tblGrid>
              <a:tr h="694793">
                <a:tc>
                  <a:txBody>
                    <a:bodyPr/>
                    <a:lstStyle/>
                    <a:p>
                      <a:pPr algn="ctr"/>
                      <a:r>
                        <a:rPr lang="ja-JP" altLang="en-US" sz="2800" dirty="0">
                          <a:solidFill>
                            <a:schemeClr val="tx1"/>
                          </a:solidFill>
                        </a:rPr>
                        <a:t>災害の種類</a:t>
                      </a:r>
                      <a:endParaRPr kumimoji="1" lang="ja-JP" altLang="en-US" sz="2800" dirty="0">
                        <a:solidFill>
                          <a:schemeClr val="tx1"/>
                        </a:solidFill>
                      </a:endParaRPr>
                    </a:p>
                  </a:txBody>
                  <a:tcPr/>
                </a:tc>
                <a:tc>
                  <a:txBody>
                    <a:bodyPr/>
                    <a:lstStyle/>
                    <a:p>
                      <a:pPr algn="ctr"/>
                      <a:r>
                        <a:rPr lang="ja-JP" altLang="en-US" sz="3200" dirty="0">
                          <a:solidFill>
                            <a:schemeClr val="tx1"/>
                          </a:solidFill>
                        </a:rPr>
                        <a:t>災害の範囲</a:t>
                      </a:r>
                      <a:endParaRPr kumimoji="1" lang="ja-JP" altLang="en-US" sz="3200" dirty="0">
                        <a:solidFill>
                          <a:schemeClr val="tx1"/>
                        </a:solidFill>
                      </a:endParaRPr>
                    </a:p>
                  </a:txBody>
                  <a:tcPr/>
                </a:tc>
                <a:extLst>
                  <a:ext uri="{0D108BD9-81ED-4DB2-BD59-A6C34878D82A}">
                    <a16:rowId xmlns:a16="http://schemas.microsoft.com/office/drawing/2014/main" val="10000"/>
                  </a:ext>
                </a:extLst>
              </a:tr>
              <a:tr h="841727">
                <a:tc>
                  <a:txBody>
                    <a:bodyPr/>
                    <a:lstStyle/>
                    <a:p>
                      <a:pPr algn="ctr"/>
                      <a:r>
                        <a:rPr lang="ja-JP" altLang="en-US" sz="2800" b="1" dirty="0"/>
                        <a:t>負 傷</a:t>
                      </a:r>
                      <a:endParaRPr kumimoji="1" lang="ja-JP" altLang="en-US" sz="2800" b="1" dirty="0">
                        <a:solidFill>
                          <a:schemeClr val="bg1"/>
                        </a:solidFill>
                      </a:endParaRPr>
                    </a:p>
                  </a:txBody>
                  <a:tcPr anchor="ctr"/>
                </a:tc>
                <a:tc>
                  <a:txBody>
                    <a:bodyPr/>
                    <a:lstStyle/>
                    <a:p>
                      <a:pPr algn="l"/>
                      <a:r>
                        <a:rPr lang="ja-JP" altLang="en-US" sz="2000" dirty="0"/>
                        <a:t>その原因である事由が学校の管理下で生じたもので、療養に要する費用の額が</a:t>
                      </a:r>
                      <a:r>
                        <a:rPr lang="en-US" altLang="ja-JP" sz="2000" dirty="0"/>
                        <a:t>5,000</a:t>
                      </a:r>
                      <a:r>
                        <a:rPr lang="ja-JP" altLang="en-US" sz="2000" dirty="0"/>
                        <a:t>円以上のもの</a:t>
                      </a:r>
                      <a:endParaRPr kumimoji="1" lang="ja-JP" altLang="en-US" sz="2000" b="1" dirty="0">
                        <a:solidFill>
                          <a:schemeClr val="bg1"/>
                        </a:solidFill>
                      </a:endParaRPr>
                    </a:p>
                  </a:txBody>
                  <a:tcPr anchor="ctr"/>
                </a:tc>
                <a:extLst>
                  <a:ext uri="{0D108BD9-81ED-4DB2-BD59-A6C34878D82A}">
                    <a16:rowId xmlns:a16="http://schemas.microsoft.com/office/drawing/2014/main" val="10001"/>
                  </a:ext>
                </a:extLst>
              </a:tr>
              <a:tr h="3191487">
                <a:tc>
                  <a:txBody>
                    <a:bodyPr/>
                    <a:lstStyle/>
                    <a:p>
                      <a:pPr algn="ctr"/>
                      <a:r>
                        <a:rPr lang="ja-JP" altLang="en-US" sz="2800" b="1" dirty="0"/>
                        <a:t>疾 病</a:t>
                      </a:r>
                      <a:endParaRPr kumimoji="1" lang="ja-JP" altLang="en-US" sz="2800" b="1" dirty="0">
                        <a:solidFill>
                          <a:schemeClr val="bg1"/>
                        </a:solidFill>
                      </a:endParaRPr>
                    </a:p>
                  </a:txBody>
                  <a:tcPr anchor="ctr"/>
                </a:tc>
                <a:tc>
                  <a:txBody>
                    <a:bodyPr/>
                    <a:lstStyle/>
                    <a:p>
                      <a:pPr algn="l"/>
                      <a:r>
                        <a:rPr lang="ja-JP" altLang="en-US" sz="2000" dirty="0"/>
                        <a:t>その原因である事由が学校の管理下で生じたもので、療養に要する費用の額が</a:t>
                      </a:r>
                      <a:r>
                        <a:rPr lang="en-US" altLang="ja-JP" sz="2000" dirty="0"/>
                        <a:t>5,000</a:t>
                      </a:r>
                      <a:r>
                        <a:rPr lang="ja-JP" altLang="en-US" sz="2000" dirty="0"/>
                        <a:t>円以上のもののうち、文部科学省令で定めているもの </a:t>
                      </a:r>
                      <a:br>
                        <a:rPr lang="ja-JP" altLang="en-US" sz="2000" dirty="0"/>
                      </a:br>
                      <a:r>
                        <a:rPr lang="ja-JP" altLang="en-US" sz="2000" dirty="0"/>
                        <a:t>　▼学校給食等による中毒</a:t>
                      </a:r>
                    </a:p>
                    <a:p>
                      <a:pPr algn="l"/>
                      <a:r>
                        <a:rPr lang="ja-JP" altLang="en-US" sz="2000" dirty="0"/>
                        <a:t>　▼ガス等による中毒 </a:t>
                      </a:r>
                    </a:p>
                    <a:p>
                      <a:pPr algn="l"/>
                      <a:r>
                        <a:rPr lang="ja-JP" altLang="en-US" sz="2000" dirty="0"/>
                        <a:t>　▼熱中症 </a:t>
                      </a:r>
                    </a:p>
                    <a:p>
                      <a:pPr algn="l"/>
                      <a:r>
                        <a:rPr lang="ja-JP" altLang="en-US" sz="2000" dirty="0"/>
                        <a:t>　▼溺水 </a:t>
                      </a:r>
                    </a:p>
                    <a:p>
                      <a:pPr algn="l"/>
                      <a:r>
                        <a:rPr lang="ja-JP" altLang="en-US" sz="2000" dirty="0"/>
                        <a:t>　▼異物の嚥下又は迷入による疾病 </a:t>
                      </a:r>
                    </a:p>
                    <a:p>
                      <a:pPr algn="l"/>
                      <a:r>
                        <a:rPr lang="ja-JP" altLang="en-US" sz="2000" dirty="0"/>
                        <a:t>　▼漆等による皮膚炎 </a:t>
                      </a:r>
                    </a:p>
                    <a:p>
                      <a:pPr algn="l"/>
                      <a:r>
                        <a:rPr lang="ja-JP" altLang="en-US" sz="2000" dirty="0"/>
                        <a:t>　▼外部衝撃等による疾病 </a:t>
                      </a:r>
                    </a:p>
                    <a:p>
                      <a:pPr algn="l"/>
                      <a:r>
                        <a:rPr lang="ja-JP" altLang="en-US" sz="2000" dirty="0"/>
                        <a:t>　▼負傷による疾病 </a:t>
                      </a:r>
                      <a:endParaRPr lang="ja-JP" altLang="en-US" sz="2000" b="1" dirty="0">
                        <a:solidFill>
                          <a:schemeClr val="bg1"/>
                        </a:solidFill>
                      </a:endParaRPr>
                    </a:p>
                  </a:txBody>
                  <a:tcPr/>
                </a:tc>
                <a:extLst>
                  <a:ext uri="{0D108BD9-81ED-4DB2-BD59-A6C34878D82A}">
                    <a16:rowId xmlns:a16="http://schemas.microsoft.com/office/drawing/2014/main" val="10002"/>
                  </a:ext>
                </a:extLst>
              </a:tr>
              <a:tr h="1061308">
                <a:tc>
                  <a:txBody>
                    <a:bodyPr/>
                    <a:lstStyle/>
                    <a:p>
                      <a:pPr algn="ctr"/>
                      <a:r>
                        <a:rPr lang="ja-JP" altLang="en-US" sz="2800" b="1" dirty="0">
                          <a:solidFill>
                            <a:srgbClr val="FF0000"/>
                          </a:solidFill>
                        </a:rPr>
                        <a:t>障 害</a:t>
                      </a:r>
                      <a:endParaRPr kumimoji="1" lang="ja-JP" altLang="en-US" sz="2800" b="1" dirty="0">
                        <a:solidFill>
                          <a:srgbClr val="FF0000"/>
                        </a:solidFill>
                      </a:endParaRPr>
                    </a:p>
                  </a:txBody>
                  <a:tcPr anchor="ctr"/>
                </a:tc>
                <a:tc>
                  <a:txBody>
                    <a:bodyPr/>
                    <a:lstStyle/>
                    <a:p>
                      <a:pPr algn="l"/>
                      <a:r>
                        <a:rPr lang="ja-JP" altLang="en-US" sz="2400" b="1" dirty="0">
                          <a:solidFill>
                            <a:srgbClr val="FF0000"/>
                          </a:solidFill>
                        </a:rPr>
                        <a:t>学校の管理下の負傷及び上欄の疾病が治った後に残った障害で、その程度により、１～１４級に区分される </a:t>
                      </a:r>
                      <a:endParaRPr lang="en-US" altLang="ja-JP" sz="2400" b="1" dirty="0">
                        <a:solidFill>
                          <a:srgbClr val="FF0000"/>
                        </a:solidFill>
                      </a:endParaRPr>
                    </a:p>
                  </a:txBody>
                  <a:tcPr anchor="ctr"/>
                </a:tc>
                <a:extLst>
                  <a:ext uri="{0D108BD9-81ED-4DB2-BD59-A6C34878D82A}">
                    <a16:rowId xmlns:a16="http://schemas.microsoft.com/office/drawing/2014/main" val="10003"/>
                  </a:ext>
                </a:extLst>
              </a:tr>
              <a:tr h="1061308">
                <a:tc>
                  <a:txBody>
                    <a:bodyPr/>
                    <a:lstStyle/>
                    <a:p>
                      <a:pPr algn="ctr"/>
                      <a:r>
                        <a:rPr lang="ja-JP" altLang="en-US" sz="2800" b="1" dirty="0"/>
                        <a:t>死 亡</a:t>
                      </a:r>
                      <a:endParaRPr kumimoji="1" lang="ja-JP" altLang="en-US" sz="2800" b="1" dirty="0">
                        <a:solidFill>
                          <a:schemeClr val="bg1"/>
                        </a:solidFill>
                      </a:endParaRPr>
                    </a:p>
                  </a:txBody>
                  <a:tcPr anchor="ctr"/>
                </a:tc>
                <a:tc>
                  <a:txBody>
                    <a:bodyPr/>
                    <a:lstStyle/>
                    <a:p>
                      <a:pPr algn="l"/>
                      <a:r>
                        <a:rPr lang="ja-JP" altLang="en-US" sz="2000" dirty="0"/>
                        <a:t>学校の管理下において発生した事件に起因する死亡及び上欄の疾病に直接起因する死亡</a:t>
                      </a:r>
                      <a:endParaRPr lang="en-US" altLang="ja-JP" sz="2000" dirty="0"/>
                    </a:p>
                    <a:p>
                      <a:pPr algn="l"/>
                      <a:r>
                        <a:rPr kumimoji="1" lang="ja-JP" altLang="en-US" sz="2000" dirty="0"/>
                        <a:t>突然死：</a:t>
                      </a:r>
                      <a:r>
                        <a:rPr lang="ja-JP" altLang="en-US" sz="2000" dirty="0"/>
                        <a:t>運動などの行為に起因する突然死</a:t>
                      </a:r>
                      <a:endParaRPr lang="en-US" altLang="ja-JP" sz="2000" dirty="0"/>
                    </a:p>
                    <a:p>
                      <a:pPr algn="l"/>
                      <a:r>
                        <a:rPr lang="ja-JP" altLang="en-US" sz="2000" dirty="0"/>
                        <a:t>　　　　運動などの行為と関連のない突然死（死亡見舞金は半額）</a:t>
                      </a:r>
                      <a:endParaRPr kumimoji="1" lang="ja-JP" altLang="en-US" sz="2000" b="1" dirty="0">
                        <a:solidFill>
                          <a:schemeClr val="bg1"/>
                        </a:solidFill>
                      </a:endParaRPr>
                    </a:p>
                  </a:txBody>
                  <a:tcPr/>
                </a:tc>
                <a:extLst>
                  <a:ext uri="{0D108BD9-81ED-4DB2-BD59-A6C34878D82A}">
                    <a16:rowId xmlns:a16="http://schemas.microsoft.com/office/drawing/2014/main" val="10004"/>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 2"/>
          <p:cNvSpPr>
            <a:spLocks noGrp="1"/>
          </p:cNvSpPr>
          <p:nvPr>
            <p:ph idx="1"/>
          </p:nvPr>
        </p:nvSpPr>
        <p:spPr/>
        <p:txBody>
          <a:bodyPr/>
          <a:lstStyle/>
          <a:p>
            <a:endParaRPr kumimoji="1" lang="ja-JP" altLang="en-US" dirty="0"/>
          </a:p>
        </p:txBody>
      </p:sp>
      <p:pic>
        <p:nvPicPr>
          <p:cNvPr id="34818" name="Picture 2" descr="https://www.jpnsport.go.jp/anzen/Portals/0/anzen/kyosai/image/gairyaku28.jpg?1174513348390"/>
          <p:cNvPicPr>
            <a:picLocks noChangeAspect="1" noChangeArrowheads="1"/>
          </p:cNvPicPr>
          <p:nvPr/>
        </p:nvPicPr>
        <p:blipFill>
          <a:blip r:embed="rId2" cstate="print"/>
          <a:srcRect/>
          <a:stretch>
            <a:fillRect/>
          </a:stretch>
        </p:blipFill>
        <p:spPr bwMode="auto">
          <a:xfrm>
            <a:off x="0" y="1"/>
            <a:ext cx="12192000" cy="6858000"/>
          </a:xfrm>
          <a:prstGeom prst="rect">
            <a:avLst/>
          </a:prstGeom>
          <a:noFill/>
        </p:spPr>
      </p:pic>
      <p:sp>
        <p:nvSpPr>
          <p:cNvPr id="5" name="テキスト ボックス 4"/>
          <p:cNvSpPr txBox="1"/>
          <p:nvPr/>
        </p:nvSpPr>
        <p:spPr>
          <a:xfrm>
            <a:off x="1886674" y="120755"/>
            <a:ext cx="2548128" cy="246221"/>
          </a:xfrm>
          <a:prstGeom prst="rect">
            <a:avLst/>
          </a:prstGeom>
          <a:solidFill>
            <a:schemeClr val="bg1"/>
          </a:solidFill>
        </p:spPr>
        <p:style>
          <a:lnRef idx="1">
            <a:schemeClr val="accent5"/>
          </a:lnRef>
          <a:fillRef idx="3">
            <a:schemeClr val="accent5"/>
          </a:fillRef>
          <a:effectRef idx="2">
            <a:schemeClr val="accent5"/>
          </a:effectRef>
          <a:fontRef idx="minor">
            <a:schemeClr val="lt1"/>
          </a:fontRef>
        </p:style>
        <p:txBody>
          <a:bodyPr wrap="square" rtlCol="0">
            <a:spAutoFit/>
          </a:bodyPr>
          <a:lstStyle/>
          <a:p>
            <a:pPr algn="ctr"/>
            <a:r>
              <a:rPr kumimoji="1" lang="ja-JP" altLang="en-US" sz="1000" dirty="0">
                <a:solidFill>
                  <a:schemeClr val="tx1"/>
                </a:solidFill>
              </a:rPr>
              <a:t>日本スポーツ振興センターＨＰより</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12192000" cy="1025093"/>
          </a:xfrm>
          <a:solidFill>
            <a:schemeClr val="bg1"/>
          </a:solidFill>
          <a:ln>
            <a:solidFill>
              <a:schemeClr val="bg1"/>
            </a:solidFill>
          </a:ln>
        </p:spPr>
        <p:txBody>
          <a:bodyPr>
            <a:normAutofit fontScale="90000"/>
          </a:bodyPr>
          <a:lstStyle/>
          <a:p>
            <a:pPr algn="ctr"/>
            <a:br>
              <a:rPr lang="en-US" altLang="ja-JP" sz="4400" b="1" dirty="0">
                <a:solidFill>
                  <a:schemeClr val="bg1"/>
                </a:solidFill>
              </a:rPr>
            </a:br>
            <a:r>
              <a:rPr lang="ja-JP" altLang="en-US" sz="4400" b="1" dirty="0">
                <a:latin typeface="+mn-ea"/>
                <a:ea typeface="+mn-ea"/>
              </a:rPr>
              <a:t>災害共済給付の給付基準</a:t>
            </a:r>
            <a:br>
              <a:rPr lang="ja-JP" altLang="en-US" b="1" dirty="0"/>
            </a:br>
            <a:endParaRPr kumimoji="1" lang="ja-JP" altLang="en-US" dirty="0"/>
          </a:p>
        </p:txBody>
      </p:sp>
      <p:sp>
        <p:nvSpPr>
          <p:cNvPr id="3" name="コンテンツ プレースホルダ 2"/>
          <p:cNvSpPr>
            <a:spLocks noGrp="1"/>
          </p:cNvSpPr>
          <p:nvPr>
            <p:ph idx="1"/>
          </p:nvPr>
        </p:nvSpPr>
        <p:spPr>
          <a:xfrm>
            <a:off x="0" y="670064"/>
            <a:ext cx="12192000" cy="6375043"/>
          </a:xfr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ormAutofit fontScale="92500" lnSpcReduction="10000"/>
          </a:bodyPr>
          <a:lstStyle/>
          <a:p>
            <a:pPr lvl="1" indent="-457200">
              <a:buNone/>
            </a:pPr>
            <a:endParaRPr lang="en-US" altLang="ja-JP" sz="2800" b="1" dirty="0">
              <a:solidFill>
                <a:schemeClr val="tx1"/>
              </a:solidFill>
              <a:latin typeface="+mn-ea"/>
            </a:endParaRPr>
          </a:p>
          <a:p>
            <a:pPr lvl="1" indent="-457200">
              <a:buNone/>
            </a:pPr>
            <a:r>
              <a:rPr lang="ja-JP" altLang="en-US" sz="3900" b="1" dirty="0">
                <a:solidFill>
                  <a:schemeClr val="tx1"/>
                </a:solidFill>
                <a:latin typeface="+mn-ea"/>
              </a:rPr>
              <a:t>１ 医療費</a:t>
            </a:r>
            <a:r>
              <a:rPr lang="en-US" altLang="ja-JP" sz="2800" b="1" dirty="0">
                <a:solidFill>
                  <a:schemeClr val="tx1"/>
                </a:solidFill>
                <a:latin typeface="+mn-ea"/>
              </a:rPr>
              <a:t>	</a:t>
            </a:r>
          </a:p>
          <a:p>
            <a:pPr lvl="1" indent="-457200">
              <a:lnSpc>
                <a:spcPct val="120000"/>
              </a:lnSpc>
              <a:buNone/>
            </a:pPr>
            <a:r>
              <a:rPr lang="ja-JP" altLang="en-US" sz="2600" b="1" dirty="0">
                <a:solidFill>
                  <a:schemeClr val="tx1"/>
                </a:solidFill>
                <a:latin typeface="+mn-ea"/>
              </a:rPr>
              <a:t> </a:t>
            </a:r>
            <a:r>
              <a:rPr lang="ja-JP" altLang="en-US" b="1" dirty="0">
                <a:solidFill>
                  <a:schemeClr val="tx1"/>
                </a:solidFill>
                <a:latin typeface="+mn-ea"/>
              </a:rPr>
              <a:t>①健康保険の医療費の３割（窓口負担）＋ １割（療養経費）＝  ４割分が支給。</a:t>
            </a:r>
            <a:endParaRPr lang="en-US" altLang="ja-JP" b="1" dirty="0">
              <a:solidFill>
                <a:schemeClr val="tx1"/>
              </a:solidFill>
              <a:latin typeface="+mn-ea"/>
            </a:endParaRPr>
          </a:p>
          <a:p>
            <a:pPr lvl="1" indent="-457200">
              <a:lnSpc>
                <a:spcPct val="120000"/>
              </a:lnSpc>
              <a:buNone/>
            </a:pPr>
            <a:r>
              <a:rPr lang="ja-JP" altLang="en-US" b="1" dirty="0">
                <a:solidFill>
                  <a:schemeClr val="tx1"/>
                </a:solidFill>
                <a:latin typeface="+mn-ea"/>
              </a:rPr>
              <a:t>　 ただし初診から治癒までの医療費合計額が </a:t>
            </a:r>
            <a:r>
              <a:rPr lang="en-US" altLang="ja-JP" b="1" dirty="0">
                <a:solidFill>
                  <a:schemeClr val="tx1"/>
                </a:solidFill>
                <a:latin typeface="+mn-ea"/>
              </a:rPr>
              <a:t>5,000</a:t>
            </a:r>
            <a:r>
              <a:rPr lang="ja-JP" altLang="en-US" b="1" dirty="0">
                <a:solidFill>
                  <a:schemeClr val="tx1"/>
                </a:solidFill>
                <a:latin typeface="+mn-ea"/>
              </a:rPr>
              <a:t>円（</a:t>
            </a:r>
            <a:r>
              <a:rPr lang="en-US" altLang="ja-JP" b="1" dirty="0">
                <a:solidFill>
                  <a:schemeClr val="tx1"/>
                </a:solidFill>
                <a:latin typeface="+mn-ea"/>
              </a:rPr>
              <a:t>500</a:t>
            </a:r>
            <a:r>
              <a:rPr lang="ja-JP" altLang="en-US" b="1" dirty="0">
                <a:solidFill>
                  <a:schemeClr val="tx1"/>
                </a:solidFill>
                <a:latin typeface="+mn-ea"/>
              </a:rPr>
              <a:t>点）以上に限る。</a:t>
            </a:r>
            <a:endParaRPr lang="en-US" altLang="ja-JP" b="1" dirty="0">
              <a:solidFill>
                <a:schemeClr val="tx1"/>
              </a:solidFill>
              <a:latin typeface="+mn-ea"/>
            </a:endParaRPr>
          </a:p>
          <a:p>
            <a:pPr lvl="1" indent="-457200">
              <a:lnSpc>
                <a:spcPct val="120000"/>
              </a:lnSpc>
              <a:buNone/>
            </a:pPr>
            <a:endParaRPr lang="en-US" altLang="ja-JP" b="1" dirty="0">
              <a:solidFill>
                <a:schemeClr val="tx1"/>
              </a:solidFill>
              <a:latin typeface="+mn-ea"/>
            </a:endParaRPr>
          </a:p>
          <a:p>
            <a:pPr lvl="1" indent="-457200">
              <a:lnSpc>
                <a:spcPct val="120000"/>
              </a:lnSpc>
              <a:buNone/>
            </a:pPr>
            <a:r>
              <a:rPr lang="ja-JP" altLang="en-US" b="1" dirty="0">
                <a:solidFill>
                  <a:schemeClr val="tx1"/>
                </a:solidFill>
                <a:latin typeface="+mn-ea"/>
              </a:rPr>
              <a:t> ②公費負担医療、乳幼児・こども医療費助成制度等を利用する場合は注意。</a:t>
            </a:r>
            <a:endParaRPr lang="en-US" altLang="ja-JP" b="1" dirty="0">
              <a:solidFill>
                <a:schemeClr val="tx1"/>
              </a:solidFill>
              <a:latin typeface="+mn-ea"/>
            </a:endParaRPr>
          </a:p>
          <a:p>
            <a:pPr lvl="1" indent="-457200">
              <a:lnSpc>
                <a:spcPct val="120000"/>
              </a:lnSpc>
              <a:buNone/>
            </a:pPr>
            <a:r>
              <a:rPr lang="ja-JP" altLang="en-US" sz="2600" b="1" dirty="0">
                <a:solidFill>
                  <a:schemeClr val="tx1"/>
                </a:solidFill>
                <a:latin typeface="+mn-ea"/>
              </a:rPr>
              <a:t>  </a:t>
            </a:r>
            <a:r>
              <a:rPr lang="ja-JP" altLang="en-US" sz="2200" b="1" dirty="0">
                <a:solidFill>
                  <a:schemeClr val="tx1"/>
                </a:solidFill>
                <a:latin typeface="+mn-ea"/>
              </a:rPr>
              <a:t>（例）市区町村によって助成割合は異なる。</a:t>
            </a:r>
            <a:endParaRPr lang="en-US" altLang="ja-JP" sz="2200" b="1" dirty="0">
              <a:solidFill>
                <a:schemeClr val="tx1"/>
              </a:solidFill>
              <a:latin typeface="+mn-ea"/>
            </a:endParaRPr>
          </a:p>
          <a:p>
            <a:pPr lvl="1" indent="-457200">
              <a:lnSpc>
                <a:spcPct val="120000"/>
              </a:lnSpc>
              <a:spcBef>
                <a:spcPts val="600"/>
              </a:spcBef>
              <a:buNone/>
            </a:pPr>
            <a:r>
              <a:rPr lang="ja-JP" altLang="en-US" sz="2200" b="1" dirty="0">
                <a:solidFill>
                  <a:schemeClr val="tx1"/>
                </a:solidFill>
                <a:latin typeface="+mn-ea"/>
              </a:rPr>
              <a:t>　　　  ▽窓口０割負担の場合 ： 窓口負担がないため、療養経費１割のみが支給。</a:t>
            </a:r>
            <a:endParaRPr lang="en-US" altLang="ja-JP" sz="2200" b="1" dirty="0">
              <a:solidFill>
                <a:schemeClr val="tx1"/>
              </a:solidFill>
              <a:latin typeface="+mn-ea"/>
            </a:endParaRPr>
          </a:p>
          <a:p>
            <a:pPr lvl="1" indent="-457200">
              <a:lnSpc>
                <a:spcPct val="120000"/>
              </a:lnSpc>
              <a:spcBef>
                <a:spcPts val="600"/>
              </a:spcBef>
              <a:buNone/>
            </a:pPr>
            <a:r>
              <a:rPr lang="ja-JP" altLang="en-US" sz="2200" b="1" dirty="0">
                <a:solidFill>
                  <a:schemeClr val="tx1"/>
                </a:solidFill>
                <a:latin typeface="+mn-ea"/>
              </a:rPr>
              <a:t>　         ▽窓口２割負担の場合 ： 医療費２割 </a:t>
            </a:r>
            <a:r>
              <a:rPr lang="en-US" altLang="ja-JP" sz="2200" b="1" dirty="0">
                <a:solidFill>
                  <a:schemeClr val="tx1"/>
                </a:solidFill>
                <a:latin typeface="+mn-ea"/>
              </a:rPr>
              <a:t>+ </a:t>
            </a:r>
            <a:r>
              <a:rPr lang="ja-JP" altLang="en-US" sz="2200" b="1" dirty="0">
                <a:solidFill>
                  <a:schemeClr val="tx1"/>
                </a:solidFill>
                <a:latin typeface="+mn-ea"/>
              </a:rPr>
              <a:t>療養経費１割 ＝ ３割が支給。</a:t>
            </a:r>
            <a:endParaRPr lang="en-US" altLang="ja-JP" sz="2200" b="1" dirty="0">
              <a:solidFill>
                <a:schemeClr val="tx1"/>
              </a:solidFill>
              <a:latin typeface="+mn-ea"/>
            </a:endParaRPr>
          </a:p>
          <a:p>
            <a:pPr lvl="1" indent="-457200">
              <a:lnSpc>
                <a:spcPct val="120000"/>
              </a:lnSpc>
              <a:spcBef>
                <a:spcPts val="600"/>
              </a:spcBef>
              <a:buNone/>
            </a:pPr>
            <a:r>
              <a:rPr lang="ja-JP" altLang="en-US" sz="2200" b="1" dirty="0">
                <a:solidFill>
                  <a:schemeClr val="tx1"/>
                </a:solidFill>
                <a:latin typeface="+mn-ea"/>
              </a:rPr>
              <a:t>　　 　 ▽窓口定額負担の場合 ： 定額の合計 </a:t>
            </a:r>
            <a:r>
              <a:rPr lang="en-US" altLang="ja-JP" sz="2200" b="1" dirty="0">
                <a:solidFill>
                  <a:schemeClr val="tx1"/>
                </a:solidFill>
                <a:latin typeface="+mn-ea"/>
              </a:rPr>
              <a:t>+ </a:t>
            </a:r>
            <a:r>
              <a:rPr lang="ja-JP" altLang="en-US" sz="2200" b="1" dirty="0">
                <a:solidFill>
                  <a:schemeClr val="tx1"/>
                </a:solidFill>
                <a:latin typeface="+mn-ea"/>
              </a:rPr>
              <a:t>療養経費１割 ＝ 合計が支給。</a:t>
            </a:r>
            <a:endParaRPr lang="en-US" altLang="ja-JP" sz="2200" b="1" dirty="0">
              <a:solidFill>
                <a:schemeClr val="tx1"/>
              </a:solidFill>
              <a:latin typeface="+mn-ea"/>
            </a:endParaRPr>
          </a:p>
          <a:p>
            <a:pPr lvl="1" indent="-457200">
              <a:lnSpc>
                <a:spcPct val="120000"/>
              </a:lnSpc>
              <a:spcBef>
                <a:spcPts val="600"/>
              </a:spcBef>
              <a:buNone/>
            </a:pPr>
            <a:r>
              <a:rPr lang="en-US" altLang="ja-JP" sz="2200" b="1" dirty="0">
                <a:solidFill>
                  <a:schemeClr val="tx1"/>
                </a:solidFill>
                <a:latin typeface="+mn-ea"/>
              </a:rPr>
              <a:t>            </a:t>
            </a:r>
            <a:r>
              <a:rPr lang="ja-JP" altLang="en-US" sz="2200" b="1" dirty="0">
                <a:solidFill>
                  <a:schemeClr val="tx1"/>
                </a:solidFill>
                <a:latin typeface="+mn-ea"/>
              </a:rPr>
              <a:t>　   </a:t>
            </a:r>
            <a:r>
              <a:rPr lang="en-US" altLang="ja-JP" sz="2200" b="1" dirty="0">
                <a:solidFill>
                  <a:schemeClr val="tx1"/>
                </a:solidFill>
                <a:latin typeface="+mn-ea"/>
              </a:rPr>
              <a:t> ※</a:t>
            </a:r>
            <a:r>
              <a:rPr lang="ja-JP" altLang="en-US" sz="2200" b="1" dirty="0">
                <a:solidFill>
                  <a:schemeClr val="tx1"/>
                </a:solidFill>
                <a:latin typeface="+mn-ea"/>
              </a:rPr>
              <a:t>窓口負担分は支給されるため、助成制度の利用の有無に関わらず、保護者には療養</a:t>
            </a:r>
            <a:endParaRPr lang="en-US" altLang="ja-JP" sz="2200" b="1" dirty="0">
              <a:solidFill>
                <a:schemeClr val="tx1"/>
              </a:solidFill>
              <a:latin typeface="+mn-ea"/>
            </a:endParaRPr>
          </a:p>
          <a:p>
            <a:pPr lvl="1" indent="-457200">
              <a:lnSpc>
                <a:spcPct val="120000"/>
              </a:lnSpc>
              <a:spcBef>
                <a:spcPts val="600"/>
              </a:spcBef>
              <a:buNone/>
            </a:pPr>
            <a:r>
              <a:rPr lang="ja-JP" altLang="en-US" sz="2200" b="1" dirty="0">
                <a:solidFill>
                  <a:schemeClr val="tx1"/>
                </a:solidFill>
                <a:latin typeface="+mn-ea"/>
              </a:rPr>
              <a:t>　　　　　　  経費の１割が残る。</a:t>
            </a:r>
            <a:endParaRPr lang="en-US" altLang="ja-JP" sz="2200" b="1" dirty="0">
              <a:solidFill>
                <a:schemeClr val="tx1"/>
              </a:solidFill>
              <a:latin typeface="+mn-ea"/>
            </a:endParaRPr>
          </a:p>
          <a:p>
            <a:pPr lvl="1" indent="-457200">
              <a:lnSpc>
                <a:spcPct val="120000"/>
              </a:lnSpc>
              <a:spcBef>
                <a:spcPts val="600"/>
              </a:spcBef>
              <a:buNone/>
            </a:pPr>
            <a:r>
              <a:rPr lang="en-US" altLang="ja-JP" sz="2200" b="1" dirty="0">
                <a:solidFill>
                  <a:schemeClr val="tx1"/>
                </a:solidFill>
                <a:latin typeface="+mn-ea"/>
              </a:rPr>
              <a:t>                   ※</a:t>
            </a:r>
            <a:r>
              <a:rPr lang="ja-JP" altLang="ja-JP" sz="2200" b="1" dirty="0">
                <a:solidFill>
                  <a:schemeClr val="tx1"/>
                </a:solidFill>
                <a:latin typeface="+mn-ea"/>
                <a:cs typeface="ＭＳ Ｐゴシック" panose="020B0600070205080204" pitchFamily="50" charset="-128"/>
              </a:rPr>
              <a:t>６歳未満（就学前）</a:t>
            </a:r>
            <a:r>
              <a:rPr lang="ja-JP" altLang="en-US" sz="2200" b="1" dirty="0">
                <a:solidFill>
                  <a:schemeClr val="tx1"/>
                </a:solidFill>
                <a:latin typeface="+mn-ea"/>
                <a:cs typeface="ＭＳ Ｐゴシック" panose="020B0600070205080204" pitchFamily="50" charset="-128"/>
              </a:rPr>
              <a:t>で</a:t>
            </a:r>
            <a:r>
              <a:rPr lang="ja-JP" altLang="ja-JP" sz="2200" b="1" dirty="0">
                <a:solidFill>
                  <a:schemeClr val="tx1"/>
                </a:solidFill>
                <a:latin typeface="+mn-ea"/>
                <a:cs typeface="ＭＳ Ｐゴシック" panose="020B0600070205080204" pitchFamily="50" charset="-128"/>
              </a:rPr>
              <a:t>助成制度を利用しな</a:t>
            </a:r>
            <a:r>
              <a:rPr lang="ja-JP" altLang="en-US" sz="2200" b="1" dirty="0">
                <a:solidFill>
                  <a:schemeClr val="tx1"/>
                </a:solidFill>
                <a:latin typeface="+mn-ea"/>
                <a:cs typeface="ＭＳ Ｐゴシック" panose="020B0600070205080204" pitchFamily="50" charset="-128"/>
              </a:rPr>
              <a:t>いの場合、</a:t>
            </a:r>
            <a:r>
              <a:rPr lang="ja-JP" altLang="ja-JP" sz="2200" b="1" dirty="0">
                <a:solidFill>
                  <a:schemeClr val="tx1"/>
                </a:solidFill>
                <a:latin typeface="+mn-ea"/>
                <a:cs typeface="ＭＳ Ｐゴシック" panose="020B0600070205080204" pitchFamily="50" charset="-128"/>
              </a:rPr>
              <a:t>保険窓口負担は</a:t>
            </a:r>
            <a:r>
              <a:rPr lang="ja-JP" altLang="en-US" sz="2200" b="1" dirty="0">
                <a:solidFill>
                  <a:schemeClr val="tx1"/>
                </a:solidFill>
                <a:latin typeface="+mn-ea"/>
                <a:cs typeface="ＭＳ Ｐゴシック" panose="020B0600070205080204" pitchFamily="50" charset="-128"/>
              </a:rPr>
              <a:t>通常</a:t>
            </a:r>
            <a:r>
              <a:rPr lang="ja-JP" altLang="ja-JP" sz="2200" b="1" dirty="0">
                <a:solidFill>
                  <a:schemeClr val="tx1"/>
                </a:solidFill>
                <a:latin typeface="+mn-ea"/>
                <a:cs typeface="ＭＳ Ｐゴシック" panose="020B0600070205080204" pitchFamily="50" charset="-128"/>
              </a:rPr>
              <a:t>２割</a:t>
            </a:r>
            <a:r>
              <a:rPr lang="ja-JP" altLang="en-US" sz="2200" b="1" dirty="0">
                <a:solidFill>
                  <a:schemeClr val="tx1"/>
                </a:solidFill>
                <a:latin typeface="+mn-ea"/>
                <a:cs typeface="ＭＳ Ｐゴシック" panose="020B0600070205080204" pitchFamily="50" charset="-128"/>
              </a:rPr>
              <a:t>であ</a:t>
            </a:r>
            <a:endParaRPr lang="en-US" altLang="ja-JP" sz="2200" b="1" dirty="0">
              <a:solidFill>
                <a:schemeClr val="tx1"/>
              </a:solidFill>
              <a:latin typeface="+mn-ea"/>
              <a:cs typeface="ＭＳ Ｐゴシック" panose="020B0600070205080204" pitchFamily="50" charset="-128"/>
            </a:endParaRPr>
          </a:p>
          <a:p>
            <a:pPr lvl="1" indent="-457200">
              <a:lnSpc>
                <a:spcPct val="120000"/>
              </a:lnSpc>
              <a:spcBef>
                <a:spcPts val="600"/>
              </a:spcBef>
              <a:buNone/>
            </a:pPr>
            <a:r>
              <a:rPr lang="ja-JP" altLang="en-US" sz="2200" b="1" dirty="0">
                <a:solidFill>
                  <a:schemeClr val="tx1"/>
                </a:solidFill>
                <a:latin typeface="+mn-ea"/>
                <a:cs typeface="ＭＳ Ｐゴシック" panose="020B0600070205080204" pitchFamily="50" charset="-128"/>
              </a:rPr>
              <a:t>                      るが、</a:t>
            </a:r>
            <a:r>
              <a:rPr lang="ja-JP" altLang="en-US" sz="2200" b="1" dirty="0">
                <a:solidFill>
                  <a:schemeClr val="tx1"/>
                </a:solidFill>
                <a:latin typeface="+mn-ea"/>
              </a:rPr>
              <a:t>窓口３割負担の者と同様に</a:t>
            </a:r>
            <a:r>
              <a:rPr lang="ja-JP" altLang="en-US" sz="2200" b="1" dirty="0">
                <a:solidFill>
                  <a:schemeClr val="tx1"/>
                </a:solidFill>
                <a:latin typeface="+mn-ea"/>
                <a:cs typeface="ＭＳ Ｐゴシック" panose="020B0600070205080204" pitchFamily="50" charset="-128"/>
              </a:rPr>
              <a:t>４割が支給され、保護者には２割が残る（例外）。</a:t>
            </a:r>
            <a:endParaRPr lang="en-US" altLang="ja-JP" sz="2200" b="1" dirty="0">
              <a:solidFill>
                <a:schemeClr val="tx1"/>
              </a:solidFill>
              <a:latin typeface="+mn-ea"/>
              <a:cs typeface="ＭＳ Ｐゴシック" panose="020B0600070205080204" pitchFamily="50" charset="-128"/>
            </a:endParaRPr>
          </a:p>
          <a:p>
            <a:pPr lvl="1" indent="-457200">
              <a:lnSpc>
                <a:spcPct val="120000"/>
              </a:lnSpc>
              <a:buNone/>
            </a:pPr>
            <a:endParaRPr kumimoji="1" lang="ja-JP" altLang="en-US" dirty="0">
              <a:solidFill>
                <a:schemeClr val="tx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8239" y="102358"/>
            <a:ext cx="12055522" cy="6653284"/>
          </a:xfr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pPr lvl="1" indent="-457200"/>
            <a:br>
              <a:rPr lang="en-US" altLang="ja-JP" sz="2700" b="1" dirty="0">
                <a:latin typeface="+mn-ea"/>
              </a:rPr>
            </a:br>
            <a:br>
              <a:rPr lang="en-US" altLang="ja-JP" sz="2700" b="1" dirty="0">
                <a:latin typeface="+mn-ea"/>
              </a:rPr>
            </a:br>
            <a:r>
              <a:rPr lang="ja-JP" altLang="en-US" sz="3100" b="1" dirty="0">
                <a:latin typeface="+mn-ea"/>
              </a:rPr>
              <a:t>　</a:t>
            </a:r>
            <a:br>
              <a:rPr lang="en-US" altLang="ja-JP" sz="2700" b="1" dirty="0">
                <a:latin typeface="+mn-ea"/>
              </a:rPr>
            </a:br>
            <a:r>
              <a:rPr lang="ja-JP" altLang="en-US" sz="2700" b="1" dirty="0">
                <a:latin typeface="+mn-ea"/>
              </a:rPr>
              <a:t>　</a:t>
            </a:r>
            <a:br>
              <a:rPr lang="en-US" altLang="ja-JP" sz="2700" b="1" dirty="0">
                <a:latin typeface="+mn-ea"/>
              </a:rPr>
            </a:br>
            <a:r>
              <a:rPr lang="ja-JP" altLang="en-US" sz="2700" b="1" dirty="0">
                <a:latin typeface="+mn-ea"/>
              </a:rPr>
              <a:t>　</a:t>
            </a:r>
            <a:r>
              <a:rPr lang="en-US" altLang="ja-JP" sz="2700" b="1" dirty="0">
                <a:solidFill>
                  <a:schemeClr val="tx1"/>
                </a:solidFill>
                <a:latin typeface="+mn-ea"/>
              </a:rPr>
              <a:t> </a:t>
            </a:r>
            <a:br>
              <a:rPr lang="en-US" altLang="ja-JP" sz="2700" b="1" dirty="0">
                <a:solidFill>
                  <a:schemeClr val="tx1"/>
                </a:solidFill>
                <a:latin typeface="+mn-ea"/>
              </a:rPr>
            </a:br>
            <a:r>
              <a:rPr lang="ja-JP" altLang="en-US" sz="2700" b="1" dirty="0">
                <a:solidFill>
                  <a:schemeClr val="tx1"/>
                </a:solidFill>
                <a:latin typeface="+mn-ea"/>
              </a:rPr>
              <a:t>　③同一の負傷・疾病で、</a:t>
            </a:r>
            <a:r>
              <a:rPr lang="ja-JP" altLang="en-US" sz="2700" b="1" dirty="0">
                <a:solidFill>
                  <a:srgbClr val="FF0000"/>
                </a:solidFill>
                <a:latin typeface="+mn-ea"/>
              </a:rPr>
              <a:t>医療費支給開始後</a:t>
            </a:r>
            <a:r>
              <a:rPr lang="en-US" altLang="ja-JP" sz="2700" b="1" dirty="0">
                <a:solidFill>
                  <a:srgbClr val="FF0000"/>
                </a:solidFill>
                <a:latin typeface="+mn-ea"/>
              </a:rPr>
              <a:t>10</a:t>
            </a:r>
            <a:r>
              <a:rPr lang="ja-JP" altLang="en-US" sz="2700" b="1" dirty="0">
                <a:solidFill>
                  <a:srgbClr val="FF0000"/>
                </a:solidFill>
                <a:latin typeface="+mn-ea"/>
              </a:rPr>
              <a:t>年</a:t>
            </a:r>
            <a:r>
              <a:rPr lang="ja-JP" altLang="en-US" sz="2700" b="1" dirty="0">
                <a:solidFill>
                  <a:schemeClr val="tx1"/>
                </a:solidFill>
                <a:latin typeface="+mn-ea"/>
              </a:rPr>
              <a:t>を経過した場合、以後支給しない。</a:t>
            </a:r>
            <a:br>
              <a:rPr lang="en-US" altLang="ja-JP" sz="2700" b="1" dirty="0">
                <a:solidFill>
                  <a:schemeClr val="tx1"/>
                </a:solidFill>
                <a:latin typeface="+mn-ea"/>
              </a:rPr>
            </a:br>
            <a:br>
              <a:rPr lang="en-US" altLang="ja-JP" sz="2700" b="1" dirty="0">
                <a:solidFill>
                  <a:schemeClr val="tx1"/>
                </a:solidFill>
                <a:latin typeface="+mn-ea"/>
              </a:rPr>
            </a:br>
            <a:r>
              <a:rPr lang="ja-JP" altLang="en-US" sz="2700" b="1" dirty="0">
                <a:solidFill>
                  <a:schemeClr val="tx1"/>
                </a:solidFill>
                <a:latin typeface="+mn-ea"/>
              </a:rPr>
              <a:t>　④非常災害（地震・津波・洪水等）</a:t>
            </a:r>
            <a:r>
              <a:rPr lang="ja-JP" altLang="en-US" sz="2700" b="1" i="0" dirty="0">
                <a:solidFill>
                  <a:schemeClr val="tx1"/>
                </a:solidFill>
                <a:effectLst/>
                <a:latin typeface="Meiryo" panose="020B0604030504040204" pitchFamily="50" charset="-128"/>
                <a:ea typeface="Meiryo" panose="020B0604030504040204" pitchFamily="50" charset="-128"/>
              </a:rPr>
              <a:t>で一度に大勢の児童生徒が災害に遭い、給付</a:t>
            </a:r>
            <a:br>
              <a:rPr lang="en-US" altLang="ja-JP" sz="2700" b="1" i="0" dirty="0">
                <a:solidFill>
                  <a:schemeClr val="tx1"/>
                </a:solidFill>
                <a:effectLst/>
                <a:latin typeface="Meiryo" panose="020B0604030504040204" pitchFamily="50" charset="-128"/>
                <a:ea typeface="Meiryo" panose="020B0604030504040204" pitchFamily="50" charset="-128"/>
              </a:rPr>
            </a:br>
            <a:r>
              <a:rPr lang="ja-JP" altLang="en-US" sz="2700" b="1" i="0" dirty="0">
                <a:solidFill>
                  <a:schemeClr val="tx1"/>
                </a:solidFill>
                <a:effectLst/>
                <a:latin typeface="Meiryo" panose="020B0604030504040204" pitchFamily="50" charset="-128"/>
                <a:ea typeface="Meiryo" panose="020B0604030504040204" pitchFamily="50" charset="-128"/>
              </a:rPr>
              <a:t>　　金の支払が困難になったとき</a:t>
            </a:r>
            <a:r>
              <a:rPr lang="ja-JP" altLang="en-US" sz="2700" b="1" dirty="0">
                <a:solidFill>
                  <a:schemeClr val="tx1"/>
                </a:solidFill>
                <a:latin typeface="+mn-ea"/>
              </a:rPr>
              <a:t>は給付しない。</a:t>
            </a:r>
            <a:br>
              <a:rPr lang="en-US" altLang="ja-JP" sz="2700" b="1" dirty="0">
                <a:solidFill>
                  <a:schemeClr val="tx1"/>
                </a:solidFill>
                <a:latin typeface="+mn-ea"/>
              </a:rPr>
            </a:br>
            <a:br>
              <a:rPr lang="en-US" altLang="ja-JP" sz="2700" b="1" dirty="0">
                <a:solidFill>
                  <a:schemeClr val="tx1"/>
                </a:solidFill>
                <a:latin typeface="+mn-ea"/>
              </a:rPr>
            </a:br>
            <a:r>
              <a:rPr lang="ja-JP" altLang="en-US" sz="2700" b="1" dirty="0">
                <a:solidFill>
                  <a:schemeClr val="tx1"/>
                </a:solidFill>
                <a:latin typeface="+mn-ea"/>
              </a:rPr>
              <a:t>　⑤生活保護法の対象者は医療扶助があるため給付しない。</a:t>
            </a:r>
            <a:br>
              <a:rPr lang="en-US" altLang="ja-JP" sz="2700" b="1" dirty="0">
                <a:solidFill>
                  <a:schemeClr val="tx1"/>
                </a:solidFill>
                <a:latin typeface="+mn-ea"/>
              </a:rPr>
            </a:br>
            <a:r>
              <a:rPr lang="ja-JP" altLang="en-US" sz="2700" b="1" dirty="0">
                <a:solidFill>
                  <a:schemeClr val="tx1"/>
                </a:solidFill>
                <a:latin typeface="+mn-ea"/>
              </a:rPr>
              <a:t>　　　（障害見舞金、死亡見舞金は給付対象となる）</a:t>
            </a:r>
            <a:br>
              <a:rPr lang="en-US" altLang="ja-JP" sz="2700" b="1" dirty="0">
                <a:solidFill>
                  <a:schemeClr val="tx1"/>
                </a:solidFill>
                <a:latin typeface="+mn-ea"/>
              </a:rPr>
            </a:br>
            <a:br>
              <a:rPr lang="en-US" altLang="ja-JP" sz="2700" b="1" dirty="0">
                <a:solidFill>
                  <a:schemeClr val="tx1"/>
                </a:solidFill>
                <a:latin typeface="+mn-ea"/>
              </a:rPr>
            </a:br>
            <a:r>
              <a:rPr lang="ja-JP" altLang="en-US" sz="2700" b="1" dirty="0">
                <a:solidFill>
                  <a:schemeClr val="tx1"/>
                </a:solidFill>
                <a:latin typeface="+mn-ea"/>
              </a:rPr>
              <a:t>　⑥医療費の請求は１か月ごとに行う。</a:t>
            </a:r>
            <a:br>
              <a:rPr lang="en-US" altLang="ja-JP" sz="2700" b="1" dirty="0">
                <a:solidFill>
                  <a:schemeClr val="tx1"/>
                </a:solidFill>
                <a:latin typeface="+mn-ea"/>
              </a:rPr>
            </a:br>
            <a:r>
              <a:rPr lang="ja-JP" altLang="en-US" sz="2700" b="1" dirty="0">
                <a:solidFill>
                  <a:schemeClr val="tx1"/>
                </a:solidFill>
                <a:latin typeface="+mn-ea"/>
              </a:rPr>
              <a:t>　</a:t>
            </a:r>
            <a:br>
              <a:rPr lang="en-US" altLang="ja-JP" sz="2700" b="1" dirty="0">
                <a:solidFill>
                  <a:schemeClr val="tx1"/>
                </a:solidFill>
                <a:latin typeface="+mn-ea"/>
              </a:rPr>
            </a:br>
            <a:r>
              <a:rPr lang="ja-JP" altLang="en-US" sz="2700" b="1" dirty="0">
                <a:solidFill>
                  <a:schemeClr val="tx1"/>
                </a:solidFill>
                <a:latin typeface="+mn-ea"/>
              </a:rPr>
              <a:t>　⑦</a:t>
            </a:r>
            <a:r>
              <a:rPr lang="ja-JP" altLang="en-US" sz="2700" b="1" dirty="0">
                <a:solidFill>
                  <a:schemeClr val="tx1"/>
                </a:solidFill>
              </a:rPr>
              <a:t>保険外診療は支給対象外。</a:t>
            </a:r>
            <a:br>
              <a:rPr lang="ja-JP" altLang="en-US" sz="2700" b="1" dirty="0">
                <a:solidFill>
                  <a:schemeClr val="tx1"/>
                </a:solidFill>
                <a:latin typeface="+mn-ea"/>
              </a:rPr>
            </a:br>
            <a:br>
              <a:rPr lang="en-US" altLang="ja-JP" sz="2700" b="1" dirty="0">
                <a:solidFill>
                  <a:schemeClr val="tx1"/>
                </a:solidFill>
                <a:latin typeface="+mn-ea"/>
              </a:rPr>
            </a:br>
            <a:r>
              <a:rPr lang="ja-JP" altLang="en-US" sz="2700" b="1" dirty="0">
                <a:solidFill>
                  <a:schemeClr val="tx1"/>
                </a:solidFill>
                <a:latin typeface="+mn-ea"/>
              </a:rPr>
              <a:t>　⑧災害が第三者（生徒間のけんか、交通事故等）によるもので、第三者から損害</a:t>
            </a:r>
            <a:br>
              <a:rPr lang="en-US" altLang="ja-JP" sz="2700" b="1" dirty="0">
                <a:solidFill>
                  <a:schemeClr val="tx1"/>
                </a:solidFill>
                <a:latin typeface="+mn-ea"/>
              </a:rPr>
            </a:br>
            <a:r>
              <a:rPr lang="ja-JP" altLang="en-US" sz="2700" b="1" dirty="0">
                <a:solidFill>
                  <a:schemeClr val="tx1"/>
                </a:solidFill>
                <a:latin typeface="+mn-ea"/>
              </a:rPr>
              <a:t>　　賠償を受けたとき、又は他の法令により給付を受けた場合、その受けた価額の</a:t>
            </a:r>
            <a:br>
              <a:rPr lang="en-US" altLang="ja-JP" sz="2700" b="1" dirty="0">
                <a:solidFill>
                  <a:schemeClr val="tx1"/>
                </a:solidFill>
                <a:latin typeface="+mn-ea"/>
              </a:rPr>
            </a:br>
            <a:r>
              <a:rPr lang="ja-JP" altLang="en-US" sz="2700" b="1" dirty="0">
                <a:solidFill>
                  <a:schemeClr val="tx1"/>
                </a:solidFill>
                <a:latin typeface="+mn-ea"/>
              </a:rPr>
              <a:t>　　限度において給付を行わない。</a:t>
            </a:r>
            <a:br>
              <a:rPr lang="en-US" altLang="ja-JP" sz="2700" b="1" dirty="0">
                <a:solidFill>
                  <a:schemeClr val="tx1"/>
                </a:solidFill>
                <a:latin typeface="+mn-ea"/>
              </a:rPr>
            </a:br>
            <a:br>
              <a:rPr lang="en-US" altLang="ja-JP" sz="2700" b="1" dirty="0">
                <a:solidFill>
                  <a:schemeClr val="tx1"/>
                </a:solidFill>
                <a:latin typeface="+mn-ea"/>
              </a:rPr>
            </a:br>
            <a:r>
              <a:rPr lang="en-US" altLang="ja-JP" sz="2700" b="1" dirty="0">
                <a:solidFill>
                  <a:schemeClr val="tx1"/>
                </a:solidFill>
                <a:latin typeface="+mn-ea"/>
              </a:rPr>
              <a:t>   </a:t>
            </a:r>
            <a:r>
              <a:rPr lang="ja-JP" altLang="en-US" sz="2700" b="1" dirty="0">
                <a:solidFill>
                  <a:schemeClr val="tx1"/>
                </a:solidFill>
                <a:latin typeface="+mn-ea"/>
              </a:rPr>
              <a:t>⑨災害共済給付を受ける権利の時効は、</a:t>
            </a:r>
            <a:r>
              <a:rPr lang="ja-JP" altLang="en-US" sz="2700" b="1" dirty="0">
                <a:solidFill>
                  <a:srgbClr val="FF0000"/>
                </a:solidFill>
                <a:latin typeface="+mn-ea"/>
              </a:rPr>
              <a:t>給付事由が生じた日から２年間</a:t>
            </a:r>
            <a:r>
              <a:rPr lang="ja-JP" altLang="en-US" sz="2700" b="1" dirty="0">
                <a:solidFill>
                  <a:schemeClr val="tx1"/>
                </a:solidFill>
                <a:latin typeface="+mn-ea"/>
              </a:rPr>
              <a:t>とする。</a:t>
            </a:r>
            <a:br>
              <a:rPr lang="en-US" altLang="ja-JP" sz="2700" b="1" dirty="0">
                <a:solidFill>
                  <a:schemeClr val="tx1"/>
                </a:solidFill>
                <a:latin typeface="+mn-ea"/>
              </a:rPr>
            </a:br>
            <a:br>
              <a:rPr lang="en-US" altLang="ja-JP" sz="2700" b="1" dirty="0">
                <a:solidFill>
                  <a:schemeClr val="bg1"/>
                </a:solidFill>
                <a:latin typeface="+mn-ea"/>
              </a:rPr>
            </a:br>
            <a:br>
              <a:rPr lang="en-US" altLang="ja-JP" sz="3100" b="1" dirty="0">
                <a:solidFill>
                  <a:schemeClr val="tx1"/>
                </a:solidFill>
                <a:latin typeface="+mn-ea"/>
              </a:rPr>
            </a:br>
            <a:br>
              <a:rPr lang="ja-JP" altLang="en-US" sz="3100" b="1" dirty="0">
                <a:solidFill>
                  <a:schemeClr val="tx1"/>
                </a:solidFill>
                <a:latin typeface="+mn-ea"/>
              </a:rPr>
            </a:br>
            <a:r>
              <a:rPr lang="ja-JP" altLang="en-US" sz="2700" dirty="0">
                <a:solidFill>
                  <a:srgbClr val="000000"/>
                </a:solidFill>
                <a:latin typeface="Ryumin-Light-Identity-H"/>
              </a:rPr>
              <a:t>　</a:t>
            </a:r>
            <a:br>
              <a:rPr lang="ja-JP" altLang="en-US" sz="3200" dirty="0"/>
            </a:br>
            <a:endParaRPr kumimoji="1" lang="ja-JP" altLang="en-US" dirty="0"/>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27971</TotalTime>
  <Words>5162</Words>
  <Application>Microsoft Macintosh PowerPoint</Application>
  <PresentationFormat>ワイド画面</PresentationFormat>
  <Paragraphs>434</Paragraphs>
  <Slides>34</Slides>
  <Notes>10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34</vt:i4>
      </vt:variant>
    </vt:vector>
  </HeadingPairs>
  <TitlesOfParts>
    <vt:vector size="43" baseType="lpstr">
      <vt:lpstr>HGS創英角ｺﾞｼｯｸUB</vt:lpstr>
      <vt:lpstr>ＭＳ Ｐゴシック</vt:lpstr>
      <vt:lpstr>Ryumin-Light-Identity-H</vt:lpstr>
      <vt:lpstr>Meiryo</vt:lpstr>
      <vt:lpstr>游ゴシック</vt:lpstr>
      <vt:lpstr>游ゴシック Light</vt:lpstr>
      <vt:lpstr>Arial</vt:lpstr>
      <vt:lpstr>Calibri</vt:lpstr>
      <vt:lpstr>Office テーマ</vt:lpstr>
      <vt:lpstr> 　 公益社団法人　日本学校歯科医会 </vt:lpstr>
      <vt:lpstr>独立行政法人日本スポーツ振興センター　　　　　　　　　　　　　　</vt:lpstr>
      <vt:lpstr> 独立行政法人日本スポーツ振興センター法 　　　　　　　　　　　　　　 　　　　　平成14年12月13日法律第162号 　　　　　　　　　　　　　　　　　　　　　　　　改正：平成27年3月31日法律第12号</vt:lpstr>
      <vt:lpstr> 災害共済給付制度とは？ 　</vt:lpstr>
      <vt:lpstr>                               ①授業中（幼稚園・保育園は保育中）   ②学校（園）の教育計画に基づき課外指導を受けている（林間学校等）   ③休憩時間中及び校長（園長）の指示又は承認に基づいて学校（園）にいる   ④通常の経路及び方法により通学（園）する   ⑤学校の寄宿舎にある   ⑥定時制・通信制の生徒が技能連携施設で教育を受けている      ⑦その他、上記の場合に準ずるものとして、文部科学省令で定めるもの　</vt:lpstr>
      <vt:lpstr>PowerPoint プレゼンテーション</vt:lpstr>
      <vt:lpstr>PowerPoint プレゼンテーション</vt:lpstr>
      <vt:lpstr> 災害共済給付の給付基準 </vt:lpstr>
      <vt:lpstr>  　 　 　  　③同一の負傷・疾病で、医療費支給開始後10年を経過した場合、以後支給しない。  　④非常災害（地震・津波・洪水等）で一度に大勢の児童生徒が災害に遭い、給付 　　金の支払が困難になったときは給付しない。  　⑤生活保護法の対象者は医療扶助があるため給付しない。 　　　（障害見舞金、死亡見舞金は給付対象となる）  　⑥医療費の請求は１か月ごとに行う。 　 　⑦保険外診療は支給対象外。  　⑧災害が第三者（生徒間のけんか、交通事故等）によるもので、第三者から損害 　　賠償を受けたとき、又は他の法令により給付を受けた場合、その受けた価額の 　　限度において給付を行わない。     ⑨災害共済給付を受ける権利の時効は、給付事由が生じた日から２年間とする。    　 </vt:lpstr>
      <vt:lpstr>  　 　   2 障害見舞金　 　  　          負傷、疾病が症状固定あるいは治癒した後に残った障害の程度に 　　  応じ等級（1～14級）が定められ、4000万円 から 88万円 の範囲 　　  で支給される。 　　  ただし、登下校中の事故による負傷は、その半額を支給する。     3 死亡見舞金   　　   　　  3000万円 が支給される。 　  　ただし、登下校中はその半額を支給する。   　 </vt:lpstr>
      <vt:lpstr>  医療費の請求手続き  </vt:lpstr>
      <vt:lpstr> 　医療費の請求　　　　　                ●学校（園）の設置者がセンターへ請求する。   　診査・決定     　　       ●センターが診査、決定する。   　支　給                        ●医療費の窓口負担３割と療養に伴って要する費用の１割との合計４割                    に相当する金額が保護者へ支給される。                  ●国又は地方公共団体が負担して医療費を助成するする場合（乳幼児                    医療費助成制度等）、法令により災害共済給付と二重払いになる可能                    性があることから調整が必要となる。 　　　　</vt:lpstr>
      <vt:lpstr>書類と証明要領</vt:lpstr>
      <vt:lpstr>　障害等級表　：　口の障害・歯牙障害の等級と障害見舞金　 　　　　　　 　　（学校管理下での負傷等が固定した後に残る障害で区分）</vt:lpstr>
      <vt:lpstr>「歯科補綴を加えたもの」の意義</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時効となった事例</vt:lpstr>
      <vt:lpstr> 併合・準用・加重（歯科関連の事例）</vt:lpstr>
      <vt:lpstr>PowerPoint プレゼンテーション</vt:lpstr>
      <vt:lpstr>「歯牙欠損見舞金」の支給基準について  令和３年４月１日以降に発生した災害に適用</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　　　　　</vt:lpstr>
      <vt:lpstr>PowerPoint プレゼンテーション</vt:lpstr>
      <vt:lpstr>（ 制 作 ）　  　公益社団法人　日本学校歯科医会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公益社団法人　日本学校歯科医会</dc:title>
  <dc:creator>owner</dc:creator>
  <cp:lastModifiedBy>新 彩希</cp:lastModifiedBy>
  <cp:revision>218</cp:revision>
  <dcterms:created xsi:type="dcterms:W3CDTF">2017-09-13T07:27:01Z</dcterms:created>
  <dcterms:modified xsi:type="dcterms:W3CDTF">2025-06-13T02:14:12Z</dcterms:modified>
</cp:coreProperties>
</file>